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7"/>
  </p:notesMasterIdLst>
  <p:handoutMasterIdLst>
    <p:handoutMasterId r:id="rId28"/>
  </p:handoutMasterIdLst>
  <p:sldIdLst>
    <p:sldId id="257" r:id="rId2"/>
    <p:sldId id="258" r:id="rId3"/>
    <p:sldId id="259" r:id="rId4"/>
    <p:sldId id="260" r:id="rId5"/>
    <p:sldId id="271" r:id="rId6"/>
    <p:sldId id="276" r:id="rId7"/>
    <p:sldId id="296" r:id="rId8"/>
    <p:sldId id="283" r:id="rId9"/>
    <p:sldId id="273" r:id="rId10"/>
    <p:sldId id="274" r:id="rId11"/>
    <p:sldId id="288" r:id="rId12"/>
    <p:sldId id="289" r:id="rId13"/>
    <p:sldId id="279" r:id="rId14"/>
    <p:sldId id="290" r:id="rId15"/>
    <p:sldId id="291" r:id="rId16"/>
    <p:sldId id="293" r:id="rId17"/>
    <p:sldId id="292" r:id="rId18"/>
    <p:sldId id="278" r:id="rId19"/>
    <p:sldId id="284" r:id="rId20"/>
    <p:sldId id="294" r:id="rId21"/>
    <p:sldId id="265" r:id="rId22"/>
    <p:sldId id="266" r:id="rId23"/>
    <p:sldId id="295" r:id="rId24"/>
    <p:sldId id="287" r:id="rId25"/>
    <p:sldId id="269" r:id="rId26"/>
  </p:sldIdLst>
  <p:sldSz cx="9144000" cy="6858000" type="screen4x3"/>
  <p:notesSz cx="6858000" cy="9144000"/>
  <p:defaultTextStyle>
    <a:defPPr>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C61FEDC-33EC-3145-AB28-3B3316BF2CC3}" type="datetimeFigureOut">
              <a:rPr lang="ru-RU" smtClean="0"/>
              <a:pPr/>
              <a:t>25.11.2024</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3EE2249-AB0B-1146-B578-5CF90D3045E0}" type="slidenum">
              <a:rPr lang="ru-RU" smtClean="0"/>
              <a:pPr/>
              <a:t>‹#›</a:t>
            </a:fld>
            <a:endParaRPr lang="ru-RU"/>
          </a:p>
        </p:txBody>
      </p:sp>
    </p:spTree>
    <p:extLst>
      <p:ext uri="{BB962C8B-B14F-4D97-AF65-F5344CB8AC3E}">
        <p14:creationId xmlns:p14="http://schemas.microsoft.com/office/powerpoint/2010/main" xmlns="" val="23703389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877699-7988-FF47-A36B-AA7611168ED6}" type="datetimeFigureOut">
              <a:rPr lang="ru-RU" smtClean="0"/>
              <a:pPr/>
              <a:t>25.11.2024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CB9DE34-9E83-164E-B17A-564D3A992EA4}" type="slidenum">
              <a:rPr lang="ru-RU" smtClean="0"/>
              <a:pPr/>
              <a:t>‹#›</a:t>
            </a:fld>
            <a:endParaRPr lang="ru-RU"/>
          </a:p>
        </p:txBody>
      </p:sp>
    </p:spTree>
    <p:extLst>
      <p:ext uri="{BB962C8B-B14F-4D97-AF65-F5344CB8AC3E}">
        <p14:creationId xmlns:p14="http://schemas.microsoft.com/office/powerpoint/2010/main" xmlns="" val="161238789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Название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2CD3DB74-6B91-3F41-A7F2-A1D69117A1F1}" type="datetime1">
              <a:rPr lang="ru-RU" smtClean="0"/>
              <a:pPr/>
              <a:t>25.11.2024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202946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15F5AA1-8FF9-3A43-9931-FC36675150A5}" type="datetime1">
              <a:rPr lang="ru-RU" smtClean="0"/>
              <a:pPr/>
              <a:t>25.11.2024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2000045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Название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440CAFC9-1B9E-8941-8CE1-E0E3EC142321}" type="datetime1">
              <a:rPr lang="ru-RU" smtClean="0"/>
              <a:pPr/>
              <a:t>25.11.2024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1129665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22A4ACA-9E0B-2D43-A378-7E7DADCE9388}" type="datetime1">
              <a:rPr lang="ru-RU" smtClean="0"/>
              <a:pPr/>
              <a:t>25.11.2024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2943150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A8F5064-A4BB-4349-9368-FE77D04FBA7E}" type="datetime1">
              <a:rPr lang="ru-RU" smtClean="0"/>
              <a:pPr/>
              <a:t>25.11.2024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2712704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DE31F9B2-D91B-274F-8053-6880DBBD512B}" type="datetime1">
              <a:rPr lang="ru-RU" smtClean="0"/>
              <a:pPr/>
              <a:t>25.11.2024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1265932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C68E108-D1A1-5A49-AC84-71D0449079AF}" type="datetime1">
              <a:rPr lang="ru-RU" smtClean="0"/>
              <a:pPr/>
              <a:t>25.11.2024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4105162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D8DD61E0-B8CC-5143-9673-C475DA30E995}" type="datetime1">
              <a:rPr lang="ru-RU" smtClean="0"/>
              <a:pPr/>
              <a:t>25.11.2024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1594284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Название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6C4B4CF3-0E84-D74A-AEC6-2FDD03ECE76E}" type="datetime1">
              <a:rPr lang="ru-RU" smtClean="0"/>
              <a:pPr/>
              <a:t>25.11.2024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1443095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4EF2FCA5-D670-B946-8D3D-1D78DF092466}" type="datetime1">
              <a:rPr lang="ru-RU" smtClean="0"/>
              <a:pPr/>
              <a:t>25.11.2024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3619098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C576D45E-3616-204D-9865-CA0116A197C9}" type="datetime1">
              <a:rPr lang="ru-RU" smtClean="0"/>
              <a:pPr/>
              <a:t>25.11.2024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3682847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022459-E196-7F47-8767-C3A60E1DB365}" type="datetime1">
              <a:rPr lang="ru-RU" smtClean="0"/>
              <a:pPr/>
              <a:t>25.11.2024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67890C-97E4-AB46-94B7-FF753E28309E}" type="slidenum">
              <a:rPr lang="ru-RU" smtClean="0"/>
              <a:pPr/>
              <a:t>‹#›</a:t>
            </a:fld>
            <a:endParaRPr lang="ru-RU"/>
          </a:p>
        </p:txBody>
      </p:sp>
    </p:spTree>
    <p:extLst>
      <p:ext uri="{BB962C8B-B14F-4D97-AF65-F5344CB8AC3E}">
        <p14:creationId xmlns:p14="http://schemas.microsoft.com/office/powerpoint/2010/main" xmlns="" val="23293533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ctrTitle"/>
          </p:nvPr>
        </p:nvSpPr>
        <p:spPr>
          <a:xfrm>
            <a:off x="685800" y="1778000"/>
            <a:ext cx="7772400" cy="1883505"/>
          </a:xfrm>
        </p:spPr>
        <p:txBody>
          <a:bodyPr>
            <a:normAutofit/>
          </a:bodyPr>
          <a:lstStyle/>
          <a:p>
            <a:r>
              <a:rPr lang="ru-RU" sz="1800" dirty="0">
                <a:latin typeface="Times New Roman"/>
                <a:cs typeface="Times New Roman"/>
              </a:rPr>
              <a:t>Тема диссертации:</a:t>
            </a:r>
            <a:br>
              <a:rPr lang="ru-RU" sz="1800" dirty="0">
                <a:latin typeface="Times New Roman"/>
                <a:cs typeface="Times New Roman"/>
              </a:rPr>
            </a:br>
            <a:r>
              <a:rPr lang="ru-RU" sz="1800" dirty="0">
                <a:latin typeface="Times New Roman"/>
                <a:cs typeface="Times New Roman"/>
              </a:rPr>
              <a:t>Разработка метода оценки цены </a:t>
            </a:r>
            <a:r>
              <a:rPr lang="ru-RU" sz="1800" dirty="0" err="1">
                <a:latin typeface="Times New Roman"/>
                <a:cs typeface="Times New Roman"/>
              </a:rPr>
              <a:t>стартапа</a:t>
            </a:r>
            <a:r>
              <a:rPr lang="ru-RU" sz="1800">
                <a:latin typeface="Times New Roman"/>
                <a:cs typeface="Times New Roman"/>
              </a:rPr>
              <a:t> </a:t>
            </a:r>
            <a:r>
              <a:rPr lang="ru-RU" sz="1800" smtClean="0">
                <a:latin typeface="Times New Roman"/>
                <a:cs typeface="Times New Roman"/>
              </a:rPr>
              <a:t>машиностроительного </a:t>
            </a:r>
            <a:r>
              <a:rPr lang="ru-RU" sz="1800" dirty="0">
                <a:latin typeface="Times New Roman"/>
                <a:cs typeface="Times New Roman"/>
              </a:rPr>
              <a:t>сектора для приобретения инвесторами</a:t>
            </a:r>
            <a:br>
              <a:rPr lang="ru-RU" sz="1800" dirty="0">
                <a:latin typeface="Times New Roman"/>
                <a:cs typeface="Times New Roman"/>
              </a:rPr>
            </a:br>
            <a:r>
              <a:rPr lang="ru-RU" sz="1800" dirty="0">
                <a:latin typeface="Times New Roman"/>
                <a:cs typeface="Times New Roman"/>
              </a:rPr>
              <a:t/>
            </a:r>
            <a:br>
              <a:rPr lang="ru-RU" sz="1800" dirty="0">
                <a:latin typeface="Times New Roman"/>
                <a:cs typeface="Times New Roman"/>
              </a:rPr>
            </a:br>
            <a:r>
              <a:rPr lang="ru-RU" sz="1800" dirty="0">
                <a:latin typeface="Times New Roman"/>
                <a:cs typeface="Times New Roman"/>
              </a:rPr>
              <a:t>Специальность: 5.2.6 - Менеджмент</a:t>
            </a:r>
          </a:p>
        </p:txBody>
      </p:sp>
      <p:sp>
        <p:nvSpPr>
          <p:cNvPr id="3" name="Подзаголовок 2"/>
          <p:cNvSpPr>
            <a:spLocks noGrp="1"/>
          </p:cNvSpPr>
          <p:nvPr>
            <p:ph type="subTitle" idx="1"/>
          </p:nvPr>
        </p:nvSpPr>
        <p:spPr>
          <a:xfrm>
            <a:off x="1371600" y="4225004"/>
            <a:ext cx="6400800" cy="1413796"/>
          </a:xfrm>
        </p:spPr>
        <p:txBody>
          <a:bodyPr>
            <a:normAutofit/>
          </a:bodyPr>
          <a:lstStyle/>
          <a:p>
            <a:r>
              <a:rPr lang="ru-RU" sz="1600" b="1" dirty="0">
                <a:solidFill>
                  <a:srgbClr val="000000"/>
                </a:solidFill>
                <a:latin typeface="Times New Roman"/>
                <a:cs typeface="Times New Roman"/>
              </a:rPr>
              <a:t>Соискатель: </a:t>
            </a:r>
            <a:r>
              <a:rPr lang="ru-RU" sz="1600" dirty="0">
                <a:solidFill>
                  <a:srgbClr val="000000"/>
                </a:solidFill>
                <a:latin typeface="Times New Roman"/>
                <a:cs typeface="Times New Roman"/>
              </a:rPr>
              <a:t>Лукашенко Иван Игоревич</a:t>
            </a:r>
          </a:p>
          <a:p>
            <a:r>
              <a:rPr lang="ru-RU" sz="1600" dirty="0">
                <a:solidFill>
                  <a:srgbClr val="000000"/>
                </a:solidFill>
                <a:latin typeface="Times New Roman"/>
                <a:cs typeface="Times New Roman"/>
              </a:rPr>
              <a:t>Основатель компании ООО «</a:t>
            </a:r>
            <a:r>
              <a:rPr lang="ru-RU" sz="1600" dirty="0" err="1">
                <a:solidFill>
                  <a:srgbClr val="000000"/>
                </a:solidFill>
                <a:latin typeface="Times New Roman"/>
                <a:cs typeface="Times New Roman"/>
              </a:rPr>
              <a:t>Финголд</a:t>
            </a:r>
            <a:r>
              <a:rPr lang="ru-RU" sz="1600" dirty="0">
                <a:solidFill>
                  <a:srgbClr val="000000"/>
                </a:solidFill>
                <a:latin typeface="Times New Roman"/>
                <a:cs typeface="Times New Roman"/>
              </a:rPr>
              <a:t>»</a:t>
            </a:r>
          </a:p>
          <a:p>
            <a:r>
              <a:rPr lang="ru-RU" sz="1600" b="1" dirty="0">
                <a:solidFill>
                  <a:srgbClr val="000000"/>
                </a:solidFill>
                <a:latin typeface="Times New Roman"/>
                <a:cs typeface="Times New Roman"/>
              </a:rPr>
              <a:t>Научный руководитель: </a:t>
            </a:r>
            <a:r>
              <a:rPr lang="ru-RU" sz="1600" dirty="0">
                <a:solidFill>
                  <a:srgbClr val="000000"/>
                </a:solidFill>
                <a:latin typeface="Times New Roman"/>
                <a:cs typeface="Times New Roman"/>
              </a:rPr>
              <a:t>Фалько Сергей Григорьевич</a:t>
            </a:r>
          </a:p>
          <a:p>
            <a:r>
              <a:rPr lang="ru-RU" sz="1600" dirty="0">
                <a:solidFill>
                  <a:srgbClr val="000000"/>
                </a:solidFill>
                <a:latin typeface="Times New Roman"/>
                <a:cs typeface="Times New Roman"/>
              </a:rPr>
              <a:t>Проф., д.э.н., зав. каф.ИБМ2</a:t>
            </a:r>
          </a:p>
          <a:p>
            <a:endParaRPr lang="ru-RU" sz="1600" dirty="0">
              <a:solidFill>
                <a:srgbClr val="000000"/>
              </a:solidFill>
              <a:latin typeface="Times New Roman"/>
              <a:cs typeface="Times New Roman"/>
            </a:endParaRPr>
          </a:p>
        </p:txBody>
      </p:sp>
      <p:sp>
        <p:nvSpPr>
          <p:cNvPr id="4" name="Прямоугольник 3"/>
          <p:cNvSpPr/>
          <p:nvPr/>
        </p:nvSpPr>
        <p:spPr>
          <a:xfrm>
            <a:off x="967155" y="868682"/>
            <a:ext cx="7786076" cy="646331"/>
          </a:xfrm>
          <a:prstGeom prst="rect">
            <a:avLst/>
          </a:prstGeom>
        </p:spPr>
        <p:txBody>
          <a:bodyPr wrap="square">
            <a:spAutoFit/>
          </a:bodyPr>
          <a:lstStyle/>
          <a:p>
            <a:pPr algn="ctr"/>
            <a:r>
              <a:rPr lang="ru-RU" dirty="0">
                <a:latin typeface="Times New Roman"/>
                <a:cs typeface="Times New Roman"/>
              </a:rPr>
              <a:t>Московский государственный технический университет имени Н.Э. Баумана</a:t>
            </a:r>
          </a:p>
          <a:p>
            <a:pPr algn="ctr"/>
            <a:r>
              <a:rPr lang="ru-RU" dirty="0">
                <a:latin typeface="Times New Roman"/>
                <a:cs typeface="Times New Roman"/>
              </a:rPr>
              <a:t>Кафедра «Экономика и организация производства»(ИБМ-2)</a:t>
            </a:r>
          </a:p>
        </p:txBody>
      </p:sp>
    </p:spTree>
    <p:extLst>
      <p:ext uri="{BB962C8B-B14F-4D97-AF65-F5344CB8AC3E}">
        <p14:creationId xmlns:p14="http://schemas.microsoft.com/office/powerpoint/2010/main" xmlns="" val="1516586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4638"/>
            <a:ext cx="8229600" cy="842962"/>
          </a:xfrm>
        </p:spPr>
        <p:style>
          <a:lnRef idx="1">
            <a:schemeClr val="accent1"/>
          </a:lnRef>
          <a:fillRef idx="2">
            <a:schemeClr val="accent1"/>
          </a:fillRef>
          <a:effectRef idx="1">
            <a:schemeClr val="accent1"/>
          </a:effectRef>
          <a:fontRef idx="minor">
            <a:schemeClr val="dk1"/>
          </a:fontRef>
        </p:style>
        <p:txBody>
          <a:bodyPr>
            <a:normAutofit/>
          </a:bodyPr>
          <a:lstStyle/>
          <a:p>
            <a:r>
              <a:rPr lang="ru-RU" sz="2400" dirty="0">
                <a:latin typeface="Arial"/>
                <a:cs typeface="Arial"/>
              </a:rPr>
              <a:t>Актуальность темы исследования</a:t>
            </a:r>
          </a:p>
        </p:txBody>
      </p:sp>
      <p:sp>
        <p:nvSpPr>
          <p:cNvPr id="3" name="Содержимое 2"/>
          <p:cNvSpPr>
            <a:spLocks noGrp="1"/>
          </p:cNvSpPr>
          <p:nvPr>
            <p:ph idx="1"/>
          </p:nvPr>
        </p:nvSpPr>
        <p:spPr>
          <a:xfrm>
            <a:off x="457200" y="1371600"/>
            <a:ext cx="8229600" cy="4754563"/>
          </a:xfrm>
        </p:spPr>
        <p:txBody>
          <a:bodyPr>
            <a:normAutofit/>
          </a:bodyPr>
          <a:lstStyle/>
          <a:p>
            <a:pPr algn="just">
              <a:spcBef>
                <a:spcPts val="600"/>
              </a:spcBef>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Россия оказалась изолирована от мировых инвестиций с 2022 года, поэтому на данный момент инвестиции в импортозамещение по большей части обеспечены бюджетными источниками. Требуется разработать инфраструктуру для частных инвестиций в долгосрочные высокотехнологичные проекты. Одно из важных составляющих инфраструктуры для инвестиций является метод оценки объектов инвестиций. </a:t>
            </a: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Исследование посвящено разработке метода оценки цены стартапов машиностроительного сектора на ранней стадии.</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Существующие методы оценки основаны на сравнительном анализе с другими стартапами, балансовой и ликвидационной стоимости активов, что не является достаточно справедливым для стартапа, который на ранней стадии, не имеет аналогов и большого количества активов.</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Существуют методы, такие, как метод суммирования факторов риска, метод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Беркуса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которые основаны на рисках и критериях достижения успеха, но оценка этих факторов в денежном эквиваленте субъективна и опирается на капитал инвестора, что делает оценку зависящей от размера капитала бизнес-ангела.</a:t>
            </a:r>
            <a:endParaRPr lang="ru-RU" sz="1800" dirty="0">
              <a:effectLst/>
              <a:latin typeface="Courier New" panose="02070309020205020404" pitchFamily="49" charset="0"/>
              <a:ea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A267890C-97E4-AB46-94B7-FF753E28309E}" type="slidenum">
              <a:rPr lang="ru-RU" sz="2800" smtClean="0"/>
              <a:pPr/>
              <a:t>2</a:t>
            </a:fld>
            <a:endParaRPr lang="ru-RU" sz="2800" dirty="0"/>
          </a:p>
        </p:txBody>
      </p:sp>
    </p:spTree>
    <p:extLst>
      <p:ext uri="{BB962C8B-B14F-4D97-AF65-F5344CB8AC3E}">
        <p14:creationId xmlns:p14="http://schemas.microsoft.com/office/powerpoint/2010/main" xmlns="" val="1692755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4638"/>
            <a:ext cx="8331200" cy="1034439"/>
          </a:xfrm>
        </p:spPr>
        <p:style>
          <a:lnRef idx="1">
            <a:schemeClr val="accent1"/>
          </a:lnRef>
          <a:fillRef idx="2">
            <a:schemeClr val="accent1"/>
          </a:fillRef>
          <a:effectRef idx="1">
            <a:schemeClr val="accent1"/>
          </a:effectRef>
          <a:fontRef idx="minor">
            <a:schemeClr val="dk1"/>
          </a:fontRef>
        </p:style>
        <p:txBody>
          <a:bodyPr>
            <a:normAutofit/>
          </a:bodyPr>
          <a:lstStyle/>
          <a:p>
            <a:r>
              <a:rPr lang="ru-RU" sz="2400" dirty="0">
                <a:solidFill>
                  <a:srgbClr val="000000"/>
                </a:solidFill>
                <a:latin typeface="Times New Roman"/>
                <a:cs typeface="Times New Roman"/>
              </a:rPr>
              <a:t>Основные параметры, которые влияют на оценку стартапа в России</a:t>
            </a:r>
            <a:endParaRPr lang="ru-RU" sz="2400" dirty="0">
              <a:latin typeface="Times New Roman"/>
              <a:cs typeface="Times New Roman"/>
            </a:endParaRPr>
          </a:p>
        </p:txBody>
      </p:sp>
      <p:graphicFrame>
        <p:nvGraphicFramePr>
          <p:cNvPr id="4" name="Содержимое 3"/>
          <p:cNvGraphicFramePr>
            <a:graphicFrameLocks noGrp="1"/>
          </p:cNvGraphicFramePr>
          <p:nvPr>
            <p:ph idx="1"/>
            <p:extLst>
              <p:ext uri="{D42A27DB-BD31-4B8C-83A1-F6EECF244321}">
                <p14:modId xmlns:p14="http://schemas.microsoft.com/office/powerpoint/2010/main" xmlns="" val="3807283628"/>
              </p:ext>
            </p:extLst>
          </p:nvPr>
        </p:nvGraphicFramePr>
        <p:xfrm>
          <a:off x="457200" y="1600200"/>
          <a:ext cx="8229600" cy="3962400"/>
        </p:xfrm>
        <a:graphic>
          <a:graphicData uri="http://schemas.openxmlformats.org/drawingml/2006/table">
            <a:tbl>
              <a:tblPr firstRow="1" bandRow="1">
                <a:tableStyleId>{616DA210-FB5B-4158-B5E0-FEB733F419BA}</a:tableStyleId>
              </a:tblPr>
              <a:tblGrid>
                <a:gridCol w="2743200">
                  <a:extLst>
                    <a:ext uri="{9D8B030D-6E8A-4147-A177-3AD203B41FA5}">
                      <a16:colId xmlns:a16="http://schemas.microsoft.com/office/drawing/2014/main" xmlns="" val="20000"/>
                    </a:ext>
                  </a:extLst>
                </a:gridCol>
                <a:gridCol w="2743200">
                  <a:extLst>
                    <a:ext uri="{9D8B030D-6E8A-4147-A177-3AD203B41FA5}">
                      <a16:colId xmlns:a16="http://schemas.microsoft.com/office/drawing/2014/main" xmlns="" val="20001"/>
                    </a:ext>
                  </a:extLst>
                </a:gridCol>
                <a:gridCol w="2743200">
                  <a:extLst>
                    <a:ext uri="{9D8B030D-6E8A-4147-A177-3AD203B41FA5}">
                      <a16:colId xmlns:a16="http://schemas.microsoft.com/office/drawing/2014/main" xmlns="" val="20002"/>
                    </a:ext>
                  </a:extLst>
                </a:gridCol>
              </a:tblGrid>
              <a:tr h="370840">
                <a:tc>
                  <a:txBody>
                    <a:bodyPr/>
                    <a:lstStyle/>
                    <a:p>
                      <a:pPr algn="ctr"/>
                      <a:r>
                        <a:rPr lang="ru-RU" sz="1600" b="0" dirty="0">
                          <a:latin typeface="Arial"/>
                          <a:cs typeface="Arial"/>
                        </a:rPr>
                        <a:t>Страновые риски и возможности</a:t>
                      </a:r>
                    </a:p>
                  </a:txBody>
                  <a:tcPr/>
                </a:tc>
                <a:tc>
                  <a:txBody>
                    <a:bodyPr/>
                    <a:lstStyle/>
                    <a:p>
                      <a:pPr algn="ctr"/>
                      <a:r>
                        <a:rPr lang="ru-RU" sz="1600" b="0" dirty="0">
                          <a:latin typeface="Arial"/>
                          <a:cs typeface="Arial"/>
                        </a:rPr>
                        <a:t>Отраслевые риски и возможности</a:t>
                      </a:r>
                    </a:p>
                  </a:txBody>
                  <a:tcPr/>
                </a:tc>
                <a:tc>
                  <a:txBody>
                    <a:bodyPr/>
                    <a:lstStyle/>
                    <a:p>
                      <a:pPr algn="ctr"/>
                      <a:r>
                        <a:rPr lang="ru-RU" sz="1600" b="0" dirty="0">
                          <a:latin typeface="Arial"/>
                          <a:cs typeface="Arial"/>
                        </a:rPr>
                        <a:t>Риски и возможности предприятия</a:t>
                      </a:r>
                    </a:p>
                  </a:txBody>
                  <a:tcPr/>
                </a:tc>
                <a:extLst>
                  <a:ext uri="{0D108BD9-81ED-4DB2-BD59-A6C34878D82A}">
                    <a16:rowId xmlns:a16="http://schemas.microsoft.com/office/drawing/2014/main" xmlns="" val="10000"/>
                  </a:ext>
                </a:extLst>
              </a:tr>
              <a:tr h="370840">
                <a:tc>
                  <a:txBody>
                    <a:bodyPr/>
                    <a:lstStyle/>
                    <a:p>
                      <a:r>
                        <a:rPr lang="ru-RU" dirty="0"/>
                        <a:t>Состояние экономики и </a:t>
                      </a:r>
                      <a:r>
                        <a:rPr lang="ru-RU" dirty="0" err="1"/>
                        <a:t>дкп</a:t>
                      </a:r>
                      <a:endParaRPr lang="ru-RU" dirty="0"/>
                    </a:p>
                  </a:txBody>
                  <a:tcPr/>
                </a:tc>
                <a:tc>
                  <a:txBody>
                    <a:bodyPr/>
                    <a:lstStyle/>
                    <a:p>
                      <a:pPr algn="ctr"/>
                      <a:r>
                        <a:rPr lang="ru-RU" dirty="0"/>
                        <a:t>Потенциал развития рынков сбыта</a:t>
                      </a:r>
                    </a:p>
                  </a:txBody>
                  <a:tcPr/>
                </a:tc>
                <a:tc>
                  <a:txBody>
                    <a:bodyPr/>
                    <a:lstStyle/>
                    <a:p>
                      <a:pPr algn="ctr"/>
                      <a:r>
                        <a:rPr lang="ru-RU" dirty="0"/>
                        <a:t>Качественный менеджмент</a:t>
                      </a:r>
                    </a:p>
                  </a:txBody>
                  <a:tcPr/>
                </a:tc>
                <a:extLst>
                  <a:ext uri="{0D108BD9-81ED-4DB2-BD59-A6C34878D82A}">
                    <a16:rowId xmlns:a16="http://schemas.microsoft.com/office/drawing/2014/main" xmlns="" val="10001"/>
                  </a:ext>
                </a:extLst>
              </a:tr>
              <a:tr h="370840">
                <a:tc>
                  <a:txBody>
                    <a:bodyPr/>
                    <a:lstStyle/>
                    <a:p>
                      <a:r>
                        <a:rPr lang="ru-RU" dirty="0"/>
                        <a:t>Политическая ситуация в стране</a:t>
                      </a:r>
                    </a:p>
                  </a:txBody>
                  <a:tcPr/>
                </a:tc>
                <a:tc>
                  <a:txBody>
                    <a:bodyPr/>
                    <a:lstStyle/>
                    <a:p>
                      <a:pPr algn="ctr"/>
                      <a:r>
                        <a:rPr lang="ru-RU" dirty="0"/>
                        <a:t>Доступность и цены сырья и материалов</a:t>
                      </a:r>
                    </a:p>
                  </a:txBody>
                  <a:tcPr/>
                </a:tc>
                <a:tc>
                  <a:txBody>
                    <a:bodyPr/>
                    <a:lstStyle/>
                    <a:p>
                      <a:pPr algn="ctr"/>
                      <a:r>
                        <a:rPr lang="ru-RU" dirty="0"/>
                        <a:t>Обеспеченность компании необходимыми ресурсами</a:t>
                      </a:r>
                    </a:p>
                  </a:txBody>
                  <a:tcPr/>
                </a:tc>
                <a:extLst>
                  <a:ext uri="{0D108BD9-81ED-4DB2-BD59-A6C34878D82A}">
                    <a16:rowId xmlns:a16="http://schemas.microsoft.com/office/drawing/2014/main" xmlns="" val="10002"/>
                  </a:ext>
                </a:extLst>
              </a:tr>
              <a:tr h="370840">
                <a:tc>
                  <a:txBody>
                    <a:bodyPr/>
                    <a:lstStyle/>
                    <a:p>
                      <a:r>
                        <a:rPr lang="ru-RU" dirty="0"/>
                        <a:t>Социальная среда</a:t>
                      </a:r>
                    </a:p>
                  </a:txBody>
                  <a:tcPr/>
                </a:tc>
                <a:tc>
                  <a:txBody>
                    <a:bodyPr/>
                    <a:lstStyle/>
                    <a:p>
                      <a:pPr algn="ctr"/>
                      <a:r>
                        <a:rPr lang="ru-RU" dirty="0"/>
                        <a:t>Восприимчивость бизнес-модели к ставкам заимствования средств</a:t>
                      </a:r>
                    </a:p>
                  </a:txBody>
                  <a:tcPr/>
                </a:tc>
                <a:tc>
                  <a:txBody>
                    <a:bodyPr/>
                    <a:lstStyle/>
                    <a:p>
                      <a:pPr algn="ctr"/>
                      <a:r>
                        <a:rPr lang="ru-RU" dirty="0"/>
                        <a:t>Технологические конкурентные преимущества компании</a:t>
                      </a:r>
                    </a:p>
                  </a:txBody>
                  <a:tcPr/>
                </a:tc>
                <a:extLst>
                  <a:ext uri="{0D108BD9-81ED-4DB2-BD59-A6C34878D82A}">
                    <a16:rowId xmlns:a16="http://schemas.microsoft.com/office/drawing/2014/main" xmlns="" val="10003"/>
                  </a:ext>
                </a:extLst>
              </a:tr>
              <a:tr h="370840">
                <a:tc>
                  <a:txBody>
                    <a:bodyPr/>
                    <a:lstStyle/>
                    <a:p>
                      <a:r>
                        <a:rPr lang="ru-RU" dirty="0"/>
                        <a:t>Правовая и налоговая среда</a:t>
                      </a:r>
                    </a:p>
                  </a:txBody>
                  <a:tcPr/>
                </a:tc>
                <a:tc>
                  <a:txBody>
                    <a:bodyPr/>
                    <a:lstStyle/>
                    <a:p>
                      <a:pPr algn="ctr"/>
                      <a:r>
                        <a:rPr lang="ru-RU" dirty="0"/>
                        <a:t>Достаточное наличие необходимых кадров на рынке труда</a:t>
                      </a:r>
                    </a:p>
                  </a:txBody>
                  <a:tcPr/>
                </a:tc>
                <a:tc>
                  <a:txBody>
                    <a:bodyPr/>
                    <a:lstStyle/>
                    <a:p>
                      <a:pPr algn="ctr"/>
                      <a:r>
                        <a:rPr lang="ru-RU" dirty="0"/>
                        <a:t>Прочие факторы</a:t>
                      </a:r>
                    </a:p>
                  </a:txBody>
                  <a:tcPr/>
                </a:tc>
                <a:extLst>
                  <a:ext uri="{0D108BD9-81ED-4DB2-BD59-A6C34878D82A}">
                    <a16:rowId xmlns:a16="http://schemas.microsoft.com/office/drawing/2014/main" xmlns="" val="10004"/>
                  </a:ext>
                </a:extLst>
              </a:tr>
            </a:tbl>
          </a:graphicData>
        </a:graphic>
      </p:graphicFrame>
      <p:sp>
        <p:nvSpPr>
          <p:cNvPr id="3" name="Номер слайда 2"/>
          <p:cNvSpPr>
            <a:spLocks noGrp="1"/>
          </p:cNvSpPr>
          <p:nvPr>
            <p:ph type="sldNum" sz="quarter" idx="12"/>
          </p:nvPr>
        </p:nvSpPr>
        <p:spPr/>
        <p:txBody>
          <a:bodyPr/>
          <a:lstStyle/>
          <a:p>
            <a:fld id="{A267890C-97E4-AB46-94B7-FF753E28309E}" type="slidenum">
              <a:rPr lang="ru-RU" sz="2800" smtClean="0"/>
              <a:pPr/>
              <a:t>3</a:t>
            </a:fld>
            <a:endParaRPr lang="ru-RU" sz="2800" dirty="0"/>
          </a:p>
        </p:txBody>
      </p:sp>
      <p:cxnSp>
        <p:nvCxnSpPr>
          <p:cNvPr id="6" name="Прямая соединительная линия 5">
            <a:extLst>
              <a:ext uri="{FF2B5EF4-FFF2-40B4-BE49-F238E27FC236}">
                <a16:creationId xmlns:a16="http://schemas.microsoft.com/office/drawing/2014/main" xmlns="" id="{EC0FBA7A-0661-B676-B118-D5DE3DC6CC9D}"/>
              </a:ext>
            </a:extLst>
          </p:cNvPr>
          <p:cNvCxnSpPr/>
          <p:nvPr/>
        </p:nvCxnSpPr>
        <p:spPr>
          <a:xfrm>
            <a:off x="457200" y="5562600"/>
            <a:ext cx="0" cy="866480"/>
          </a:xfrm>
          <a:prstGeom prst="line">
            <a:avLst/>
          </a:prstGeom>
        </p:spPr>
        <p:style>
          <a:lnRef idx="2">
            <a:schemeClr val="dk1"/>
          </a:lnRef>
          <a:fillRef idx="0">
            <a:schemeClr val="dk1"/>
          </a:fillRef>
          <a:effectRef idx="1">
            <a:schemeClr val="dk1"/>
          </a:effectRef>
          <a:fontRef idx="minor">
            <a:schemeClr val="tx1"/>
          </a:fontRef>
        </p:style>
      </p:cxnSp>
      <p:cxnSp>
        <p:nvCxnSpPr>
          <p:cNvPr id="8" name="Прямая соединительная линия 7">
            <a:extLst>
              <a:ext uri="{FF2B5EF4-FFF2-40B4-BE49-F238E27FC236}">
                <a16:creationId xmlns:a16="http://schemas.microsoft.com/office/drawing/2014/main" xmlns="" id="{62B99EE0-1BEC-EFD4-0972-98230C7E7119}"/>
              </a:ext>
            </a:extLst>
          </p:cNvPr>
          <p:cNvCxnSpPr/>
          <p:nvPr/>
        </p:nvCxnSpPr>
        <p:spPr>
          <a:xfrm>
            <a:off x="5938887" y="5562600"/>
            <a:ext cx="0" cy="793750"/>
          </a:xfrm>
          <a:prstGeom prst="line">
            <a:avLst/>
          </a:prstGeom>
        </p:spPr>
        <p:style>
          <a:lnRef idx="2">
            <a:schemeClr val="dk1"/>
          </a:lnRef>
          <a:fillRef idx="0">
            <a:schemeClr val="dk1"/>
          </a:fillRef>
          <a:effectRef idx="1">
            <a:schemeClr val="dk1"/>
          </a:effectRef>
          <a:fontRef idx="minor">
            <a:schemeClr val="tx1"/>
          </a:fontRef>
        </p:style>
      </p:cxnSp>
      <p:sp>
        <p:nvSpPr>
          <p:cNvPr id="9" name="TextBox 8">
            <a:extLst>
              <a:ext uri="{FF2B5EF4-FFF2-40B4-BE49-F238E27FC236}">
                <a16:creationId xmlns:a16="http://schemas.microsoft.com/office/drawing/2014/main" xmlns="" id="{C734B415-3D45-ED33-F547-DBF2840DAFEA}"/>
              </a:ext>
            </a:extLst>
          </p:cNvPr>
          <p:cNvSpPr txBox="1"/>
          <p:nvPr/>
        </p:nvSpPr>
        <p:spPr>
          <a:xfrm>
            <a:off x="935612" y="5615582"/>
            <a:ext cx="4251488" cy="923330"/>
          </a:xfrm>
          <a:prstGeom prst="rect">
            <a:avLst/>
          </a:prstGeom>
          <a:noFill/>
        </p:spPr>
        <p:txBody>
          <a:bodyPr wrap="square" rtlCol="0">
            <a:spAutoFit/>
          </a:bodyPr>
          <a:lstStyle/>
          <a:p>
            <a:r>
              <a:rPr lang="ru-RU" dirty="0"/>
              <a:t>Учтены в мультипликаторах акций на Мосбирже компаний отрасли справедливым рыночным способом</a:t>
            </a:r>
          </a:p>
        </p:txBody>
      </p:sp>
      <p:sp>
        <p:nvSpPr>
          <p:cNvPr id="10" name="TextBox 9">
            <a:extLst>
              <a:ext uri="{FF2B5EF4-FFF2-40B4-BE49-F238E27FC236}">
                <a16:creationId xmlns:a16="http://schemas.microsoft.com/office/drawing/2014/main" xmlns="" id="{EB942C6F-BC32-2FFA-84B4-DB079AA925AF}"/>
              </a:ext>
            </a:extLst>
          </p:cNvPr>
          <p:cNvSpPr txBox="1"/>
          <p:nvPr/>
        </p:nvSpPr>
        <p:spPr>
          <a:xfrm>
            <a:off x="6017836" y="5562600"/>
            <a:ext cx="3044858" cy="1200329"/>
          </a:xfrm>
          <a:prstGeom prst="rect">
            <a:avLst/>
          </a:prstGeom>
          <a:noFill/>
        </p:spPr>
        <p:txBody>
          <a:bodyPr wrap="square" rtlCol="0">
            <a:spAutoFit/>
          </a:bodyPr>
          <a:lstStyle/>
          <a:p>
            <a:r>
              <a:rPr lang="ru-RU" dirty="0"/>
              <a:t>Оцениваются методами диссертационного исследования экспертными оценками</a:t>
            </a:r>
          </a:p>
        </p:txBody>
      </p:sp>
    </p:spTree>
    <p:extLst>
      <p:ext uri="{BB962C8B-B14F-4D97-AF65-F5344CB8AC3E}">
        <p14:creationId xmlns:p14="http://schemas.microsoft.com/office/powerpoint/2010/main" xmlns="" val="3823971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4638"/>
            <a:ext cx="8229600" cy="741362"/>
          </a:xfrm>
        </p:spPr>
        <p:style>
          <a:lnRef idx="1">
            <a:schemeClr val="accent1"/>
          </a:lnRef>
          <a:fillRef idx="2">
            <a:schemeClr val="accent1"/>
          </a:fillRef>
          <a:effectRef idx="1">
            <a:schemeClr val="accent1"/>
          </a:effectRef>
          <a:fontRef idx="minor">
            <a:schemeClr val="dk1"/>
          </a:fontRef>
        </p:style>
        <p:txBody>
          <a:bodyPr>
            <a:noAutofit/>
          </a:bodyPr>
          <a:lstStyle/>
          <a:p>
            <a:r>
              <a:rPr lang="ru-RU" sz="2200" dirty="0">
                <a:latin typeface="Arial"/>
                <a:cs typeface="Arial"/>
              </a:rPr>
              <a:t>Цель, объект, предмет и задачи исследования</a:t>
            </a:r>
          </a:p>
        </p:txBody>
      </p:sp>
      <p:sp>
        <p:nvSpPr>
          <p:cNvPr id="3" name="Содержимое 2"/>
          <p:cNvSpPr>
            <a:spLocks noGrp="1"/>
          </p:cNvSpPr>
          <p:nvPr>
            <p:ph idx="1"/>
          </p:nvPr>
        </p:nvSpPr>
        <p:spPr>
          <a:xfrm>
            <a:off x="457200" y="1193800"/>
            <a:ext cx="8229600" cy="4932363"/>
          </a:xfrm>
        </p:spPr>
        <p:txBody>
          <a:bodyPr>
            <a:normAutofit fontScale="62500" lnSpcReduction="20000"/>
          </a:bodyPr>
          <a:lstStyle/>
          <a:p>
            <a:pPr marL="0" indent="0">
              <a:buNone/>
            </a:pPr>
            <a:r>
              <a:rPr lang="ru-RU" sz="3400" b="1" dirty="0">
                <a:latin typeface="Times New Roman"/>
                <a:cs typeface="Times New Roman"/>
              </a:rPr>
              <a:t>Цель и задачи исследования </a:t>
            </a:r>
            <a:endParaRPr lang="ru-RU" sz="3400" dirty="0">
              <a:latin typeface="Times New Roman"/>
              <a:cs typeface="Times New Roman"/>
            </a:endParaRPr>
          </a:p>
          <a:p>
            <a:pPr marL="0" indent="0">
              <a:buNone/>
            </a:pPr>
            <a:r>
              <a:rPr lang="ru-RU" sz="3400" b="1" dirty="0">
                <a:latin typeface="Times New Roman"/>
                <a:cs typeface="Times New Roman"/>
              </a:rPr>
              <a:t>Цель</a:t>
            </a:r>
            <a:r>
              <a:rPr lang="ru-RU" sz="3400" dirty="0">
                <a:latin typeface="Times New Roman"/>
                <a:cs typeface="Times New Roman"/>
              </a:rPr>
              <a:t> диссертационного исследования - разработка метода определения цены бизнеса машиностроительного сектора на ранней стадии.</a:t>
            </a:r>
          </a:p>
          <a:p>
            <a:pPr marL="0" indent="0">
              <a:buNone/>
            </a:pPr>
            <a:r>
              <a:rPr lang="ru-RU" sz="3400" b="1" dirty="0">
                <a:latin typeface="Times New Roman"/>
                <a:cs typeface="Times New Roman"/>
              </a:rPr>
              <a:t>Задачи </a:t>
            </a:r>
            <a:r>
              <a:rPr lang="ru-RU" sz="3400" dirty="0">
                <a:latin typeface="Times New Roman"/>
                <a:cs typeface="Times New Roman"/>
              </a:rPr>
              <a:t>научного и прикладного характера:</a:t>
            </a:r>
          </a:p>
          <a:p>
            <a:pPr marL="0" indent="0">
              <a:buNone/>
            </a:pPr>
            <a:r>
              <a:rPr lang="ru-RU" sz="3400" dirty="0">
                <a:latin typeface="Times New Roman"/>
                <a:cs typeface="Times New Roman"/>
              </a:rPr>
              <a:t>- определить необходимые документы компании для расчета ее цены</a:t>
            </a:r>
          </a:p>
          <a:p>
            <a:pPr marL="0" indent="0">
              <a:buNone/>
            </a:pPr>
            <a:r>
              <a:rPr lang="ru-RU" sz="3400" dirty="0">
                <a:latin typeface="Times New Roman"/>
                <a:cs typeface="Times New Roman"/>
              </a:rPr>
              <a:t>- разработать коэффициенты, которые будут учитывать риски бизнеса на ранней стадии и реальность достижения заявленных плановых показателей этого бизнеса;</a:t>
            </a:r>
          </a:p>
          <a:p>
            <a:pPr>
              <a:buFontTx/>
              <a:buChar char="-"/>
            </a:pPr>
            <a:r>
              <a:rPr lang="ru-RU" sz="3400" dirty="0">
                <a:latin typeface="Times New Roman"/>
                <a:cs typeface="Times New Roman"/>
              </a:rPr>
              <a:t>создать формулу расчета цены машиностроительного бизнеса на ранней стадии.</a:t>
            </a:r>
          </a:p>
          <a:p>
            <a:pPr>
              <a:buFontTx/>
              <a:buChar char="-"/>
            </a:pPr>
            <a:r>
              <a:rPr lang="ru-RU" sz="3400" dirty="0">
                <a:latin typeface="Times New Roman"/>
                <a:cs typeface="Times New Roman"/>
              </a:rPr>
              <a:t>разработать механизм практического применения метода оценки стартапов путем создания платформы для инвестиций в данные предприятия частными инвесторами по средствам цифровых финансовых активов</a:t>
            </a:r>
          </a:p>
          <a:p>
            <a:pPr marL="0" indent="0">
              <a:buNone/>
            </a:pPr>
            <a:endParaRPr lang="ru-RU" sz="2000" dirty="0">
              <a:latin typeface="Arial"/>
              <a:cs typeface="Arial"/>
            </a:endParaRPr>
          </a:p>
        </p:txBody>
      </p:sp>
      <p:sp>
        <p:nvSpPr>
          <p:cNvPr id="4" name="Номер слайда 3"/>
          <p:cNvSpPr>
            <a:spLocks noGrp="1"/>
          </p:cNvSpPr>
          <p:nvPr>
            <p:ph type="sldNum" sz="quarter" idx="12"/>
          </p:nvPr>
        </p:nvSpPr>
        <p:spPr/>
        <p:txBody>
          <a:bodyPr/>
          <a:lstStyle/>
          <a:p>
            <a:fld id="{A267890C-97E4-AB46-94B7-FF753E28309E}" type="slidenum">
              <a:rPr lang="ru-RU" sz="2800" smtClean="0"/>
              <a:pPr/>
              <a:t>4</a:t>
            </a:fld>
            <a:endParaRPr lang="ru-RU" sz="2800" dirty="0"/>
          </a:p>
        </p:txBody>
      </p:sp>
    </p:spTree>
    <p:extLst>
      <p:ext uri="{BB962C8B-B14F-4D97-AF65-F5344CB8AC3E}">
        <p14:creationId xmlns:p14="http://schemas.microsoft.com/office/powerpoint/2010/main" xmlns="" val="51535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4638"/>
            <a:ext cx="8229600" cy="741362"/>
          </a:xfrm>
        </p:spPr>
        <p:style>
          <a:lnRef idx="1">
            <a:schemeClr val="accent1"/>
          </a:lnRef>
          <a:fillRef idx="2">
            <a:schemeClr val="accent1"/>
          </a:fillRef>
          <a:effectRef idx="1">
            <a:schemeClr val="accent1"/>
          </a:effectRef>
          <a:fontRef idx="minor">
            <a:schemeClr val="dk1"/>
          </a:fontRef>
        </p:style>
        <p:txBody>
          <a:bodyPr>
            <a:noAutofit/>
          </a:bodyPr>
          <a:lstStyle/>
          <a:p>
            <a:r>
              <a:rPr lang="ru-RU" sz="2200" dirty="0">
                <a:latin typeface="Arial"/>
                <a:cs typeface="Arial"/>
              </a:rPr>
              <a:t>Цель, объект, предмет и задачи исследования</a:t>
            </a:r>
          </a:p>
        </p:txBody>
      </p:sp>
      <p:sp>
        <p:nvSpPr>
          <p:cNvPr id="3" name="Содержимое 2"/>
          <p:cNvSpPr>
            <a:spLocks noGrp="1"/>
          </p:cNvSpPr>
          <p:nvPr>
            <p:ph idx="1"/>
          </p:nvPr>
        </p:nvSpPr>
        <p:spPr>
          <a:xfrm>
            <a:off x="457200" y="1193800"/>
            <a:ext cx="8229600" cy="4932363"/>
          </a:xfrm>
        </p:spPr>
        <p:txBody>
          <a:bodyPr>
            <a:normAutofit/>
          </a:bodyPr>
          <a:lstStyle/>
          <a:p>
            <a:pPr marL="0" indent="0">
              <a:buNone/>
            </a:pPr>
            <a:r>
              <a:rPr lang="ru-RU" sz="1800" b="1" dirty="0">
                <a:latin typeface="Times New Roman"/>
                <a:cs typeface="Times New Roman"/>
              </a:rPr>
              <a:t>Объект исследования</a:t>
            </a:r>
            <a:r>
              <a:rPr lang="ru-RU" sz="1800" dirty="0">
                <a:latin typeface="Times New Roman"/>
                <a:cs typeface="Times New Roman"/>
              </a:rPr>
              <a:t> – </a:t>
            </a:r>
            <a:r>
              <a:rPr lang="ru-RU" sz="1800" dirty="0">
                <a:effectLst/>
                <a:latin typeface="Times New Roman" panose="02020603050405020304" pitchFamily="18" charset="0"/>
                <a:ea typeface="Times New Roman" panose="02020603050405020304" pitchFamily="18" charset="0"/>
              </a:rPr>
              <a:t>компании на стадии от созданного первого жизнеспособного образца до стадии серийного производства.</a:t>
            </a:r>
            <a:endParaRPr lang="ru-RU" sz="1800" dirty="0">
              <a:latin typeface="Times New Roman"/>
              <a:cs typeface="Times New Roman"/>
            </a:endParaRPr>
          </a:p>
          <a:p>
            <a:pPr marL="0" indent="0">
              <a:buNone/>
            </a:pPr>
            <a:r>
              <a:rPr lang="ru-RU" sz="1800" b="1" dirty="0">
                <a:latin typeface="Times New Roman"/>
                <a:cs typeface="Times New Roman"/>
              </a:rPr>
              <a:t>Предмет исследования</a:t>
            </a:r>
            <a:r>
              <a:rPr lang="ru-RU" sz="1800" dirty="0">
                <a:latin typeface="Times New Roman"/>
                <a:cs typeface="Times New Roman"/>
              </a:rPr>
              <a:t> – </a:t>
            </a:r>
            <a:r>
              <a:rPr lang="ru-RU" sz="1800" dirty="0">
                <a:effectLst/>
                <a:latin typeface="Times New Roman" panose="02020603050405020304" pitchFamily="18" charset="0"/>
                <a:ea typeface="Times New Roman" panose="02020603050405020304" pitchFamily="18" charset="0"/>
              </a:rPr>
              <a:t>методы оценки цены стартапа.</a:t>
            </a:r>
            <a:endParaRPr lang="ru-RU" sz="1800" dirty="0">
              <a:latin typeface="Times New Roman"/>
              <a:cs typeface="Times New Roman"/>
            </a:endParaRPr>
          </a:p>
          <a:p>
            <a:pPr marL="0" indent="0">
              <a:buNone/>
            </a:pPr>
            <a:r>
              <a:rPr lang="ru-RU" sz="1800" b="1" dirty="0">
                <a:latin typeface="Times New Roman"/>
                <a:cs typeface="Times New Roman"/>
              </a:rPr>
              <a:t>Соответствие диссертации области исследования специальности </a:t>
            </a:r>
            <a:endParaRPr lang="ru-RU" sz="1800" dirty="0">
              <a:latin typeface="Times New Roman"/>
              <a:cs typeface="Times New Roman"/>
            </a:endParaRPr>
          </a:p>
          <a:p>
            <a:pPr marL="0" indent="0">
              <a:buNone/>
            </a:pPr>
            <a:r>
              <a:rPr lang="ru-RU" sz="1800" dirty="0">
                <a:latin typeface="Times New Roman"/>
                <a:cs typeface="Times New Roman"/>
              </a:rPr>
              <a:t>Диссертационное исследование соответствует следующим пунктам паспорта научной специальности 5.2.6 – Менеджмент: </a:t>
            </a:r>
          </a:p>
          <a:p>
            <a:pPr marL="0" indent="0">
              <a:buNone/>
            </a:pPr>
            <a:r>
              <a:rPr lang="ru-RU" sz="1800" dirty="0">
                <a:latin typeface="Times New Roman"/>
                <a:cs typeface="Times New Roman"/>
              </a:rPr>
              <a:t>Развитие методов принятия инвестиционных решений в организациях</a:t>
            </a:r>
          </a:p>
          <a:p>
            <a:pPr marL="0" indent="0">
              <a:buNone/>
            </a:pPr>
            <a:r>
              <a:rPr lang="ru-RU" sz="1800" dirty="0">
                <a:latin typeface="Times New Roman"/>
                <a:cs typeface="Times New Roman"/>
              </a:rPr>
              <a:t>различных типов</a:t>
            </a:r>
          </a:p>
          <a:p>
            <a:pPr marL="0" indent="0">
              <a:buNone/>
            </a:pPr>
            <a:endParaRPr lang="ru-RU" sz="1800" dirty="0">
              <a:latin typeface="Arial"/>
              <a:cs typeface="Arial"/>
            </a:endParaRPr>
          </a:p>
          <a:p>
            <a:pPr marL="0" indent="0">
              <a:buNone/>
            </a:pPr>
            <a:endParaRPr lang="ru-RU" sz="2000" dirty="0">
              <a:latin typeface="Arial"/>
              <a:cs typeface="Arial"/>
            </a:endParaRPr>
          </a:p>
        </p:txBody>
      </p:sp>
      <p:sp>
        <p:nvSpPr>
          <p:cNvPr id="4" name="Номер слайда 3"/>
          <p:cNvSpPr>
            <a:spLocks noGrp="1"/>
          </p:cNvSpPr>
          <p:nvPr>
            <p:ph type="sldNum" sz="quarter" idx="12"/>
          </p:nvPr>
        </p:nvSpPr>
        <p:spPr/>
        <p:txBody>
          <a:bodyPr/>
          <a:lstStyle/>
          <a:p>
            <a:fld id="{A267890C-97E4-AB46-94B7-FF753E28309E}" type="slidenum">
              <a:rPr lang="ru-RU" sz="2800" smtClean="0"/>
              <a:pPr/>
              <a:t>5</a:t>
            </a:fld>
            <a:endParaRPr lang="ru-RU" sz="2800" dirty="0"/>
          </a:p>
        </p:txBody>
      </p:sp>
    </p:spTree>
    <p:extLst>
      <p:ext uri="{BB962C8B-B14F-4D97-AF65-F5344CB8AC3E}">
        <p14:creationId xmlns:p14="http://schemas.microsoft.com/office/powerpoint/2010/main" xmlns="" val="526382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BF416A4-573B-4044-8B71-1F2BF49E1CB5}"/>
              </a:ext>
            </a:extLst>
          </p:cNvPr>
          <p:cNvSpPr>
            <a:spLocks noGrp="1"/>
          </p:cNvSpPr>
          <p:nvPr>
            <p:ph type="title"/>
          </p:nvPr>
        </p:nvSpPr>
        <p:spPr>
          <a:xfrm>
            <a:off x="457200" y="274638"/>
            <a:ext cx="8229600" cy="959076"/>
          </a:xfrm>
          <a:solidFill>
            <a:schemeClr val="tx2">
              <a:lumMod val="20000"/>
              <a:lumOff val="80000"/>
            </a:schemeClr>
          </a:solidFill>
        </p:spPr>
        <p:txBody>
          <a:bodyPr>
            <a:normAutofit/>
          </a:bodyPr>
          <a:lstStyle/>
          <a:p>
            <a:r>
              <a:rPr lang="ru-RU" sz="2400" dirty="0">
                <a:latin typeface="Times New Roman" panose="02020603050405020304" pitchFamily="18" charset="0"/>
                <a:cs typeface="Times New Roman" panose="02020603050405020304" pitchFamily="18" charset="0"/>
              </a:rPr>
              <a:t>Результаты исследования, обладающие признаками научной новизны</a:t>
            </a:r>
          </a:p>
        </p:txBody>
      </p:sp>
      <p:sp>
        <p:nvSpPr>
          <p:cNvPr id="3" name="Объект 2">
            <a:extLst>
              <a:ext uri="{FF2B5EF4-FFF2-40B4-BE49-F238E27FC236}">
                <a16:creationId xmlns:a16="http://schemas.microsoft.com/office/drawing/2014/main" xmlns="" id="{F990D540-5C9E-4F8D-9B3C-AD298C6875E9}"/>
              </a:ext>
            </a:extLst>
          </p:cNvPr>
          <p:cNvSpPr>
            <a:spLocks noGrp="1"/>
          </p:cNvSpPr>
          <p:nvPr>
            <p:ph idx="1"/>
          </p:nvPr>
        </p:nvSpPr>
        <p:spPr>
          <a:xfrm>
            <a:off x="457200" y="1478644"/>
            <a:ext cx="8229600" cy="4647520"/>
          </a:xfrm>
        </p:spPr>
        <p:txBody>
          <a:bodyPr>
            <a:normAutofit/>
          </a:bodyPr>
          <a:lstStyle/>
          <a:p>
            <a:pPr algn="just"/>
            <a:r>
              <a:rPr lang="ru-RU" sz="1800" u="sng" dirty="0">
                <a:effectLst/>
                <a:latin typeface="Times New Roman" panose="02020603050405020304" pitchFamily="18" charset="0"/>
                <a:ea typeface="Times New Roman" panose="02020603050405020304" pitchFamily="18" charset="0"/>
              </a:rPr>
              <a:t>Разработан метод оценки цены стартапа на ранней стадии. </a:t>
            </a:r>
            <a:r>
              <a:rPr lang="ru-RU" sz="1800" dirty="0">
                <a:effectLst/>
                <a:latin typeface="Times New Roman" panose="02020603050405020304" pitchFamily="18" charset="0"/>
                <a:ea typeface="Times New Roman" panose="02020603050405020304" pitchFamily="18" charset="0"/>
              </a:rPr>
              <a:t>Разработанный в исследовании метод позволяет получить объективную оценку цены стартапа машиностроительного сектора на ранней стадии, которая не зависит от капитала инвестора, учитывает отраслевые и страновые риски, заложенные в мультипликаторах на Московской Бирже, опирается на плановую выручку, а не действующие показатели проекта.</a:t>
            </a:r>
            <a:endParaRPr lang="en-US" sz="1800" dirty="0">
              <a:effectLst/>
              <a:latin typeface="Times New Roman" panose="02020603050405020304" pitchFamily="18" charset="0"/>
              <a:ea typeface="Times New Roman" panose="02020603050405020304" pitchFamily="18" charset="0"/>
            </a:endParaRPr>
          </a:p>
          <a:p>
            <a:pPr lvl="1" algn="just"/>
            <a:r>
              <a:rPr lang="ru-RU" sz="1600" dirty="0">
                <a:effectLst/>
                <a:latin typeface="Times New Roman" panose="02020603050405020304" pitchFamily="18" charset="0"/>
                <a:ea typeface="Times New Roman" panose="02020603050405020304" pitchFamily="18" charset="0"/>
              </a:rPr>
              <a:t>Отличия метода от уже существующих:</a:t>
            </a:r>
          </a:p>
          <a:p>
            <a:r>
              <a:rPr lang="ru-RU" sz="1600" dirty="0"/>
              <a:t>Данный метод оценки не зависит от капитала инвестора, который является субъективным фактором</a:t>
            </a:r>
          </a:p>
          <a:p>
            <a:r>
              <a:rPr lang="ru-RU" sz="1600" dirty="0"/>
              <a:t>Данный метод в своей основе содержит мультипликаторы Мосбиржи и плановую выручку стартапа. Это объективные факторы, определенные рынком и официальными планами компании</a:t>
            </a:r>
          </a:p>
          <a:p>
            <a:r>
              <a:rPr lang="ru-RU" sz="1600" dirty="0"/>
              <a:t>Коэффициент совокупного риска, который дисконтирует оценку, рассчитывается по методу экспертных оценок, который является субъективным, но при этом эксперты отбираются по строгим правилам, а их оценки проводятся на основе сетевого графика, что позволяет четко определить отдельные звенья, которые несут в себе риск, что дает возможность четко оценить данный риск</a:t>
            </a:r>
            <a:endParaRPr lang="ru-RU" sz="2800" dirty="0">
              <a:latin typeface="Times New Roman" panose="02020603050405020304" pitchFamily="18" charset="0"/>
              <a:cs typeface="Times New Roman" panose="02020603050405020304" pitchFamily="18" charset="0"/>
            </a:endParaRPr>
          </a:p>
          <a:p>
            <a:endParaRPr lang="ru-RU" dirty="0"/>
          </a:p>
        </p:txBody>
      </p:sp>
      <p:sp>
        <p:nvSpPr>
          <p:cNvPr id="4" name="Номер слайда 3">
            <a:extLst>
              <a:ext uri="{FF2B5EF4-FFF2-40B4-BE49-F238E27FC236}">
                <a16:creationId xmlns:a16="http://schemas.microsoft.com/office/drawing/2014/main" xmlns="" id="{439E61F1-6B53-4733-9B0A-C74BDD4B0001}"/>
              </a:ext>
            </a:extLst>
          </p:cNvPr>
          <p:cNvSpPr>
            <a:spLocks noGrp="1"/>
          </p:cNvSpPr>
          <p:nvPr>
            <p:ph type="sldNum" sz="quarter" idx="12"/>
          </p:nvPr>
        </p:nvSpPr>
        <p:spPr/>
        <p:txBody>
          <a:bodyPr/>
          <a:lstStyle/>
          <a:p>
            <a:fld id="{A267890C-97E4-AB46-94B7-FF753E28309E}" type="slidenum">
              <a:rPr lang="ru-RU" sz="2800" smtClean="0"/>
              <a:pPr/>
              <a:t>6</a:t>
            </a:fld>
            <a:endParaRPr lang="ru-RU" sz="2800" dirty="0"/>
          </a:p>
        </p:txBody>
      </p:sp>
    </p:spTree>
    <p:extLst>
      <p:ext uri="{BB962C8B-B14F-4D97-AF65-F5344CB8AC3E}">
        <p14:creationId xmlns:p14="http://schemas.microsoft.com/office/powerpoint/2010/main" xmlns="" val="828216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CF21979-908D-B905-4F4C-95A70E54A107}"/>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78EC9EA-D49A-452A-D24A-8F07DA5E82AA}"/>
              </a:ext>
            </a:extLst>
          </p:cNvPr>
          <p:cNvSpPr>
            <a:spLocks noGrp="1"/>
          </p:cNvSpPr>
          <p:nvPr>
            <p:ph type="title"/>
          </p:nvPr>
        </p:nvSpPr>
        <p:spPr>
          <a:xfrm>
            <a:off x="457200" y="274638"/>
            <a:ext cx="8229600" cy="959076"/>
          </a:xfrm>
          <a:solidFill>
            <a:schemeClr val="tx2">
              <a:lumMod val="20000"/>
              <a:lumOff val="80000"/>
            </a:schemeClr>
          </a:solidFill>
        </p:spPr>
        <p:txBody>
          <a:bodyPr>
            <a:normAutofit/>
          </a:bodyPr>
          <a:lstStyle/>
          <a:p>
            <a:r>
              <a:rPr lang="ru-RU" sz="2400" dirty="0">
                <a:latin typeface="Times New Roman" panose="02020603050405020304" pitchFamily="18" charset="0"/>
                <a:cs typeface="Times New Roman" panose="02020603050405020304" pitchFamily="18" charset="0"/>
              </a:rPr>
              <a:t>Результаты исследования, обладающие признаками научной новизны</a:t>
            </a:r>
          </a:p>
        </p:txBody>
      </p:sp>
      <p:sp>
        <p:nvSpPr>
          <p:cNvPr id="3" name="Объект 2">
            <a:extLst>
              <a:ext uri="{FF2B5EF4-FFF2-40B4-BE49-F238E27FC236}">
                <a16:creationId xmlns:a16="http://schemas.microsoft.com/office/drawing/2014/main" xmlns="" id="{1DAE66D8-A188-5864-2965-4E76B5F99CD3}"/>
              </a:ext>
            </a:extLst>
          </p:cNvPr>
          <p:cNvSpPr>
            <a:spLocks noGrp="1"/>
          </p:cNvSpPr>
          <p:nvPr>
            <p:ph idx="1"/>
          </p:nvPr>
        </p:nvSpPr>
        <p:spPr>
          <a:xfrm>
            <a:off x="457200" y="1478644"/>
            <a:ext cx="8229600" cy="4647520"/>
          </a:xfrm>
        </p:spPr>
        <p:txBody>
          <a:bodyPr>
            <a:normAutofit fontScale="92500" lnSpcReduction="10000"/>
          </a:bodyPr>
          <a:lstStyle/>
          <a:p>
            <a:pPr algn="just"/>
            <a:r>
              <a:rPr lang="ru-RU" sz="1800" u="sng" dirty="0">
                <a:effectLst/>
                <a:latin typeface="Times New Roman" panose="02020603050405020304" pitchFamily="18" charset="0"/>
                <a:ea typeface="Times New Roman" panose="02020603050405020304" pitchFamily="18" charset="0"/>
              </a:rPr>
              <a:t>Разработана модель практического применения метода, созданного в исследовании. </a:t>
            </a:r>
            <a:r>
              <a:rPr lang="ru-RU" sz="1800" dirty="0">
                <a:effectLst/>
                <a:latin typeface="Times New Roman" panose="02020603050405020304" pitchFamily="18" charset="0"/>
                <a:ea typeface="Times New Roman" panose="02020603050405020304" pitchFamily="18" charset="0"/>
              </a:rPr>
              <a:t>В работе описывается модель проекта Биржи </a:t>
            </a:r>
            <a:r>
              <a:rPr lang="ru-RU" sz="1800" dirty="0">
                <a:latin typeface="Times New Roman" panose="02020603050405020304" pitchFamily="18" charset="0"/>
                <a:ea typeface="Times New Roman" panose="02020603050405020304" pitchFamily="18" charset="0"/>
              </a:rPr>
              <a:t>малого и среднего предпринимательства (далее - Биржа МСП)</a:t>
            </a:r>
            <a:r>
              <a:rPr lang="ru-RU" sz="1800" dirty="0">
                <a:effectLst/>
                <a:latin typeface="Times New Roman" panose="02020603050405020304" pitchFamily="18" charset="0"/>
                <a:ea typeface="Times New Roman" panose="02020603050405020304" pitchFamily="18" charset="0"/>
              </a:rPr>
              <a:t> – проекта, который представляет собой платформу, на которой по средствам цифровых финансовых активов инвесторы смогут приобретать и обращать на вторичном рынке доли в высокотехнологичных стартапах на ранней стадии. Платформа будет иметь свою основную ценность в получении справедливой цены стартапов на основе метода, который разработан в данном исследовании.</a:t>
            </a:r>
          </a:p>
          <a:p>
            <a:pPr lvl="1" algn="just"/>
            <a:r>
              <a:rPr lang="ru-RU" sz="1600" dirty="0">
                <a:effectLst/>
                <a:latin typeface="Times New Roman" panose="02020603050405020304" pitchFamily="18" charset="0"/>
                <a:ea typeface="Times New Roman" panose="02020603050405020304" pitchFamily="18" charset="0"/>
              </a:rPr>
              <a:t>Отличия модели от уже существующих:</a:t>
            </a:r>
          </a:p>
          <a:p>
            <a:r>
              <a:rPr lang="ru-RU" sz="1600" dirty="0"/>
              <a:t>Биржа МСП выпускает ЦФА, а не акции стартапа, что представляет собой дериватив на долю в ООО, что упрощает процесс размещения (</a:t>
            </a:r>
            <a:r>
              <a:rPr lang="ru-RU" sz="1600" dirty="0" err="1"/>
              <a:t>токенизации</a:t>
            </a:r>
            <a:r>
              <a:rPr lang="ru-RU" sz="1600" dirty="0"/>
              <a:t>), но сохраняет все необходимые инструменты защиты инвесторов от риска</a:t>
            </a:r>
          </a:p>
          <a:p>
            <a:r>
              <a:rPr lang="ru-RU" sz="1600" dirty="0"/>
              <a:t>Биржа МСП обладает понятным и прозрачным для посредников и инвесторов методом оценки выпускаемых ЦФА, что облегчает для брокеров процесс расчета дисконтов при андеррайтинге и определении цены реализации розничным инвесторам</a:t>
            </a:r>
          </a:p>
          <a:p>
            <a:r>
              <a:rPr lang="ru-RU" sz="1600" dirty="0"/>
              <a:t>Благодаря наличию понятного и прозрачного метода оценки институциональные инвесторы получают возможность при динамичной оценке портфеля (расчета СЧА для ПИФ, расчета рыночной цены для оценки плавающей доходности НПФ, размере ликвидных средств для страховых резервов) проводить точные ребалансировки позиций и управлять инвестициями</a:t>
            </a:r>
          </a:p>
        </p:txBody>
      </p:sp>
      <p:sp>
        <p:nvSpPr>
          <p:cNvPr id="4" name="Номер слайда 3">
            <a:extLst>
              <a:ext uri="{FF2B5EF4-FFF2-40B4-BE49-F238E27FC236}">
                <a16:creationId xmlns:a16="http://schemas.microsoft.com/office/drawing/2014/main" xmlns="" id="{1B558208-1E43-88D3-5F21-94974005EC87}"/>
              </a:ext>
            </a:extLst>
          </p:cNvPr>
          <p:cNvSpPr>
            <a:spLocks noGrp="1"/>
          </p:cNvSpPr>
          <p:nvPr>
            <p:ph type="sldNum" sz="quarter" idx="12"/>
          </p:nvPr>
        </p:nvSpPr>
        <p:spPr/>
        <p:txBody>
          <a:bodyPr/>
          <a:lstStyle/>
          <a:p>
            <a:fld id="{A267890C-97E4-AB46-94B7-FF753E28309E}" type="slidenum">
              <a:rPr lang="ru-RU" sz="2800" smtClean="0"/>
              <a:pPr/>
              <a:t>7</a:t>
            </a:fld>
            <a:endParaRPr lang="ru-RU" sz="2800" dirty="0"/>
          </a:p>
        </p:txBody>
      </p:sp>
    </p:spTree>
    <p:extLst>
      <p:ext uri="{BB962C8B-B14F-4D97-AF65-F5344CB8AC3E}">
        <p14:creationId xmlns:p14="http://schemas.microsoft.com/office/powerpoint/2010/main" xmlns="" val="1688845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4638"/>
            <a:ext cx="8229600" cy="895576"/>
          </a:xfrm>
          <a:solidFill>
            <a:srgbClr val="C6D9F1"/>
          </a:solidFill>
        </p:spPr>
        <p:txBody>
          <a:bodyPr>
            <a:normAutofit/>
          </a:bodyPr>
          <a:lstStyle/>
          <a:p>
            <a:r>
              <a:rPr lang="ru-RU" sz="2400" dirty="0">
                <a:latin typeface="Times New Roman" panose="02020603050405020304" pitchFamily="18" charset="0"/>
                <a:cs typeface="Times New Roman" panose="02020603050405020304" pitchFamily="18" charset="0"/>
              </a:rPr>
              <a:t>Результаты исследования, обладающие признаками научной новизны </a:t>
            </a:r>
            <a:r>
              <a:rPr lang="ru-RU" sz="1600" i="1" dirty="0">
                <a:latin typeface="Times New Roman" panose="02020603050405020304" pitchFamily="18" charset="0"/>
                <a:cs typeface="Times New Roman" panose="02020603050405020304" pitchFamily="18" charset="0"/>
              </a:rPr>
              <a:t>(продолжение)</a:t>
            </a:r>
            <a:endParaRPr lang="ru-RU" sz="1600" i="1" dirty="0"/>
          </a:p>
        </p:txBody>
      </p:sp>
      <p:sp>
        <p:nvSpPr>
          <p:cNvPr id="3" name="Содержимое 2"/>
          <p:cNvSpPr>
            <a:spLocks noGrp="1"/>
          </p:cNvSpPr>
          <p:nvPr>
            <p:ph idx="1"/>
          </p:nvPr>
        </p:nvSpPr>
        <p:spPr>
          <a:xfrm>
            <a:off x="457200" y="1451430"/>
            <a:ext cx="8229600" cy="4674734"/>
          </a:xfrm>
        </p:spPr>
        <p:txBody>
          <a:bodyPr>
            <a:normAutofit/>
          </a:bodyPr>
          <a:lstStyle/>
          <a:p>
            <a:pPr algn="just"/>
            <a:r>
              <a:rPr lang="ru-RU" sz="1800" u="sng" dirty="0">
                <a:effectLst/>
                <a:latin typeface="Times New Roman" panose="02020603050405020304" pitchFamily="18" charset="0"/>
                <a:ea typeface="Times New Roman" panose="02020603050405020304" pitchFamily="18" charset="0"/>
              </a:rPr>
              <a:t>Разработан механизм подключения брокеров к торговле цифровыми финансовыми активами. </a:t>
            </a:r>
            <a:r>
              <a:rPr lang="ru-RU" sz="1800" dirty="0">
                <a:effectLst/>
                <a:latin typeface="Times New Roman" panose="02020603050405020304" pitchFamily="18" charset="0"/>
                <a:ea typeface="Times New Roman" panose="02020603050405020304" pitchFamily="18" charset="0"/>
              </a:rPr>
              <a:t>В ходе описания работы биржи, которая является практическим применением метода, разработанного в исследовании, было обнаружено, что брокеры, которые предоставляют клиентом доступ к торговле ценными бумагами, не могут в таком же удобном для клиента формате предоставить доступ к цифровым финансовым активам, что осложняет процесс развития биржи высокотехнологичных стартапов. В исследовании был разработан механизм предоставления брокерами доступа к цифровым финансовым активам на Бирже МСП.</a:t>
            </a:r>
          </a:p>
          <a:p>
            <a:pPr lvl="1" algn="just"/>
            <a:r>
              <a:rPr lang="ru-RU" sz="1600" dirty="0">
                <a:effectLst/>
                <a:latin typeface="Times New Roman" panose="02020603050405020304" pitchFamily="18" charset="0"/>
                <a:ea typeface="Times New Roman" panose="02020603050405020304" pitchFamily="18" charset="0"/>
              </a:rPr>
              <a:t>Отличия механизма от уже существующих:</a:t>
            </a:r>
          </a:p>
          <a:p>
            <a:r>
              <a:rPr lang="ru-RU" sz="1600" dirty="0"/>
              <a:t>Подключение брокеров к выпускам ЦФА в России до этого не было реализовано в серийном масштабе, были только единичные сделки с индивидуальными решениями</a:t>
            </a:r>
          </a:p>
          <a:p>
            <a:r>
              <a:rPr lang="ru-RU" sz="1600" dirty="0"/>
              <a:t>Данное решение позволяет получить выгоды от сотрудничества с брокерами (получение ликвидности большого количества розничных инвесторов), при этом сохранить для них привычные способы получения дохода</a:t>
            </a:r>
          </a:p>
          <a:p>
            <a:pPr lvl="1" algn="just"/>
            <a:endParaRPr lang="ru-RU" sz="1000" dirty="0">
              <a:effectLst/>
              <a:latin typeface="Times New Roman" panose="02020603050405020304" pitchFamily="18" charset="0"/>
              <a:ea typeface="Times New Roman" panose="02020603050405020304" pitchFamily="18" charset="0"/>
            </a:endParaRPr>
          </a:p>
          <a:p>
            <a:pPr marL="0" indent="0">
              <a:buNone/>
            </a:pPr>
            <a:endParaRPr lang="ru-RU" sz="1800" dirty="0">
              <a:latin typeface="Times New Roman"/>
              <a:cs typeface="Times New Roman"/>
            </a:endParaRPr>
          </a:p>
        </p:txBody>
      </p:sp>
      <p:sp>
        <p:nvSpPr>
          <p:cNvPr id="4" name="Номер слайда 3"/>
          <p:cNvSpPr>
            <a:spLocks noGrp="1"/>
          </p:cNvSpPr>
          <p:nvPr>
            <p:ph type="sldNum" sz="quarter" idx="12"/>
          </p:nvPr>
        </p:nvSpPr>
        <p:spPr/>
        <p:txBody>
          <a:bodyPr/>
          <a:lstStyle/>
          <a:p>
            <a:fld id="{A267890C-97E4-AB46-94B7-FF753E28309E}" type="slidenum">
              <a:rPr lang="ru-RU" smtClean="0"/>
              <a:pPr/>
              <a:t>8</a:t>
            </a:fld>
            <a:endParaRPr lang="ru-RU"/>
          </a:p>
        </p:txBody>
      </p:sp>
    </p:spTree>
    <p:extLst>
      <p:ext uri="{BB962C8B-B14F-4D97-AF65-F5344CB8AC3E}">
        <p14:creationId xmlns:p14="http://schemas.microsoft.com/office/powerpoint/2010/main" xmlns="" val="806610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solidFill>
            <a:schemeClr val="tx2">
              <a:lumMod val="20000"/>
              <a:lumOff val="80000"/>
            </a:schemeClr>
          </a:solidFill>
        </p:spPr>
        <p:txBody>
          <a:bodyPr>
            <a:noAutofit/>
          </a:bodyPr>
          <a:lstStyle/>
          <a:p>
            <a:r>
              <a:rPr lang="ru-RU" sz="2400" dirty="0">
                <a:latin typeface="Arial"/>
                <a:cs typeface="Arial"/>
              </a:rPr>
              <a:t>Метод расчета цены стартапа на ранней стадии (результат №1)</a:t>
            </a:r>
            <a:endParaRPr lang="ru-RU" sz="2400" dirty="0"/>
          </a:p>
        </p:txBody>
      </p:sp>
      <p:sp>
        <p:nvSpPr>
          <p:cNvPr id="5" name="Объект 4">
            <a:extLst>
              <a:ext uri="{FF2B5EF4-FFF2-40B4-BE49-F238E27FC236}">
                <a16:creationId xmlns:a16="http://schemas.microsoft.com/office/drawing/2014/main" xmlns="" id="{FE3F6CCE-7494-9C37-24EB-9FFD4FADD51A}"/>
              </a:ext>
            </a:extLst>
          </p:cNvPr>
          <p:cNvSpPr>
            <a:spLocks noGrp="1"/>
          </p:cNvSpPr>
          <p:nvPr>
            <p:ph idx="1"/>
          </p:nvPr>
        </p:nvSpPr>
        <p:spPr/>
        <p:txBody>
          <a:bodyPr>
            <a:normAutofit/>
          </a:bodyPr>
          <a:lstStyle/>
          <a:p>
            <a:pPr marL="0" indent="0" algn="l">
              <a:buNone/>
            </a:pPr>
            <a:r>
              <a:rPr lang="ru-RU" sz="7800" b="0" i="0" dirty="0">
                <a:solidFill>
                  <a:srgbClr val="2C2D2E"/>
                </a:solidFill>
                <a:effectLst/>
                <a:latin typeface="Arial" panose="020B0604020202020204" pitchFamily="34" charset="0"/>
              </a:rPr>
              <a:t>P = Q*</a:t>
            </a:r>
            <a:r>
              <a:rPr lang="ru-RU" sz="7800" b="0" i="0" dirty="0" err="1">
                <a:solidFill>
                  <a:srgbClr val="2C2D2E"/>
                </a:solidFill>
                <a:effectLst/>
                <a:latin typeface="Arial" panose="020B0604020202020204" pitchFamily="34" charset="0"/>
              </a:rPr>
              <a:t>Kq</a:t>
            </a:r>
            <a:r>
              <a:rPr lang="ru-RU" sz="7800" b="0" i="0" dirty="0">
                <a:solidFill>
                  <a:srgbClr val="2C2D2E"/>
                </a:solidFill>
                <a:effectLst/>
                <a:latin typeface="Arial" panose="020B0604020202020204" pitchFamily="34" charset="0"/>
              </a:rPr>
              <a:t>*</a:t>
            </a:r>
            <a:r>
              <a:rPr lang="ru-RU" sz="7800" b="0" i="0" dirty="0" err="1">
                <a:solidFill>
                  <a:srgbClr val="2C2D2E"/>
                </a:solidFill>
                <a:effectLst/>
                <a:latin typeface="Arial" panose="020B0604020202020204" pitchFamily="34" charset="0"/>
              </a:rPr>
              <a:t>Kr</a:t>
            </a:r>
            <a:r>
              <a:rPr lang="ru-RU" sz="7800" b="0" i="0" dirty="0">
                <a:solidFill>
                  <a:srgbClr val="2C2D2E"/>
                </a:solidFill>
                <a:effectLst/>
                <a:latin typeface="Arial" panose="020B0604020202020204" pitchFamily="34" charset="0"/>
              </a:rPr>
              <a:t> </a:t>
            </a:r>
          </a:p>
          <a:p>
            <a:pPr marL="0" indent="0" algn="l">
              <a:buNone/>
            </a:pPr>
            <a:r>
              <a:rPr lang="ru-RU" sz="2000" b="0" i="0" dirty="0">
                <a:solidFill>
                  <a:srgbClr val="2C2D2E"/>
                </a:solidFill>
                <a:effectLst/>
                <a:latin typeface="Arial" panose="020B0604020202020204" pitchFamily="34" charset="0"/>
              </a:rPr>
              <a:t>– где P – цена компании, Q – плановая выручка</a:t>
            </a:r>
            <a:r>
              <a:rPr lang="ru-RU" sz="2000" b="0" i="0" dirty="0">
                <a:solidFill>
                  <a:srgbClr val="2C2D2E"/>
                </a:solidFill>
                <a:effectLst/>
                <a:latin typeface="Times New Roman" panose="02020603050405020304" pitchFamily="18" charset="0"/>
              </a:rPr>
              <a:t/>
            </a:r>
            <a:br>
              <a:rPr lang="ru-RU" sz="2000" b="0" i="0" dirty="0">
                <a:solidFill>
                  <a:srgbClr val="2C2D2E"/>
                </a:solidFill>
                <a:effectLst/>
                <a:latin typeface="Times New Roman" panose="02020603050405020304" pitchFamily="18" charset="0"/>
              </a:rPr>
            </a:br>
            <a:r>
              <a:rPr lang="ru-RU" sz="2000" b="0" i="0" dirty="0">
                <a:solidFill>
                  <a:srgbClr val="2C2D2E"/>
                </a:solidFill>
                <a:effectLst/>
                <a:latin typeface="Arial" panose="020B0604020202020204" pitchFamily="34" charset="0"/>
              </a:rPr>
              <a:t>компании за следующий год с момента оценки; </a:t>
            </a:r>
            <a:r>
              <a:rPr lang="ru-RU" sz="2000" b="0" i="0" dirty="0" err="1">
                <a:solidFill>
                  <a:srgbClr val="2C2D2E"/>
                </a:solidFill>
                <a:effectLst/>
                <a:latin typeface="Arial" panose="020B0604020202020204" pitchFamily="34" charset="0"/>
              </a:rPr>
              <a:t>Kq</a:t>
            </a:r>
            <a:r>
              <a:rPr lang="ru-RU" sz="2000" b="0" i="0" dirty="0">
                <a:solidFill>
                  <a:srgbClr val="2C2D2E"/>
                </a:solidFill>
                <a:effectLst/>
                <a:latin typeface="Arial" panose="020B0604020202020204" pitchFamily="34" charset="0"/>
              </a:rPr>
              <a:t> – коэффициент P/S</a:t>
            </a:r>
            <a:r>
              <a:rPr lang="ru-RU" sz="2000" b="0" i="0" dirty="0">
                <a:solidFill>
                  <a:srgbClr val="2C2D2E"/>
                </a:solidFill>
                <a:effectLst/>
                <a:latin typeface="Times New Roman" panose="02020603050405020304" pitchFamily="18" charset="0"/>
              </a:rPr>
              <a:t/>
            </a:r>
            <a:br>
              <a:rPr lang="ru-RU" sz="2000" b="0" i="0" dirty="0">
                <a:solidFill>
                  <a:srgbClr val="2C2D2E"/>
                </a:solidFill>
                <a:effectLst/>
                <a:latin typeface="Times New Roman" panose="02020603050405020304" pitchFamily="18" charset="0"/>
              </a:rPr>
            </a:br>
            <a:r>
              <a:rPr lang="ru-RU" sz="2000" b="0" i="0" dirty="0">
                <a:solidFill>
                  <a:srgbClr val="2C2D2E"/>
                </a:solidFill>
                <a:effectLst/>
                <a:latin typeface="Arial" panose="020B0604020202020204" pitchFamily="34" charset="0"/>
              </a:rPr>
              <a:t>(соотношение цены компании к выручке) средний по отрасли на Московской</a:t>
            </a:r>
            <a:r>
              <a:rPr lang="ru-RU" sz="2000" dirty="0">
                <a:solidFill>
                  <a:srgbClr val="2C2D2E"/>
                </a:solidFill>
                <a:latin typeface="Times New Roman" panose="02020603050405020304" pitchFamily="18" charset="0"/>
              </a:rPr>
              <a:t> </a:t>
            </a:r>
            <a:r>
              <a:rPr lang="ru-RU" sz="2000" b="0" i="0" dirty="0">
                <a:solidFill>
                  <a:srgbClr val="2C2D2E"/>
                </a:solidFill>
                <a:effectLst/>
                <a:latin typeface="Arial" panose="020B0604020202020204" pitchFamily="34" charset="0"/>
              </a:rPr>
              <a:t>бирже; </a:t>
            </a:r>
            <a:r>
              <a:rPr lang="ru-RU" sz="2000" b="0" i="0" dirty="0" err="1">
                <a:solidFill>
                  <a:srgbClr val="2C2D2E"/>
                </a:solidFill>
                <a:effectLst/>
                <a:latin typeface="Arial" panose="020B0604020202020204" pitchFamily="34" charset="0"/>
              </a:rPr>
              <a:t>Kr</a:t>
            </a:r>
            <a:r>
              <a:rPr lang="ru-RU" sz="2000" b="0" i="0" dirty="0">
                <a:solidFill>
                  <a:srgbClr val="2C2D2E"/>
                </a:solidFill>
                <a:effectLst/>
                <a:latin typeface="Arial" panose="020B0604020202020204" pitchFamily="34" charset="0"/>
              </a:rPr>
              <a:t> – коэффициент совокупного риска на основе экспертных оценок,</a:t>
            </a:r>
            <a:r>
              <a:rPr lang="ru-RU" sz="2000" b="0" i="0" dirty="0">
                <a:solidFill>
                  <a:srgbClr val="2C2D2E"/>
                </a:solidFill>
                <a:effectLst/>
                <a:latin typeface="Times New Roman" panose="02020603050405020304" pitchFamily="18" charset="0"/>
              </a:rPr>
              <a:t/>
            </a:r>
            <a:br>
              <a:rPr lang="ru-RU" sz="2000" b="0" i="0" dirty="0">
                <a:solidFill>
                  <a:srgbClr val="2C2D2E"/>
                </a:solidFill>
                <a:effectLst/>
                <a:latin typeface="Times New Roman" panose="02020603050405020304" pitchFamily="18" charset="0"/>
              </a:rPr>
            </a:br>
            <a:r>
              <a:rPr lang="ru-RU" sz="2000" b="0" i="0" dirty="0">
                <a:solidFill>
                  <a:srgbClr val="2C2D2E"/>
                </a:solidFill>
                <a:effectLst/>
                <a:latin typeface="Arial" panose="020B0604020202020204" pitchFamily="34" charset="0"/>
              </a:rPr>
              <a:t>который отражает вероятность не достижения бизнесом заявленной плановой</a:t>
            </a:r>
            <a:r>
              <a:rPr lang="ru-RU" sz="2000" b="0" i="0" dirty="0">
                <a:solidFill>
                  <a:srgbClr val="2C2D2E"/>
                </a:solidFill>
                <a:effectLst/>
                <a:latin typeface="Times New Roman" panose="02020603050405020304" pitchFamily="18" charset="0"/>
              </a:rPr>
              <a:t/>
            </a:r>
            <a:br>
              <a:rPr lang="ru-RU" sz="2000" b="0" i="0" dirty="0">
                <a:solidFill>
                  <a:srgbClr val="2C2D2E"/>
                </a:solidFill>
                <a:effectLst/>
                <a:latin typeface="Times New Roman" panose="02020603050405020304" pitchFamily="18" charset="0"/>
              </a:rPr>
            </a:br>
            <a:r>
              <a:rPr lang="ru-RU" sz="2000" b="0" i="0" dirty="0">
                <a:solidFill>
                  <a:srgbClr val="2C2D2E"/>
                </a:solidFill>
                <a:effectLst/>
                <a:latin typeface="Arial" panose="020B0604020202020204" pitchFamily="34" charset="0"/>
              </a:rPr>
              <a:t>выручки</a:t>
            </a:r>
            <a:endParaRPr lang="ru-RU" sz="2000" b="0" i="0" dirty="0">
              <a:solidFill>
                <a:srgbClr val="2C2D2E"/>
              </a:solidFill>
              <a:effectLst/>
              <a:latin typeface="Times New Roman" panose="02020603050405020304" pitchFamily="18" charset="0"/>
            </a:endParaRPr>
          </a:p>
          <a:p>
            <a:pPr marL="0" indent="0">
              <a:buNone/>
            </a:pPr>
            <a:endParaRPr lang="ru-RU" dirty="0"/>
          </a:p>
        </p:txBody>
      </p:sp>
      <p:sp>
        <p:nvSpPr>
          <p:cNvPr id="3" name="Номер слайда 2"/>
          <p:cNvSpPr>
            <a:spLocks noGrp="1"/>
          </p:cNvSpPr>
          <p:nvPr>
            <p:ph type="sldNum" sz="quarter" idx="12"/>
          </p:nvPr>
        </p:nvSpPr>
        <p:spPr/>
        <p:txBody>
          <a:bodyPr/>
          <a:lstStyle/>
          <a:p>
            <a:fld id="{A267890C-97E4-AB46-94B7-FF753E28309E}" type="slidenum">
              <a:rPr lang="ru-RU" sz="2800" smtClean="0"/>
              <a:pPr/>
              <a:t>9</a:t>
            </a:fld>
            <a:endParaRPr lang="ru-RU" sz="2800" dirty="0"/>
          </a:p>
        </p:txBody>
      </p:sp>
    </p:spTree>
    <p:extLst>
      <p:ext uri="{BB962C8B-B14F-4D97-AF65-F5344CB8AC3E}">
        <p14:creationId xmlns:p14="http://schemas.microsoft.com/office/powerpoint/2010/main" xmlns="" val="2545581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4638"/>
            <a:ext cx="8229600" cy="982662"/>
          </a:xfrm>
          <a:solidFill>
            <a:srgbClr val="C6D9F1"/>
          </a:solidFill>
        </p:spPr>
        <p:txBody>
          <a:bodyPr>
            <a:normAutofit/>
          </a:bodyPr>
          <a:lstStyle/>
          <a:p>
            <a:r>
              <a:rPr lang="ru-RU" sz="2400" dirty="0">
                <a:latin typeface="Times New Roman"/>
                <a:cs typeface="Times New Roman"/>
              </a:rPr>
              <a:t>Формула расчета коэффициента совокупного риска</a:t>
            </a:r>
          </a:p>
        </p:txBody>
      </p:sp>
      <p:sp>
        <p:nvSpPr>
          <p:cNvPr id="3" name="Содержимое 2"/>
          <p:cNvSpPr>
            <a:spLocks noGrp="1"/>
          </p:cNvSpPr>
          <p:nvPr>
            <p:ph idx="1"/>
          </p:nvPr>
        </p:nvSpPr>
        <p:spPr>
          <a:xfrm>
            <a:off x="457200" y="1257300"/>
            <a:ext cx="8229600" cy="4868863"/>
          </a:xfrm>
        </p:spPr>
        <p:txBody>
          <a:bodyPr>
            <a:normAutofit lnSpcReduction="10000"/>
          </a:bodyPr>
          <a:lstStyle/>
          <a:p>
            <a:pPr marL="0" indent="0" algn="just">
              <a:lnSpc>
                <a:spcPct val="150000"/>
              </a:lnSpc>
              <a:buNone/>
            </a:pPr>
            <a:r>
              <a:rPr lang="en-US" sz="1800" dirty="0">
                <a:effectLst/>
                <a:latin typeface="Times New Roman" panose="02020603050405020304" pitchFamily="18" charset="0"/>
                <a:ea typeface="Times New Roman" panose="02020603050405020304" pitchFamily="18" charset="0"/>
              </a:rPr>
              <a:t>Q</a:t>
            </a:r>
            <a:r>
              <a:rPr lang="ru-RU" sz="1800" dirty="0">
                <a:effectLst/>
                <a:latin typeface="Times New Roman" panose="02020603050405020304" pitchFamily="18" charset="0"/>
                <a:ea typeface="Times New Roman" panose="02020603050405020304" pitchFamily="18" charset="0"/>
              </a:rPr>
              <a:t>1 = </a:t>
            </a:r>
            <a:r>
              <a:rPr lang="en-US" sz="1800" dirty="0">
                <a:effectLst/>
                <a:latin typeface="Times New Roman" panose="02020603050405020304" pitchFamily="18" charset="0"/>
                <a:ea typeface="Times New Roman" panose="02020603050405020304" pitchFamily="18" charset="0"/>
              </a:rPr>
              <a:t>X</a:t>
            </a:r>
            <a:r>
              <a:rPr lang="ru-RU" sz="1800" dirty="0">
                <a:effectLst/>
                <a:latin typeface="Times New Roman" panose="02020603050405020304" pitchFamily="18" charset="0"/>
                <a:ea typeface="Times New Roman" panose="02020603050405020304" pitchFamily="18" charset="0"/>
              </a:rPr>
              <a:t>1*</a:t>
            </a:r>
            <a:r>
              <a:rPr lang="en-US" sz="1800" dirty="0">
                <a:effectLst/>
                <a:latin typeface="Times New Roman" panose="02020603050405020304" pitchFamily="18" charset="0"/>
                <a:ea typeface="Times New Roman" panose="02020603050405020304" pitchFamily="18" charset="0"/>
              </a:rPr>
              <a:t>W</a:t>
            </a:r>
            <a:r>
              <a:rPr lang="ru-RU" sz="1800" dirty="0">
                <a:effectLst/>
                <a:latin typeface="Times New Roman" panose="02020603050405020304" pitchFamily="18" charset="0"/>
                <a:ea typeface="Times New Roman" panose="02020603050405020304" pitchFamily="18" charset="0"/>
              </a:rPr>
              <a:t>1</a:t>
            </a:r>
          </a:p>
          <a:p>
            <a:pPr marL="0" indent="0" algn="just">
              <a:lnSpc>
                <a:spcPct val="150000"/>
              </a:lnSpc>
              <a:buNone/>
            </a:pPr>
            <a:r>
              <a:rPr lang="en-US" sz="1800" dirty="0">
                <a:effectLst/>
                <a:latin typeface="Times New Roman" panose="02020603050405020304" pitchFamily="18" charset="0"/>
                <a:ea typeface="Times New Roman" panose="02020603050405020304" pitchFamily="18" charset="0"/>
              </a:rPr>
              <a:t>Q</a:t>
            </a:r>
            <a:r>
              <a:rPr lang="ru-RU" sz="1800" dirty="0">
                <a:effectLst/>
                <a:latin typeface="Times New Roman" panose="02020603050405020304" pitchFamily="18" charset="0"/>
                <a:ea typeface="Times New Roman" panose="02020603050405020304" pitchFamily="18" charset="0"/>
              </a:rPr>
              <a:t>2 = </a:t>
            </a:r>
            <a:r>
              <a:rPr lang="en-US" sz="1800" dirty="0">
                <a:effectLst/>
                <a:latin typeface="Times New Roman" panose="02020603050405020304" pitchFamily="18" charset="0"/>
                <a:ea typeface="Times New Roman" panose="02020603050405020304" pitchFamily="18" charset="0"/>
              </a:rPr>
              <a:t>X</a:t>
            </a:r>
            <a:r>
              <a:rPr lang="ru-RU" sz="1800" dirty="0">
                <a:effectLst/>
                <a:latin typeface="Times New Roman" panose="02020603050405020304" pitchFamily="18" charset="0"/>
                <a:ea typeface="Times New Roman" panose="02020603050405020304" pitchFamily="18" charset="0"/>
              </a:rPr>
              <a:t>2*</a:t>
            </a:r>
            <a:r>
              <a:rPr lang="en-US" sz="1800" dirty="0">
                <a:effectLst/>
                <a:latin typeface="Times New Roman" panose="02020603050405020304" pitchFamily="18" charset="0"/>
                <a:ea typeface="Times New Roman" panose="02020603050405020304" pitchFamily="18" charset="0"/>
              </a:rPr>
              <a:t>W</a:t>
            </a:r>
            <a:r>
              <a:rPr lang="ru-RU" sz="1800" dirty="0">
                <a:effectLst/>
                <a:latin typeface="Times New Roman" panose="02020603050405020304" pitchFamily="18" charset="0"/>
                <a:ea typeface="Times New Roman" panose="02020603050405020304" pitchFamily="18" charset="0"/>
              </a:rPr>
              <a:t>2</a:t>
            </a:r>
          </a:p>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a:t>
            </a:r>
          </a:p>
          <a:p>
            <a:pPr marL="0" indent="0">
              <a:buNone/>
            </a:pPr>
            <a:r>
              <a:rPr lang="en-US" sz="1800" dirty="0">
                <a:effectLst/>
                <a:latin typeface="Times New Roman" panose="02020603050405020304" pitchFamily="18" charset="0"/>
                <a:ea typeface="Times New Roman" panose="02020603050405020304" pitchFamily="18" charset="0"/>
              </a:rPr>
              <a:t>Q</a:t>
            </a:r>
            <a:r>
              <a:rPr lang="ru-RU" sz="1800" dirty="0">
                <a:effectLst/>
                <a:latin typeface="Times New Roman" panose="02020603050405020304" pitchFamily="18" charset="0"/>
                <a:ea typeface="Times New Roman" panose="02020603050405020304" pitchFamily="18" charset="0"/>
              </a:rPr>
              <a:t>9 = </a:t>
            </a:r>
            <a:r>
              <a:rPr lang="en-US" sz="1800" dirty="0">
                <a:effectLst/>
                <a:latin typeface="Times New Roman" panose="02020603050405020304" pitchFamily="18" charset="0"/>
                <a:ea typeface="Times New Roman" panose="02020603050405020304" pitchFamily="18" charset="0"/>
              </a:rPr>
              <a:t>X</a:t>
            </a:r>
            <a:r>
              <a:rPr lang="ru-RU" sz="1800" dirty="0">
                <a:effectLst/>
                <a:latin typeface="Times New Roman" panose="02020603050405020304" pitchFamily="18" charset="0"/>
                <a:ea typeface="Times New Roman" panose="02020603050405020304" pitchFamily="18" charset="0"/>
              </a:rPr>
              <a:t>9*</a:t>
            </a:r>
            <a:r>
              <a:rPr lang="en-US" sz="1800" dirty="0">
                <a:effectLst/>
                <a:latin typeface="Times New Roman" panose="02020603050405020304" pitchFamily="18" charset="0"/>
                <a:ea typeface="Times New Roman" panose="02020603050405020304" pitchFamily="18" charset="0"/>
              </a:rPr>
              <a:t>W</a:t>
            </a:r>
            <a:r>
              <a:rPr lang="ru-RU" sz="1800" dirty="0">
                <a:effectLst/>
                <a:latin typeface="Times New Roman" panose="02020603050405020304" pitchFamily="18" charset="0"/>
                <a:ea typeface="Times New Roman" panose="02020603050405020304" pitchFamily="18" charset="0"/>
              </a:rPr>
              <a:t>9</a:t>
            </a:r>
            <a:endParaRPr lang="ru-RU" sz="2000" dirty="0">
              <a:latin typeface="Times New Roman" panose="02020603050405020304" pitchFamily="18" charset="0"/>
              <a:ea typeface="Times New Roman" panose="02020603050405020304" pitchFamily="18" charset="0"/>
            </a:endParaRPr>
          </a:p>
          <a:p>
            <a:pPr indent="0" algn="just">
              <a:lnSpc>
                <a:spcPct val="150000"/>
              </a:lnSpc>
              <a:buNone/>
            </a:pPr>
            <a:r>
              <a:rPr lang="en-US" sz="2000" dirty="0">
                <a:effectLst/>
                <a:latin typeface="Times New Roman" panose="02020603050405020304" pitchFamily="18" charset="0"/>
                <a:ea typeface="Times New Roman" panose="02020603050405020304" pitchFamily="18" charset="0"/>
              </a:rPr>
              <a:t>Kr</a:t>
            </a:r>
            <a:r>
              <a:rPr lang="ru-RU" sz="2000" dirty="0">
                <a:effectLst/>
                <a:latin typeface="Times New Roman" panose="02020603050405020304" pitchFamily="18" charset="0"/>
                <a:ea typeface="Times New Roman" panose="02020603050405020304" pitchFamily="18" charset="0"/>
              </a:rPr>
              <a:t> = (1-</a:t>
            </a:r>
            <a:r>
              <a:rPr lang="en-US" sz="2000" dirty="0">
                <a:effectLst/>
                <a:latin typeface="Times New Roman" panose="02020603050405020304" pitchFamily="18" charset="0"/>
                <a:ea typeface="Times New Roman" panose="02020603050405020304" pitchFamily="18" charset="0"/>
              </a:rPr>
              <a:t>Q</a:t>
            </a:r>
            <a:r>
              <a:rPr lang="ru-RU" sz="2000" dirty="0">
                <a:effectLst/>
                <a:latin typeface="Times New Roman" panose="02020603050405020304" pitchFamily="18" charset="0"/>
                <a:ea typeface="Times New Roman" panose="02020603050405020304" pitchFamily="18" charset="0"/>
              </a:rPr>
              <a:t>1)(1-</a:t>
            </a:r>
            <a:r>
              <a:rPr lang="en-US" sz="2000" dirty="0">
                <a:effectLst/>
                <a:latin typeface="Times New Roman" panose="02020603050405020304" pitchFamily="18" charset="0"/>
                <a:ea typeface="Times New Roman" panose="02020603050405020304" pitchFamily="18" charset="0"/>
              </a:rPr>
              <a:t>Q</a:t>
            </a:r>
            <a:r>
              <a:rPr lang="ru-RU" sz="2000" dirty="0">
                <a:effectLst/>
                <a:latin typeface="Times New Roman" panose="02020603050405020304" pitchFamily="18" charset="0"/>
                <a:ea typeface="Times New Roman" panose="02020603050405020304" pitchFamily="18" charset="0"/>
              </a:rPr>
              <a:t>2)(1-</a:t>
            </a:r>
            <a:r>
              <a:rPr lang="en-US" sz="2000" dirty="0">
                <a:effectLst/>
                <a:latin typeface="Times New Roman" panose="02020603050405020304" pitchFamily="18" charset="0"/>
                <a:ea typeface="Times New Roman" panose="02020603050405020304" pitchFamily="18" charset="0"/>
              </a:rPr>
              <a:t>Q</a:t>
            </a:r>
            <a:r>
              <a:rPr lang="ru-RU" sz="2000" dirty="0">
                <a:effectLst/>
                <a:latin typeface="Times New Roman" panose="02020603050405020304" pitchFamily="18" charset="0"/>
                <a:ea typeface="Times New Roman" panose="02020603050405020304" pitchFamily="18" charset="0"/>
              </a:rPr>
              <a:t>3)(1-</a:t>
            </a:r>
            <a:r>
              <a:rPr lang="en-US" sz="2000" dirty="0">
                <a:effectLst/>
                <a:latin typeface="Times New Roman" panose="02020603050405020304" pitchFamily="18" charset="0"/>
                <a:ea typeface="Times New Roman" panose="02020603050405020304" pitchFamily="18" charset="0"/>
              </a:rPr>
              <a:t>Q</a:t>
            </a:r>
            <a:r>
              <a:rPr lang="ru-RU" sz="2000" dirty="0">
                <a:effectLst/>
                <a:latin typeface="Times New Roman" panose="02020603050405020304" pitchFamily="18" charset="0"/>
                <a:ea typeface="Times New Roman" panose="02020603050405020304" pitchFamily="18" charset="0"/>
              </a:rPr>
              <a:t>4)(1-</a:t>
            </a:r>
            <a:r>
              <a:rPr lang="en-US" sz="2000" dirty="0">
                <a:effectLst/>
                <a:latin typeface="Times New Roman" panose="02020603050405020304" pitchFamily="18" charset="0"/>
                <a:ea typeface="Times New Roman" panose="02020603050405020304" pitchFamily="18" charset="0"/>
              </a:rPr>
              <a:t>Q</a:t>
            </a:r>
            <a:r>
              <a:rPr lang="ru-RU" sz="2000" dirty="0">
                <a:effectLst/>
                <a:latin typeface="Times New Roman" panose="02020603050405020304" pitchFamily="18" charset="0"/>
                <a:ea typeface="Times New Roman" panose="02020603050405020304" pitchFamily="18" charset="0"/>
              </a:rPr>
              <a:t>5)(1-</a:t>
            </a:r>
            <a:r>
              <a:rPr lang="en-US" sz="2000" dirty="0">
                <a:effectLst/>
                <a:latin typeface="Times New Roman" panose="02020603050405020304" pitchFamily="18" charset="0"/>
                <a:ea typeface="Times New Roman" panose="02020603050405020304" pitchFamily="18" charset="0"/>
              </a:rPr>
              <a:t>Q</a:t>
            </a:r>
            <a:r>
              <a:rPr lang="ru-RU" sz="2000" dirty="0">
                <a:effectLst/>
                <a:latin typeface="Times New Roman" panose="02020603050405020304" pitchFamily="18" charset="0"/>
                <a:ea typeface="Times New Roman" panose="02020603050405020304" pitchFamily="18" charset="0"/>
              </a:rPr>
              <a:t>6)(1-</a:t>
            </a:r>
            <a:r>
              <a:rPr lang="en-US" sz="2000" dirty="0">
                <a:effectLst/>
                <a:latin typeface="Times New Roman" panose="02020603050405020304" pitchFamily="18" charset="0"/>
                <a:ea typeface="Times New Roman" panose="02020603050405020304" pitchFamily="18" charset="0"/>
              </a:rPr>
              <a:t>Q</a:t>
            </a:r>
            <a:r>
              <a:rPr lang="ru-RU" sz="2000" dirty="0">
                <a:effectLst/>
                <a:latin typeface="Times New Roman" panose="02020603050405020304" pitchFamily="18" charset="0"/>
                <a:ea typeface="Times New Roman" panose="02020603050405020304" pitchFamily="18" charset="0"/>
              </a:rPr>
              <a:t>7)(1-</a:t>
            </a:r>
            <a:r>
              <a:rPr lang="en-US" sz="2000" dirty="0">
                <a:effectLst/>
                <a:latin typeface="Times New Roman" panose="02020603050405020304" pitchFamily="18" charset="0"/>
                <a:ea typeface="Times New Roman" panose="02020603050405020304" pitchFamily="18" charset="0"/>
              </a:rPr>
              <a:t>Q</a:t>
            </a:r>
            <a:r>
              <a:rPr lang="ru-RU" sz="2000" dirty="0">
                <a:effectLst/>
                <a:latin typeface="Times New Roman" panose="02020603050405020304" pitchFamily="18" charset="0"/>
                <a:ea typeface="Times New Roman" panose="02020603050405020304" pitchFamily="18" charset="0"/>
              </a:rPr>
              <a:t>8)(1-</a:t>
            </a:r>
            <a:r>
              <a:rPr lang="en-US" sz="2000" dirty="0">
                <a:effectLst/>
                <a:latin typeface="Times New Roman" panose="02020603050405020304" pitchFamily="18" charset="0"/>
                <a:ea typeface="Times New Roman" panose="02020603050405020304" pitchFamily="18" charset="0"/>
              </a:rPr>
              <a:t>Q</a:t>
            </a:r>
            <a:r>
              <a:rPr lang="ru-RU" sz="2000" dirty="0">
                <a:effectLst/>
                <a:latin typeface="Times New Roman" panose="02020603050405020304" pitchFamily="18" charset="0"/>
                <a:ea typeface="Times New Roman" panose="02020603050405020304" pitchFamily="18" charset="0"/>
              </a:rPr>
              <a:t>9)</a:t>
            </a:r>
            <a:r>
              <a:rPr lang="ru-RU" sz="1800" dirty="0">
                <a:effectLst/>
                <a:latin typeface="Times New Roman" panose="02020603050405020304" pitchFamily="18" charset="0"/>
                <a:ea typeface="Times New Roman" panose="02020603050405020304" pitchFamily="18" charset="0"/>
              </a:rPr>
              <a:t>	 </a:t>
            </a:r>
          </a:p>
          <a:p>
            <a:pPr indent="0" algn="just">
              <a:lnSpc>
                <a:spcPct val="150000"/>
              </a:lnSpc>
              <a:buNone/>
            </a:pPr>
            <a:endParaRPr lang="ru-RU" sz="1800" dirty="0">
              <a:latin typeface="Times New Roman" panose="02020603050405020304" pitchFamily="18" charset="0"/>
              <a:ea typeface="Times New Roman" panose="02020603050405020304" pitchFamily="18" charset="0"/>
            </a:endParaRPr>
          </a:p>
          <a:p>
            <a:pPr indent="0" algn="just">
              <a:lnSpc>
                <a:spcPct val="150000"/>
              </a:lnSpc>
              <a:buNone/>
            </a:pPr>
            <a:endParaRPr lang="ru-RU" sz="1800" dirty="0">
              <a:effectLst/>
              <a:latin typeface="Times New Roman" panose="02020603050405020304" pitchFamily="18" charset="0"/>
              <a:ea typeface="Times New Roman" panose="02020603050405020304" pitchFamily="18" charset="0"/>
            </a:endParaRPr>
          </a:p>
          <a:p>
            <a:pPr marL="0" indent="0">
              <a:buNone/>
            </a:pPr>
            <a:r>
              <a:rPr lang="ru-RU" sz="1800" dirty="0">
                <a:effectLst/>
                <a:latin typeface="Times New Roman" panose="02020603050405020304" pitchFamily="18" charset="0"/>
                <a:ea typeface="Times New Roman" panose="02020603050405020304" pitchFamily="18" charset="0"/>
              </a:rPr>
              <a:t>где </a:t>
            </a:r>
            <a:r>
              <a:rPr lang="en-US" sz="1800" dirty="0">
                <a:effectLst/>
                <a:latin typeface="Times New Roman" panose="02020603050405020304" pitchFamily="18" charset="0"/>
                <a:ea typeface="Times New Roman" panose="02020603050405020304" pitchFamily="18" charset="0"/>
              </a:rPr>
              <a:t>X </a:t>
            </a:r>
            <a:r>
              <a:rPr lang="ru-RU" sz="1800" dirty="0">
                <a:effectLst/>
                <a:latin typeface="Times New Roman" panose="02020603050405020304" pitchFamily="18" charset="0"/>
                <a:ea typeface="Times New Roman" panose="02020603050405020304" pitchFamily="18" charset="0"/>
              </a:rPr>
              <a:t>– это значение (вероятность наступления) риска от 0.1 до 1, где 1 означает максимальную реализацию риска, а 0.1 означает отсутствие риска; </a:t>
            </a:r>
            <a:r>
              <a:rPr lang="en-US" sz="1800" dirty="0">
                <a:effectLst/>
                <a:latin typeface="Times New Roman" panose="02020603050405020304" pitchFamily="18" charset="0"/>
                <a:ea typeface="Times New Roman" panose="02020603050405020304" pitchFamily="18" charset="0"/>
              </a:rPr>
              <a:t>W </a:t>
            </a:r>
            <a:r>
              <a:rPr lang="ru-RU" sz="1800" dirty="0">
                <a:effectLst/>
                <a:latin typeface="Times New Roman" panose="02020603050405020304" pitchFamily="18" charset="0"/>
                <a:ea typeface="Times New Roman" panose="02020603050405020304" pitchFamily="18" charset="0"/>
              </a:rPr>
              <a:t>– это вес фактора риска по сравнению с другими факторами риска от 0.1 до 1, где 1 означает максимальный вес фактора риска, а 0.1 – минимальный вес фактора риска; </a:t>
            </a:r>
            <a:r>
              <a:rPr lang="en-US" sz="1800" dirty="0">
                <a:effectLst/>
                <a:latin typeface="Times New Roman" panose="02020603050405020304" pitchFamily="18" charset="0"/>
                <a:ea typeface="Times New Roman" panose="02020603050405020304" pitchFamily="18" charset="0"/>
              </a:rPr>
              <a:t>Q </a:t>
            </a:r>
            <a:r>
              <a:rPr lang="ru-RU" sz="1800" dirty="0">
                <a:effectLst/>
                <a:latin typeface="Times New Roman" panose="02020603050405020304" pitchFamily="18" charset="0"/>
                <a:ea typeface="Times New Roman" panose="02020603050405020304" pitchFamily="18" charset="0"/>
              </a:rPr>
              <a:t>– это количественное значение риска, которое рассчитывается, как произведение вероятности и веса риска.</a:t>
            </a:r>
            <a:endParaRPr lang="ru-RU" sz="1600" dirty="0">
              <a:latin typeface="Times New Roman"/>
              <a:cs typeface="Times New Roman"/>
            </a:endParaRPr>
          </a:p>
        </p:txBody>
      </p:sp>
      <p:sp>
        <p:nvSpPr>
          <p:cNvPr id="4" name="Номер слайда 3"/>
          <p:cNvSpPr>
            <a:spLocks noGrp="1"/>
          </p:cNvSpPr>
          <p:nvPr>
            <p:ph type="sldNum" sz="quarter" idx="12"/>
          </p:nvPr>
        </p:nvSpPr>
        <p:spPr/>
        <p:txBody>
          <a:bodyPr/>
          <a:lstStyle/>
          <a:p>
            <a:fld id="{A267890C-97E4-AB46-94B7-FF753E28309E}" type="slidenum">
              <a:rPr lang="ru-RU" sz="2800" smtClean="0"/>
              <a:pPr/>
              <a:t>10</a:t>
            </a:fld>
            <a:endParaRPr lang="ru-RU" sz="2800" dirty="0"/>
          </a:p>
        </p:txBody>
      </p:sp>
    </p:spTree>
    <p:extLst>
      <p:ext uri="{BB962C8B-B14F-4D97-AF65-F5344CB8AC3E}">
        <p14:creationId xmlns:p14="http://schemas.microsoft.com/office/powerpoint/2010/main" xmlns="" val="10428435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98B210A-2D28-679B-09DD-FFAE1658C694}"/>
            </a:ext>
          </a:extLst>
        </p:cNvPr>
        <p:cNvGrpSpPr/>
        <p:nvPr/>
      </p:nvGrpSpPr>
      <p:grpSpPr>
        <a:xfrm>
          <a:off x="0" y="0"/>
          <a:ext cx="0" cy="0"/>
          <a:chOff x="0" y="0"/>
          <a:chExt cx="0" cy="0"/>
        </a:xfrm>
      </p:grpSpPr>
      <p:sp>
        <p:nvSpPr>
          <p:cNvPr id="2" name="Название 1">
            <a:extLst>
              <a:ext uri="{FF2B5EF4-FFF2-40B4-BE49-F238E27FC236}">
                <a16:creationId xmlns:a16="http://schemas.microsoft.com/office/drawing/2014/main" xmlns="" id="{3ECBC108-1A62-B1B1-09C8-6BD7E2DD8214}"/>
              </a:ext>
            </a:extLst>
          </p:cNvPr>
          <p:cNvSpPr>
            <a:spLocks noGrp="1"/>
          </p:cNvSpPr>
          <p:nvPr>
            <p:ph type="title"/>
          </p:nvPr>
        </p:nvSpPr>
        <p:spPr>
          <a:xfrm>
            <a:off x="457200" y="274638"/>
            <a:ext cx="8229600" cy="982662"/>
          </a:xfrm>
          <a:solidFill>
            <a:srgbClr val="C6D9F1"/>
          </a:solidFill>
        </p:spPr>
        <p:txBody>
          <a:bodyPr>
            <a:normAutofit/>
          </a:bodyPr>
          <a:lstStyle/>
          <a:p>
            <a:r>
              <a:rPr lang="ru-RU" sz="2400" dirty="0">
                <a:latin typeface="Times New Roman"/>
                <a:cs typeface="Times New Roman"/>
              </a:rPr>
              <a:t>Виды рисков, которые используются для расчета коэффициента совокупного риска</a:t>
            </a:r>
          </a:p>
        </p:txBody>
      </p:sp>
      <p:sp>
        <p:nvSpPr>
          <p:cNvPr id="3" name="Содержимое 2">
            <a:extLst>
              <a:ext uri="{FF2B5EF4-FFF2-40B4-BE49-F238E27FC236}">
                <a16:creationId xmlns:a16="http://schemas.microsoft.com/office/drawing/2014/main" xmlns="" id="{6C25B1EE-6016-DFF9-32C0-552C5E2F1F5C}"/>
              </a:ext>
            </a:extLst>
          </p:cNvPr>
          <p:cNvSpPr>
            <a:spLocks noGrp="1"/>
          </p:cNvSpPr>
          <p:nvPr>
            <p:ph idx="1"/>
          </p:nvPr>
        </p:nvSpPr>
        <p:spPr>
          <a:xfrm>
            <a:off x="457200" y="1257300"/>
            <a:ext cx="8229600" cy="4868863"/>
          </a:xfrm>
        </p:spPr>
        <p:txBody>
          <a:bodyPr>
            <a:normAutofit fontScale="77500" lnSpcReduction="20000"/>
          </a:bodyPr>
          <a:lstStyle/>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1). Финансовая стабильность компании – стабильность прироста выручки и прибыли, стабильность темпов прироста численности штата одновременно с приростом производительности труда, стабильность денежных потоков в компании и снижения размера дебиторской задолженности по бухгалтерскому балансу, оборачиваемость капитала компании.</a:t>
            </a:r>
          </a:p>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2). Кредитный риск компании – уровень закредитованности компании, соотношение долга к собственному капиталу и прибыли до налогообложения, уровень текущей и абсолютной ликвидности баланса компании, стабильность динамики кредитной нагрузки компании.</a:t>
            </a:r>
          </a:p>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3). Рыночный риск компании – стабильность состояния отрасли компании, наличие факторов сезонности данной отрасли, перспективы роста сегмента компании, степень диверсификации компании по отраслям.</a:t>
            </a:r>
          </a:p>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4). Юридический риск компании – степень жесткости регулирования отрасли компании, наличие лицензий на осуществление видов деятельности компании, полнота и определенность законодательства в области отрасли работы компании, иные аспекты риска, связанные с законодательством и регулированием деятельности компании.</a:t>
            </a:r>
          </a:p>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5). Политический риск компании – степень поддержки отрасли компании со стороны государства, наличие в отрасли государственных программ и тендеров, насколько деятельность компании фигурирует как важная или стратегическая в государственных документах и актах.</a:t>
            </a:r>
          </a:p>
        </p:txBody>
      </p:sp>
      <p:sp>
        <p:nvSpPr>
          <p:cNvPr id="4" name="Номер слайда 3">
            <a:extLst>
              <a:ext uri="{FF2B5EF4-FFF2-40B4-BE49-F238E27FC236}">
                <a16:creationId xmlns:a16="http://schemas.microsoft.com/office/drawing/2014/main" xmlns="" id="{4F129724-6302-F8E6-377E-A098CD7BD1AD}"/>
              </a:ext>
            </a:extLst>
          </p:cNvPr>
          <p:cNvSpPr>
            <a:spLocks noGrp="1"/>
          </p:cNvSpPr>
          <p:nvPr>
            <p:ph type="sldNum" sz="quarter" idx="12"/>
          </p:nvPr>
        </p:nvSpPr>
        <p:spPr/>
        <p:txBody>
          <a:bodyPr/>
          <a:lstStyle/>
          <a:p>
            <a:fld id="{A267890C-97E4-AB46-94B7-FF753E28309E}" type="slidenum">
              <a:rPr lang="ru-RU" sz="2800" smtClean="0"/>
              <a:pPr/>
              <a:t>11</a:t>
            </a:fld>
            <a:endParaRPr lang="ru-RU" sz="2800" dirty="0"/>
          </a:p>
        </p:txBody>
      </p:sp>
    </p:spTree>
    <p:extLst>
      <p:ext uri="{BB962C8B-B14F-4D97-AF65-F5344CB8AC3E}">
        <p14:creationId xmlns:p14="http://schemas.microsoft.com/office/powerpoint/2010/main" xmlns="" val="2710041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EE9DCE-FC75-C7C1-A134-C386FA4E9CE1}"/>
            </a:ext>
          </a:extLst>
        </p:cNvPr>
        <p:cNvGrpSpPr/>
        <p:nvPr/>
      </p:nvGrpSpPr>
      <p:grpSpPr>
        <a:xfrm>
          <a:off x="0" y="0"/>
          <a:ext cx="0" cy="0"/>
          <a:chOff x="0" y="0"/>
          <a:chExt cx="0" cy="0"/>
        </a:xfrm>
      </p:grpSpPr>
      <p:sp>
        <p:nvSpPr>
          <p:cNvPr id="2" name="Название 1">
            <a:extLst>
              <a:ext uri="{FF2B5EF4-FFF2-40B4-BE49-F238E27FC236}">
                <a16:creationId xmlns:a16="http://schemas.microsoft.com/office/drawing/2014/main" xmlns="" id="{CFA3126F-5EE7-9268-923D-A9DB9918397E}"/>
              </a:ext>
            </a:extLst>
          </p:cNvPr>
          <p:cNvSpPr>
            <a:spLocks noGrp="1"/>
          </p:cNvSpPr>
          <p:nvPr>
            <p:ph type="title"/>
          </p:nvPr>
        </p:nvSpPr>
        <p:spPr>
          <a:xfrm>
            <a:off x="457200" y="274638"/>
            <a:ext cx="8229600" cy="982662"/>
          </a:xfrm>
          <a:solidFill>
            <a:srgbClr val="C6D9F1"/>
          </a:solidFill>
        </p:spPr>
        <p:txBody>
          <a:bodyPr>
            <a:normAutofit/>
          </a:bodyPr>
          <a:lstStyle/>
          <a:p>
            <a:r>
              <a:rPr lang="ru-RU" sz="2400" dirty="0">
                <a:latin typeface="Times New Roman"/>
                <a:cs typeface="Times New Roman"/>
              </a:rPr>
              <a:t>Виды рисков, которые используются для расчета коэффициента совокупного риска</a:t>
            </a:r>
          </a:p>
        </p:txBody>
      </p:sp>
      <p:sp>
        <p:nvSpPr>
          <p:cNvPr id="3" name="Содержимое 2">
            <a:extLst>
              <a:ext uri="{FF2B5EF4-FFF2-40B4-BE49-F238E27FC236}">
                <a16:creationId xmlns:a16="http://schemas.microsoft.com/office/drawing/2014/main" xmlns="" id="{23AB9971-0151-D2E0-BC38-6B3498920E77}"/>
              </a:ext>
            </a:extLst>
          </p:cNvPr>
          <p:cNvSpPr>
            <a:spLocks noGrp="1"/>
          </p:cNvSpPr>
          <p:nvPr>
            <p:ph idx="1"/>
          </p:nvPr>
        </p:nvSpPr>
        <p:spPr>
          <a:xfrm>
            <a:off x="457200" y="1257300"/>
            <a:ext cx="8229600" cy="4868863"/>
          </a:xfrm>
        </p:spPr>
        <p:txBody>
          <a:bodyPr>
            <a:normAutofit fontScale="70000" lnSpcReduction="20000"/>
          </a:bodyPr>
          <a:lstStyle/>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6). Социальный риск компании – насколько деятельность компании помогает решать социальные проблемы государства, насколько государство определяет данные проблемы в рамках официальных документов, как приоритетные для работы Правительства, какой объем средств направляет Правительство на решение данных проблем, определяется ли бизнес компании, как социальное предпринимательство со стороны Правительства и попадает ли под государственные программы субсидий социальным предпринимателям.</a:t>
            </a:r>
          </a:p>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7). Транснациональные риски – насколько много возможностей имеет компания для экспансии деятельности на другие регионы, насколько деятельность компании зависима от возможности доступа к зарубежным рынкам сбыта или поставок из-за рубежа, насколько компания имеет возможности экспансии деятельности в регионы, признанные Правительством, как «дружественные».</a:t>
            </a:r>
          </a:p>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8). Технологические риски – насколько технологии, которые используются компанией являются эксклюзивными и не могут быть заменены аналогами, насколько технологии компании являются самодостаточными и независимыми от сторонних прав и патентов, насколько развит отдел НИОКР в компании для развития новых технологических решений.</a:t>
            </a:r>
          </a:p>
          <a:p>
            <a:pPr marL="0" indent="0" algn="just">
              <a:lnSpc>
                <a:spcPct val="150000"/>
              </a:lnSpc>
              <a:buNone/>
            </a:pPr>
            <a:r>
              <a:rPr lang="ru-RU" sz="1800" dirty="0">
                <a:effectLst/>
                <a:latin typeface="Times New Roman" panose="02020603050405020304" pitchFamily="18" charset="0"/>
                <a:ea typeface="Times New Roman" panose="02020603050405020304" pitchFamily="18" charset="0"/>
              </a:rPr>
              <a:t>9). Био-экологические риски – насколько деятельность компании безопасна для окружающей среды и здоровья человека, предпринимает ли компания действия, направленные на улучшение и очищение окружающей среды, насколько деятельность компании имеет риски аварий, которые могут стать локальными биологическими и экологическими катастрофами.</a:t>
            </a:r>
          </a:p>
        </p:txBody>
      </p:sp>
      <p:sp>
        <p:nvSpPr>
          <p:cNvPr id="4" name="Номер слайда 3">
            <a:extLst>
              <a:ext uri="{FF2B5EF4-FFF2-40B4-BE49-F238E27FC236}">
                <a16:creationId xmlns:a16="http://schemas.microsoft.com/office/drawing/2014/main" xmlns="" id="{A5A3E17F-6F2B-F96A-8C0D-F94DEB694229}"/>
              </a:ext>
            </a:extLst>
          </p:cNvPr>
          <p:cNvSpPr>
            <a:spLocks noGrp="1"/>
          </p:cNvSpPr>
          <p:nvPr>
            <p:ph type="sldNum" sz="quarter" idx="12"/>
          </p:nvPr>
        </p:nvSpPr>
        <p:spPr/>
        <p:txBody>
          <a:bodyPr/>
          <a:lstStyle/>
          <a:p>
            <a:fld id="{A267890C-97E4-AB46-94B7-FF753E28309E}" type="slidenum">
              <a:rPr lang="ru-RU" sz="2800" smtClean="0"/>
              <a:pPr/>
              <a:t>12</a:t>
            </a:fld>
            <a:endParaRPr lang="ru-RU" sz="2800" dirty="0"/>
          </a:p>
        </p:txBody>
      </p:sp>
    </p:spTree>
    <p:extLst>
      <p:ext uri="{BB962C8B-B14F-4D97-AF65-F5344CB8AC3E}">
        <p14:creationId xmlns:p14="http://schemas.microsoft.com/office/powerpoint/2010/main" xmlns="" val="2795847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8659E4B-AE3F-4C53-BF2F-408CC64E9A50}"/>
              </a:ext>
            </a:extLst>
          </p:cNvPr>
          <p:cNvSpPr>
            <a:spLocks noGrp="1"/>
          </p:cNvSpPr>
          <p:nvPr>
            <p:ph type="title"/>
          </p:nvPr>
        </p:nvSpPr>
        <p:spPr>
          <a:xfrm>
            <a:off x="457200" y="274638"/>
            <a:ext cx="8229600" cy="950005"/>
          </a:xfrm>
          <a:solidFill>
            <a:schemeClr val="tx2">
              <a:lumMod val="20000"/>
              <a:lumOff val="80000"/>
            </a:schemeClr>
          </a:solidFill>
        </p:spPr>
        <p:txBody>
          <a:bodyPr>
            <a:normAutofit/>
          </a:bodyPr>
          <a:lstStyle/>
          <a:p>
            <a:r>
              <a:rPr lang="ru-RU" sz="2400" dirty="0">
                <a:latin typeface="Times New Roman"/>
                <a:cs typeface="Times New Roman"/>
              </a:rPr>
              <a:t>Метод отбора экспертов для расчета коэффициента совокупного риска</a:t>
            </a:r>
            <a:endParaRPr lang="ru-RU" sz="2400" dirty="0"/>
          </a:p>
        </p:txBody>
      </p:sp>
      <p:sp>
        <p:nvSpPr>
          <p:cNvPr id="3" name="Объект 2">
            <a:extLst>
              <a:ext uri="{FF2B5EF4-FFF2-40B4-BE49-F238E27FC236}">
                <a16:creationId xmlns:a16="http://schemas.microsoft.com/office/drawing/2014/main" xmlns="" id="{27D367A6-617B-42F7-8A94-4ECDE1DAC5AC}"/>
              </a:ext>
            </a:extLst>
          </p:cNvPr>
          <p:cNvSpPr>
            <a:spLocks noGrp="1"/>
          </p:cNvSpPr>
          <p:nvPr>
            <p:ph idx="1"/>
          </p:nvPr>
        </p:nvSpPr>
        <p:spPr>
          <a:xfrm>
            <a:off x="457200" y="1451430"/>
            <a:ext cx="8229600" cy="4674734"/>
          </a:xfrm>
        </p:spPr>
        <p:txBody>
          <a:bodyPr>
            <a:normAutofit fontScale="92500"/>
          </a:bodyPr>
          <a:lstStyle/>
          <a:p>
            <a:r>
              <a:rPr lang="ru-RU" sz="1800" dirty="0">
                <a:latin typeface="Times New Roman" panose="02020603050405020304" pitchFamily="18" charset="0"/>
                <a:cs typeface="Times New Roman" panose="02020603050405020304" pitchFamily="18" charset="0"/>
              </a:rPr>
              <a:t>Критерии отбора:</a:t>
            </a:r>
          </a:p>
          <a:p>
            <a:pPr marL="0" indent="0" algn="just">
              <a:buNone/>
            </a:pPr>
            <a:r>
              <a:rPr lang="ru-RU" sz="1800" dirty="0">
                <a:effectLst/>
                <a:latin typeface="Times New Roman" panose="02020603050405020304" pitchFamily="18" charset="0"/>
                <a:ea typeface="Times New Roman" panose="02020603050405020304" pitchFamily="18" charset="0"/>
              </a:rPr>
              <a:t>- опыт работы в компании из отрасли исследуемого стартапа и выполнения работ, связанных с исследуемым риск-фактором (0-5 баллов)</a:t>
            </a:r>
          </a:p>
          <a:p>
            <a:pPr marL="0" indent="0" algn="just">
              <a:buNone/>
            </a:pPr>
            <a:r>
              <a:rPr lang="ru-RU" sz="1800" dirty="0">
                <a:effectLst/>
                <a:latin typeface="Times New Roman" panose="02020603050405020304" pitchFamily="18" charset="0"/>
                <a:ea typeface="Times New Roman" panose="02020603050405020304" pitchFamily="18" charset="0"/>
              </a:rPr>
              <a:t>- опыт венчурных инвестиций или работы в венчурном инвестиционном фонде, который инвестирует в отрасли исследуемого стартапа (0-7 баллов)</a:t>
            </a:r>
          </a:p>
          <a:p>
            <a:pPr marL="0" indent="0" algn="just">
              <a:buNone/>
            </a:pPr>
            <a:r>
              <a:rPr lang="ru-RU" sz="1800" dirty="0">
                <a:effectLst/>
                <a:latin typeface="Times New Roman" panose="02020603050405020304" pitchFamily="18" charset="0"/>
                <a:ea typeface="Times New Roman" panose="02020603050405020304" pitchFamily="18" charset="0"/>
              </a:rPr>
              <a:t>- опыт работы в экспертном комитете фондов, которые занимаются предоставлением грантов (например, фонд Бортника) в отрасли исследуемого стартапа (0-1 баллов)</a:t>
            </a:r>
          </a:p>
          <a:p>
            <a:pPr>
              <a:buFontTx/>
              <a:buChar char="-"/>
            </a:pPr>
            <a:r>
              <a:rPr lang="ru-RU" sz="1800" dirty="0">
                <a:effectLst/>
                <a:latin typeface="Times New Roman" panose="02020603050405020304" pitchFamily="18" charset="0"/>
                <a:ea typeface="Times New Roman" panose="02020603050405020304" pitchFamily="18" charset="0"/>
              </a:rPr>
              <a:t>опыт участия в проведении экспертных оценок с подтверждением в виде рекомендаций и отзывов от организаторов данных экспертных советов (0-3 баллов)</a:t>
            </a:r>
          </a:p>
          <a:p>
            <a:r>
              <a:rPr lang="ru-RU" sz="1800" dirty="0">
                <a:latin typeface="Times New Roman" panose="02020603050405020304" pitchFamily="18" charset="0"/>
                <a:cs typeface="Times New Roman" panose="02020603050405020304" pitchFamily="18" charset="0"/>
              </a:rPr>
              <a:t>Формула расчета баллов на основе критериев отбора:</a:t>
            </a:r>
            <a:endParaRPr lang="ru-RU" sz="600" dirty="0">
              <a:latin typeface="Times New Roman" panose="02020603050405020304" pitchFamily="18" charset="0"/>
              <a:cs typeface="Times New Roman" panose="02020603050405020304" pitchFamily="18" charset="0"/>
            </a:endParaRPr>
          </a:p>
          <a:p>
            <a:pPr marL="0" indent="0">
              <a:buNone/>
            </a:pPr>
            <a:endParaRPr lang="ru-RU" sz="2000" dirty="0">
              <a:latin typeface="Times New Roman" panose="02020603050405020304" pitchFamily="18" charset="0"/>
              <a:cs typeface="Times New Roman" panose="02020603050405020304" pitchFamily="18" charset="0"/>
            </a:endParaRPr>
          </a:p>
          <a:p>
            <a:pPr marL="0" indent="0">
              <a:buNone/>
            </a:pPr>
            <a:endParaRPr lang="ru-RU" sz="2000" dirty="0">
              <a:latin typeface="Times New Roman" panose="02020603050405020304" pitchFamily="18" charset="0"/>
              <a:cs typeface="Times New Roman" panose="02020603050405020304" pitchFamily="18" charset="0"/>
            </a:endParaRPr>
          </a:p>
          <a:p>
            <a:pPr marL="0" indent="0">
              <a:buNone/>
            </a:pPr>
            <a:r>
              <a:rPr lang="ru-RU" sz="2000" dirty="0">
                <a:latin typeface="Times New Roman" panose="02020603050405020304" pitchFamily="18" charset="0"/>
                <a:cs typeface="Times New Roman" panose="02020603050405020304" pitchFamily="18" charset="0"/>
              </a:rPr>
              <a:t>где ∑</a:t>
            </a:r>
            <a:r>
              <a:rPr lang="ru-RU" sz="2000" dirty="0" err="1">
                <a:latin typeface="Times New Roman" panose="02020603050405020304" pitchFamily="18" charset="0"/>
                <a:cs typeface="Times New Roman" panose="02020603050405020304" pitchFamily="18" charset="0"/>
              </a:rPr>
              <a:t>Xi</a:t>
            </a:r>
            <a:r>
              <a:rPr lang="ru-RU" sz="2000" dirty="0">
                <a:latin typeface="Times New Roman" panose="02020603050405020304" pitchFamily="18" charset="0"/>
                <a:cs typeface="Times New Roman" panose="02020603050405020304" pitchFamily="18" charset="0"/>
              </a:rPr>
              <a:t> - сумма баллов, набранных n – м экспертом по всем критериям отбора; </a:t>
            </a:r>
            <a:r>
              <a:rPr lang="ru-RU" sz="2000" dirty="0" err="1">
                <a:latin typeface="Times New Roman" panose="02020603050405020304" pitchFamily="18" charset="0"/>
                <a:cs typeface="Times New Roman" panose="02020603050405020304" pitchFamily="18" charset="0"/>
              </a:rPr>
              <a:t>aij</a:t>
            </a:r>
            <a:r>
              <a:rPr lang="ru-RU" sz="2000" dirty="0">
                <a:latin typeface="Times New Roman" panose="02020603050405020304" pitchFamily="18" charset="0"/>
                <a:cs typeface="Times New Roman" panose="02020603050405020304" pitchFamily="18" charset="0"/>
              </a:rPr>
              <a:t> – количество баллов, набранных определенным экспертом по </a:t>
            </a:r>
          </a:p>
          <a:p>
            <a:pPr marL="0" indent="0">
              <a:buNone/>
            </a:pPr>
            <a:r>
              <a:rPr lang="ru-RU" sz="2000" dirty="0">
                <a:latin typeface="Times New Roman" panose="02020603050405020304" pitchFamily="18" charset="0"/>
                <a:cs typeface="Times New Roman" panose="02020603050405020304" pitchFamily="18" charset="0"/>
              </a:rPr>
              <a:t>определенному критерию отбора</a:t>
            </a:r>
            <a:r>
              <a:rPr lang="ru-RU" sz="600" dirty="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p:txBody>
      </p:sp>
      <p:sp>
        <p:nvSpPr>
          <p:cNvPr id="4" name="Номер слайда 3">
            <a:extLst>
              <a:ext uri="{FF2B5EF4-FFF2-40B4-BE49-F238E27FC236}">
                <a16:creationId xmlns:a16="http://schemas.microsoft.com/office/drawing/2014/main" xmlns="" id="{F4DAC933-2644-4AE1-97A4-EB9F46EA9FE7}"/>
              </a:ext>
            </a:extLst>
          </p:cNvPr>
          <p:cNvSpPr>
            <a:spLocks noGrp="1"/>
          </p:cNvSpPr>
          <p:nvPr>
            <p:ph type="sldNum" sz="quarter" idx="12"/>
          </p:nvPr>
        </p:nvSpPr>
        <p:spPr/>
        <p:txBody>
          <a:bodyPr/>
          <a:lstStyle/>
          <a:p>
            <a:fld id="{A267890C-97E4-AB46-94B7-FF753E28309E}" type="slidenum">
              <a:rPr lang="ru-RU" smtClean="0"/>
              <a:pPr/>
              <a:t>13</a:t>
            </a:fld>
            <a:endParaRPr lang="ru-RU"/>
          </a:p>
        </p:txBody>
      </p:sp>
      <p:pic>
        <p:nvPicPr>
          <p:cNvPr id="6" name="Рисунок 5">
            <a:extLst>
              <a:ext uri="{FF2B5EF4-FFF2-40B4-BE49-F238E27FC236}">
                <a16:creationId xmlns:a16="http://schemas.microsoft.com/office/drawing/2014/main" xmlns="" id="{F6AC40A7-9BFF-2E24-CE2F-83AD3387383E}"/>
              </a:ext>
            </a:extLst>
          </p:cNvPr>
          <p:cNvPicPr>
            <a:picLocks noChangeAspect="1"/>
          </p:cNvPicPr>
          <p:nvPr/>
        </p:nvPicPr>
        <p:blipFill>
          <a:blip r:embed="rId2"/>
          <a:stretch>
            <a:fillRect/>
          </a:stretch>
        </p:blipFill>
        <p:spPr>
          <a:xfrm>
            <a:off x="3138756" y="4481756"/>
            <a:ext cx="1238423" cy="590632"/>
          </a:xfrm>
          <a:prstGeom prst="rect">
            <a:avLst/>
          </a:prstGeom>
        </p:spPr>
      </p:pic>
    </p:spTree>
    <p:extLst>
      <p:ext uri="{BB962C8B-B14F-4D97-AF65-F5344CB8AC3E}">
        <p14:creationId xmlns:p14="http://schemas.microsoft.com/office/powerpoint/2010/main" xmlns="" val="2789859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2FB92BB-D0FA-A390-9437-F0CC0A1F051F}"/>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2C85C1F-BF39-D719-D092-805049E5FF56}"/>
              </a:ext>
            </a:extLst>
          </p:cNvPr>
          <p:cNvSpPr>
            <a:spLocks noGrp="1"/>
          </p:cNvSpPr>
          <p:nvPr>
            <p:ph type="title"/>
          </p:nvPr>
        </p:nvSpPr>
        <p:spPr>
          <a:xfrm>
            <a:off x="457200" y="274638"/>
            <a:ext cx="8229600" cy="950005"/>
          </a:xfrm>
          <a:solidFill>
            <a:schemeClr val="tx2">
              <a:lumMod val="20000"/>
              <a:lumOff val="80000"/>
            </a:schemeClr>
          </a:solidFill>
        </p:spPr>
        <p:txBody>
          <a:bodyPr>
            <a:normAutofit/>
          </a:bodyPr>
          <a:lstStyle/>
          <a:p>
            <a:r>
              <a:rPr lang="ru-RU" sz="2400" dirty="0">
                <a:latin typeface="Times New Roman"/>
                <a:cs typeface="Times New Roman"/>
              </a:rPr>
              <a:t>Метод отбора экспертов для расчета коэффициента совокупного риска</a:t>
            </a:r>
            <a:endParaRPr lang="ru-RU" sz="2400" dirty="0"/>
          </a:p>
        </p:txBody>
      </p:sp>
      <p:sp>
        <p:nvSpPr>
          <p:cNvPr id="3" name="Объект 2">
            <a:extLst>
              <a:ext uri="{FF2B5EF4-FFF2-40B4-BE49-F238E27FC236}">
                <a16:creationId xmlns:a16="http://schemas.microsoft.com/office/drawing/2014/main" xmlns="" id="{15407315-7DED-7949-8E8F-E16C9D13EA6D}"/>
              </a:ext>
            </a:extLst>
          </p:cNvPr>
          <p:cNvSpPr>
            <a:spLocks noGrp="1"/>
          </p:cNvSpPr>
          <p:nvPr>
            <p:ph idx="1"/>
          </p:nvPr>
        </p:nvSpPr>
        <p:spPr>
          <a:xfrm>
            <a:off x="457200" y="1451430"/>
            <a:ext cx="8229600" cy="4674734"/>
          </a:xfrm>
        </p:spPr>
        <p:txBody>
          <a:bodyPr>
            <a:normAutofit/>
          </a:bodyPr>
          <a:lstStyle/>
          <a:p>
            <a:pPr marL="0" indent="0">
              <a:buNone/>
            </a:pPr>
            <a:r>
              <a:rPr lang="ru-RU" sz="1800" dirty="0">
                <a:latin typeface="Times New Roman" panose="02020603050405020304" pitchFamily="18" charset="0"/>
                <a:cs typeface="Times New Roman" panose="02020603050405020304" pitchFamily="18" charset="0"/>
              </a:rPr>
              <a:t>Вычисляется сумма баллов j-го критерия отбора по возможным</a:t>
            </a:r>
          </a:p>
          <a:p>
            <a:pPr marL="0" indent="0">
              <a:buNone/>
            </a:pPr>
            <a:r>
              <a:rPr lang="ru-RU" sz="1800" dirty="0">
                <a:latin typeface="Times New Roman" panose="02020603050405020304" pitchFamily="18" charset="0"/>
                <a:cs typeface="Times New Roman" panose="02020603050405020304" pitchFamily="18" charset="0"/>
              </a:rPr>
              <a:t>экспертам, используя нижеприведенную формулу:</a:t>
            </a:r>
          </a:p>
          <a:p>
            <a:pPr marL="0" indent="0">
              <a:buNone/>
            </a:pPr>
            <a:endParaRPr lang="ru-RU" sz="1800" dirty="0">
              <a:latin typeface="Times New Roman" panose="02020603050405020304" pitchFamily="18" charset="0"/>
              <a:cs typeface="Times New Roman" panose="02020603050405020304" pitchFamily="18" charset="0"/>
            </a:endParaRPr>
          </a:p>
          <a:p>
            <a:pPr marL="0" indent="0">
              <a:buNone/>
            </a:pPr>
            <a:endParaRPr lang="ru-RU" sz="1800" dirty="0">
              <a:latin typeface="Times New Roman" panose="02020603050405020304" pitchFamily="18" charset="0"/>
              <a:cs typeface="Times New Roman" panose="02020603050405020304" pitchFamily="18" charset="0"/>
            </a:endParaRPr>
          </a:p>
          <a:p>
            <a:pPr marL="0" indent="0">
              <a:buNone/>
            </a:pPr>
            <a:r>
              <a:rPr lang="ru-RU" sz="1800" dirty="0">
                <a:latin typeface="Times New Roman" panose="02020603050405020304" pitchFamily="18" charset="0"/>
                <a:cs typeface="Times New Roman" panose="02020603050405020304" pitchFamily="18" charset="0"/>
              </a:rPr>
              <a:t>где ∑</a:t>
            </a:r>
            <a:r>
              <a:rPr lang="ru-RU" sz="1800" dirty="0" err="1">
                <a:latin typeface="Times New Roman" panose="02020603050405020304" pitchFamily="18" charset="0"/>
                <a:cs typeface="Times New Roman" panose="02020603050405020304" pitchFamily="18" charset="0"/>
              </a:rPr>
              <a:t>Коj</a:t>
            </a:r>
            <a:r>
              <a:rPr lang="ru-RU" sz="1800" dirty="0">
                <a:latin typeface="Times New Roman" panose="02020603050405020304" pitchFamily="18" charset="0"/>
                <a:cs typeface="Times New Roman" panose="02020603050405020304" pitchFamily="18" charset="0"/>
              </a:rPr>
              <a:t> - сумма баллов j-ого критерия отбора по возможным экспертам.</a:t>
            </a:r>
          </a:p>
          <a:p>
            <a:pPr marL="0" indent="0">
              <a:buNone/>
            </a:pPr>
            <a:endParaRPr lang="ru-RU" sz="1800" dirty="0">
              <a:latin typeface="Times New Roman" panose="02020603050405020304" pitchFamily="18" charset="0"/>
              <a:cs typeface="Times New Roman" panose="02020603050405020304" pitchFamily="18" charset="0"/>
            </a:endParaRPr>
          </a:p>
          <a:p>
            <a:pPr marL="0" indent="0">
              <a:buNone/>
            </a:pPr>
            <a:r>
              <a:rPr lang="ru-RU" sz="1800" dirty="0">
                <a:latin typeface="Times New Roman" panose="02020603050405020304" pitchFamily="18" charset="0"/>
                <a:cs typeface="Times New Roman" panose="02020603050405020304" pitchFamily="18" charset="0"/>
              </a:rPr>
              <a:t>Вычисляется весовой коэффициент экспертов по всем критериям </a:t>
            </a:r>
          </a:p>
          <a:p>
            <a:pPr marL="0" indent="0">
              <a:buNone/>
            </a:pPr>
            <a:r>
              <a:rPr lang="ru-RU" sz="1800" dirty="0">
                <a:latin typeface="Times New Roman" panose="02020603050405020304" pitchFamily="18" charset="0"/>
                <a:cs typeface="Times New Roman" panose="02020603050405020304" pitchFamily="18" charset="0"/>
              </a:rPr>
              <a:t>отбора, применяя следующую формулу:</a:t>
            </a:r>
          </a:p>
          <a:p>
            <a:pPr marL="0" indent="0">
              <a:buNone/>
            </a:pPr>
            <a:endParaRPr lang="ru-RU" sz="1800" dirty="0">
              <a:latin typeface="Times New Roman" panose="02020603050405020304" pitchFamily="18" charset="0"/>
              <a:cs typeface="Times New Roman" panose="02020603050405020304" pitchFamily="18" charset="0"/>
            </a:endParaRPr>
          </a:p>
          <a:p>
            <a:pPr marL="0" indent="0">
              <a:buNone/>
            </a:pPr>
            <a:endParaRPr lang="ru-RU" sz="1800" dirty="0">
              <a:latin typeface="Times New Roman" panose="02020603050405020304" pitchFamily="18" charset="0"/>
              <a:cs typeface="Times New Roman" panose="02020603050405020304" pitchFamily="18" charset="0"/>
            </a:endParaRPr>
          </a:p>
          <a:p>
            <a:pPr marL="0" indent="0">
              <a:buNone/>
            </a:pPr>
            <a:endParaRPr lang="ru-RU" sz="1800" dirty="0">
              <a:latin typeface="Times New Roman" panose="02020603050405020304" pitchFamily="18" charset="0"/>
              <a:cs typeface="Times New Roman" panose="02020603050405020304" pitchFamily="18" charset="0"/>
            </a:endParaRPr>
          </a:p>
          <a:p>
            <a:pPr marL="0" indent="0">
              <a:buNone/>
            </a:pPr>
            <a:endParaRPr lang="ru-RU" sz="1800" dirty="0">
              <a:latin typeface="Times New Roman" panose="02020603050405020304" pitchFamily="18" charset="0"/>
              <a:cs typeface="Times New Roman" panose="02020603050405020304" pitchFamily="18" charset="0"/>
            </a:endParaRPr>
          </a:p>
          <a:p>
            <a:pPr marL="0" indent="0">
              <a:buNone/>
            </a:pPr>
            <a:r>
              <a:rPr lang="ru-RU" sz="1800" dirty="0">
                <a:latin typeface="Times New Roman" panose="02020603050405020304" pitchFamily="18" charset="0"/>
                <a:cs typeface="Times New Roman" panose="02020603050405020304" pitchFamily="18" charset="0"/>
              </a:rPr>
              <a:t>где </a:t>
            </a:r>
            <a:r>
              <a:rPr lang="ru-RU" sz="1800" dirty="0" err="1">
                <a:latin typeface="Times New Roman" panose="02020603050405020304" pitchFamily="18" charset="0"/>
                <a:cs typeface="Times New Roman" panose="02020603050405020304" pitchFamily="18" charset="0"/>
              </a:rPr>
              <a:t>Wi</a:t>
            </a:r>
            <a:r>
              <a:rPr lang="ru-RU" sz="1800" dirty="0">
                <a:latin typeface="Times New Roman" panose="02020603050405020304" pitchFamily="18" charset="0"/>
                <a:cs typeface="Times New Roman" panose="02020603050405020304" pitchFamily="18" charset="0"/>
              </a:rPr>
              <a:t> - весовой коэффициент экспертов по всем критериям отбора.</a:t>
            </a:r>
          </a:p>
          <a:p>
            <a:pPr marL="0" indent="0">
              <a:buNone/>
            </a:pPr>
            <a:endParaRPr lang="ru-RU" sz="1800" dirty="0">
              <a:latin typeface="Times New Roman" panose="02020603050405020304" pitchFamily="18" charset="0"/>
              <a:cs typeface="Times New Roman" panose="02020603050405020304" pitchFamily="18" charset="0"/>
            </a:endParaRPr>
          </a:p>
          <a:p>
            <a:pPr marL="0" indent="0">
              <a:buNone/>
            </a:pPr>
            <a:endParaRPr lang="ru-RU" sz="1800" dirty="0">
              <a:latin typeface="Times New Roman" panose="02020603050405020304" pitchFamily="18" charset="0"/>
              <a:cs typeface="Times New Roman" panose="02020603050405020304" pitchFamily="18" charset="0"/>
            </a:endParaRPr>
          </a:p>
        </p:txBody>
      </p:sp>
      <p:sp>
        <p:nvSpPr>
          <p:cNvPr id="4" name="Номер слайда 3">
            <a:extLst>
              <a:ext uri="{FF2B5EF4-FFF2-40B4-BE49-F238E27FC236}">
                <a16:creationId xmlns:a16="http://schemas.microsoft.com/office/drawing/2014/main" xmlns="" id="{932B6653-06C9-267B-221A-7CE440F00618}"/>
              </a:ext>
            </a:extLst>
          </p:cNvPr>
          <p:cNvSpPr>
            <a:spLocks noGrp="1"/>
          </p:cNvSpPr>
          <p:nvPr>
            <p:ph type="sldNum" sz="quarter" idx="12"/>
          </p:nvPr>
        </p:nvSpPr>
        <p:spPr/>
        <p:txBody>
          <a:bodyPr/>
          <a:lstStyle/>
          <a:p>
            <a:fld id="{A267890C-97E4-AB46-94B7-FF753E28309E}" type="slidenum">
              <a:rPr lang="ru-RU" smtClean="0"/>
              <a:pPr/>
              <a:t>14</a:t>
            </a:fld>
            <a:endParaRPr lang="ru-RU"/>
          </a:p>
        </p:txBody>
      </p:sp>
      <p:pic>
        <p:nvPicPr>
          <p:cNvPr id="7" name="Рисунок 6">
            <a:extLst>
              <a:ext uri="{FF2B5EF4-FFF2-40B4-BE49-F238E27FC236}">
                <a16:creationId xmlns:a16="http://schemas.microsoft.com/office/drawing/2014/main" xmlns="" id="{AC8E01D0-9E95-73DC-1E25-E8E8FB9D31C8}"/>
              </a:ext>
            </a:extLst>
          </p:cNvPr>
          <p:cNvPicPr>
            <a:picLocks noChangeAspect="1"/>
          </p:cNvPicPr>
          <p:nvPr/>
        </p:nvPicPr>
        <p:blipFill>
          <a:blip r:embed="rId2"/>
          <a:stretch>
            <a:fillRect/>
          </a:stretch>
        </p:blipFill>
        <p:spPr>
          <a:xfrm>
            <a:off x="4041497" y="2275944"/>
            <a:ext cx="1400370" cy="571580"/>
          </a:xfrm>
          <a:prstGeom prst="rect">
            <a:avLst/>
          </a:prstGeom>
        </p:spPr>
      </p:pic>
      <p:pic>
        <p:nvPicPr>
          <p:cNvPr id="9" name="Рисунок 8">
            <a:extLst>
              <a:ext uri="{FF2B5EF4-FFF2-40B4-BE49-F238E27FC236}">
                <a16:creationId xmlns:a16="http://schemas.microsoft.com/office/drawing/2014/main" xmlns="" id="{972F2264-8D7A-A677-3A7C-E00A0988F21D}"/>
              </a:ext>
            </a:extLst>
          </p:cNvPr>
          <p:cNvPicPr>
            <a:picLocks noChangeAspect="1"/>
          </p:cNvPicPr>
          <p:nvPr/>
        </p:nvPicPr>
        <p:blipFill>
          <a:blip r:embed="rId3"/>
          <a:stretch>
            <a:fillRect/>
          </a:stretch>
        </p:blipFill>
        <p:spPr>
          <a:xfrm>
            <a:off x="3814657" y="4311042"/>
            <a:ext cx="1514686" cy="1095528"/>
          </a:xfrm>
          <a:prstGeom prst="rect">
            <a:avLst/>
          </a:prstGeom>
        </p:spPr>
      </p:pic>
    </p:spTree>
    <p:extLst>
      <p:ext uri="{BB962C8B-B14F-4D97-AF65-F5344CB8AC3E}">
        <p14:creationId xmlns:p14="http://schemas.microsoft.com/office/powerpoint/2010/main" xmlns="" val="33580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2861C0F-9B81-B750-F0CE-101626411939}"/>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4C8B3BC-8FBF-0A61-9F3D-E7DC6CE01B28}"/>
              </a:ext>
            </a:extLst>
          </p:cNvPr>
          <p:cNvSpPr>
            <a:spLocks noGrp="1"/>
          </p:cNvSpPr>
          <p:nvPr>
            <p:ph type="title"/>
          </p:nvPr>
        </p:nvSpPr>
        <p:spPr>
          <a:solidFill>
            <a:schemeClr val="tx2">
              <a:lumMod val="20000"/>
              <a:lumOff val="80000"/>
            </a:schemeClr>
          </a:solidFill>
        </p:spPr>
        <p:txBody>
          <a:bodyPr>
            <a:normAutofit/>
          </a:bodyPr>
          <a:lstStyle/>
          <a:p>
            <a:r>
              <a:rPr lang="ru-RU" sz="2400" dirty="0">
                <a:latin typeface="Times New Roman"/>
                <a:cs typeface="Times New Roman"/>
              </a:rPr>
              <a:t>Документы, по которым проводится оценка стартапа</a:t>
            </a:r>
            <a:endParaRPr lang="ru-RU" sz="2400" dirty="0"/>
          </a:p>
        </p:txBody>
      </p:sp>
      <p:sp>
        <p:nvSpPr>
          <p:cNvPr id="3" name="Объект 2">
            <a:extLst>
              <a:ext uri="{FF2B5EF4-FFF2-40B4-BE49-F238E27FC236}">
                <a16:creationId xmlns:a16="http://schemas.microsoft.com/office/drawing/2014/main" xmlns="" id="{129A4ACE-A3A6-9881-9EBC-F8203A26B0C0}"/>
              </a:ext>
            </a:extLst>
          </p:cNvPr>
          <p:cNvSpPr>
            <a:spLocks noGrp="1"/>
          </p:cNvSpPr>
          <p:nvPr>
            <p:ph idx="1"/>
          </p:nvPr>
        </p:nvSpPr>
        <p:spPr/>
        <p:txBody>
          <a:bodyPr>
            <a:normAutofit/>
          </a:bodyPr>
          <a:lstStyle/>
          <a:p>
            <a:pPr marL="342900" lvl="0" indent="-342900" algn="just">
              <a:lnSpc>
                <a:spcPct val="150000"/>
              </a:lnSpc>
              <a:buFont typeface="Symbol" panose="05050102010706020507" pitchFamily="18" charset="2"/>
              <a:buChar char=""/>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Емкость рынка сбыта продукции стартапа, наличие конкурентов, их доли рынка и преимущества, отраженные в анализе рынка;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План реализации проекта в виде сетевого графика и диаграммы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Ганта</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которые отразят последовательность и срок реализации проекта, риски (как финансовые, так и нефинансовые), участников процессов (сотрудники и контрагенты);</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Times New Roman" panose="02020603050405020304" pitchFamily="18" charset="0"/>
                <a:ea typeface="Times New Roman" panose="02020603050405020304" pitchFamily="18" charset="0"/>
              </a:rPr>
              <a:t>Финансовая модель по месяцам, которая будет отражать первоначальные инвестиции (капиталовложения + плановая убыточность бизнеса), время прохождения точки безубыточности и полной окупаемости, темпы роста прибыли и выручки, а также рост рентабельности капитала в корреляции с ростом выручки.</a:t>
            </a:r>
            <a:endParaRPr lang="ru-RU" sz="1800" dirty="0">
              <a:latin typeface="Times New Roman" panose="02020603050405020304" pitchFamily="18" charset="0"/>
              <a:cs typeface="Times New Roman" panose="02020603050405020304" pitchFamily="18" charset="0"/>
            </a:endParaRPr>
          </a:p>
        </p:txBody>
      </p:sp>
      <p:sp>
        <p:nvSpPr>
          <p:cNvPr id="4" name="Номер слайда 3">
            <a:extLst>
              <a:ext uri="{FF2B5EF4-FFF2-40B4-BE49-F238E27FC236}">
                <a16:creationId xmlns:a16="http://schemas.microsoft.com/office/drawing/2014/main" xmlns="" id="{90CC0ACA-0325-66FE-ABF8-A8C5D03118C9}"/>
              </a:ext>
            </a:extLst>
          </p:cNvPr>
          <p:cNvSpPr>
            <a:spLocks noGrp="1"/>
          </p:cNvSpPr>
          <p:nvPr>
            <p:ph type="sldNum" sz="quarter" idx="12"/>
          </p:nvPr>
        </p:nvSpPr>
        <p:spPr/>
        <p:txBody>
          <a:bodyPr/>
          <a:lstStyle/>
          <a:p>
            <a:fld id="{A267890C-97E4-AB46-94B7-FF753E28309E}" type="slidenum">
              <a:rPr lang="ru-RU" smtClean="0"/>
              <a:pPr/>
              <a:t>15</a:t>
            </a:fld>
            <a:endParaRPr lang="ru-RU"/>
          </a:p>
        </p:txBody>
      </p:sp>
    </p:spTree>
    <p:extLst>
      <p:ext uri="{BB962C8B-B14F-4D97-AF65-F5344CB8AC3E}">
        <p14:creationId xmlns:p14="http://schemas.microsoft.com/office/powerpoint/2010/main" xmlns="" val="35608523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048EE36F-AD88-AEA4-5B32-2FD9A2164B2C}"/>
              </a:ext>
            </a:extLst>
          </p:cNvPr>
          <p:cNvSpPr>
            <a:spLocks noGrp="1"/>
          </p:cNvSpPr>
          <p:nvPr>
            <p:ph idx="1"/>
          </p:nvPr>
        </p:nvSpPr>
        <p:spPr/>
        <p:txBody>
          <a:bodyPr>
            <a:normAutofit fontScale="77500" lnSpcReduction="20000"/>
          </a:bodyPr>
          <a:lstStyle/>
          <a:p>
            <a:r>
              <a:rPr lang="ru-RU" dirty="0"/>
              <a:t>Данный метод оценки не зависит от капитала инвестора, который является субъективным фактором</a:t>
            </a:r>
          </a:p>
          <a:p>
            <a:r>
              <a:rPr lang="ru-RU" dirty="0"/>
              <a:t>Данный метод в своей основе содержит мультипликаторы Мосбиржи и плановую выручку стартапа. Это объективные факторы, определенные рынком и официальными планами компании</a:t>
            </a:r>
          </a:p>
          <a:p>
            <a:r>
              <a:rPr lang="ru-RU" dirty="0"/>
              <a:t>Коэффициент совокупного риска, который дисконтирует оценку, рассчитывается по методу экспертных оценок, который является субъективным, но при этом эксперты отбираются по строгим правилам, а их оценки проводятся на основе сетевого графика, что позволяет четко определить отдельные звенья, которые несут в себе риск, что дает возможность четко оценить данный риск</a:t>
            </a:r>
          </a:p>
        </p:txBody>
      </p:sp>
      <p:sp>
        <p:nvSpPr>
          <p:cNvPr id="4" name="Номер слайда 3">
            <a:extLst>
              <a:ext uri="{FF2B5EF4-FFF2-40B4-BE49-F238E27FC236}">
                <a16:creationId xmlns:a16="http://schemas.microsoft.com/office/drawing/2014/main" xmlns="" id="{A1F9E0FA-E915-B33E-61DD-AA858F11C1BA}"/>
              </a:ext>
            </a:extLst>
          </p:cNvPr>
          <p:cNvSpPr>
            <a:spLocks noGrp="1"/>
          </p:cNvSpPr>
          <p:nvPr>
            <p:ph type="sldNum" sz="quarter" idx="12"/>
          </p:nvPr>
        </p:nvSpPr>
        <p:spPr/>
        <p:txBody>
          <a:bodyPr/>
          <a:lstStyle/>
          <a:p>
            <a:fld id="{A267890C-97E4-AB46-94B7-FF753E28309E}" type="slidenum">
              <a:rPr lang="ru-RU" smtClean="0"/>
              <a:pPr/>
              <a:t>16</a:t>
            </a:fld>
            <a:endParaRPr lang="ru-RU"/>
          </a:p>
        </p:txBody>
      </p:sp>
      <p:sp>
        <p:nvSpPr>
          <p:cNvPr id="5" name="Название 1">
            <a:extLst>
              <a:ext uri="{FF2B5EF4-FFF2-40B4-BE49-F238E27FC236}">
                <a16:creationId xmlns:a16="http://schemas.microsoft.com/office/drawing/2014/main" xmlns="" id="{342E0509-0157-616A-27B9-220EA6F4954D}"/>
              </a:ext>
            </a:extLst>
          </p:cNvPr>
          <p:cNvSpPr txBox="1">
            <a:spLocks/>
          </p:cNvSpPr>
          <p:nvPr/>
        </p:nvSpPr>
        <p:spPr>
          <a:xfrm>
            <a:off x="457200" y="274638"/>
            <a:ext cx="8229600" cy="982662"/>
          </a:xfrm>
          <a:prstGeom prst="rect">
            <a:avLst/>
          </a:prstGeom>
          <a:solidFill>
            <a:srgbClr val="C6D9F1"/>
          </a:solidFill>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ru-RU" sz="2400" dirty="0">
                <a:latin typeface="Times New Roman"/>
                <a:cs typeface="Times New Roman"/>
              </a:rPr>
              <a:t>Отличия метода оценки от уже существующих</a:t>
            </a:r>
          </a:p>
        </p:txBody>
      </p:sp>
    </p:spTree>
    <p:extLst>
      <p:ext uri="{BB962C8B-B14F-4D97-AF65-F5344CB8AC3E}">
        <p14:creationId xmlns:p14="http://schemas.microsoft.com/office/powerpoint/2010/main" xmlns="" val="34753985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3A6B0DF-4AC3-2402-7F5C-04E0DDB39AD6}"/>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E6772DF-6EAC-0011-0DFA-4B9D9DF9BC43}"/>
              </a:ext>
            </a:extLst>
          </p:cNvPr>
          <p:cNvSpPr>
            <a:spLocks noGrp="1"/>
          </p:cNvSpPr>
          <p:nvPr>
            <p:ph type="title"/>
          </p:nvPr>
        </p:nvSpPr>
        <p:spPr>
          <a:solidFill>
            <a:schemeClr val="tx2">
              <a:lumMod val="20000"/>
              <a:lumOff val="80000"/>
            </a:schemeClr>
          </a:solidFill>
        </p:spPr>
        <p:txBody>
          <a:bodyPr>
            <a:normAutofit/>
          </a:bodyPr>
          <a:lstStyle/>
          <a:p>
            <a:r>
              <a:rPr lang="ru-RU" sz="2400" dirty="0">
                <a:latin typeface="Times New Roman"/>
                <a:cs typeface="Times New Roman"/>
              </a:rPr>
              <a:t>Модель практического применения метода оценки стартапов на ранней стадии (результат №2)</a:t>
            </a:r>
            <a:endParaRPr lang="ru-RU" sz="2400" dirty="0"/>
          </a:p>
        </p:txBody>
      </p:sp>
      <p:sp>
        <p:nvSpPr>
          <p:cNvPr id="3" name="Объект 2">
            <a:extLst>
              <a:ext uri="{FF2B5EF4-FFF2-40B4-BE49-F238E27FC236}">
                <a16:creationId xmlns:a16="http://schemas.microsoft.com/office/drawing/2014/main" xmlns="" id="{7A5CC804-04A1-4D9A-CE92-D4F4053DFCD9}"/>
              </a:ext>
            </a:extLst>
          </p:cNvPr>
          <p:cNvSpPr>
            <a:spLocks noGrp="1"/>
          </p:cNvSpPr>
          <p:nvPr>
            <p:ph idx="1"/>
          </p:nvPr>
        </p:nvSpPr>
        <p:spPr>
          <a:xfrm>
            <a:off x="457200" y="1600200"/>
            <a:ext cx="8229600" cy="4756150"/>
          </a:xfrm>
        </p:spPr>
        <p:txBody>
          <a:bodyPr>
            <a:normAutofit fontScale="92500" lnSpcReduction="20000"/>
          </a:bodyPr>
          <a:lstStyle/>
          <a:p>
            <a:pPr marL="342900" lvl="0" indent="-342900" algn="just">
              <a:lnSpc>
                <a:spcPct val="150000"/>
              </a:lnSpc>
              <a:buFont typeface="Symbol" panose="05050102010706020507" pitchFamily="18" charset="2"/>
              <a:buChar char=""/>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Практическое применение метода оценки стартапов на ранней стадии заключается в создании «Биржи МСП» – платформы по привлечению инвестиций в стартапы на ранней стадии, к которой будут допущены брокеры, как посредники по аккумулированию розничных инвесторов, а также институциональные инвесторы (НПФ, банки, страховые компании)</a:t>
            </a:r>
          </a:p>
          <a:p>
            <a:pPr marL="342900" lvl="0" indent="-342900" algn="just">
              <a:lnSpc>
                <a:spcPct val="150000"/>
              </a:lnSpc>
              <a:buFont typeface="Symbol" panose="05050102010706020507" pitchFamily="18" charset="2"/>
              <a:buChar char=""/>
            </a:pPr>
            <a:r>
              <a:rPr lang="ru-RU" sz="1800" dirty="0">
                <a:latin typeface="Times New Roman" panose="02020603050405020304" pitchFamily="18" charset="0"/>
                <a:ea typeface="Calibri" panose="020F0502020204030204" pitchFamily="34" charset="0"/>
                <a:cs typeface="Times New Roman" panose="02020603050405020304" pitchFamily="18" charset="0"/>
              </a:rPr>
              <a:t>Платформа обеспечит прозрачный и справедливый процесс привлечения инвестиций стартапам по средствам выпуска ЦФА, а инвесторам – понятный метод оценки проектов и определения его справедливой цены для принятия инвестиционных решений</a:t>
            </a:r>
          </a:p>
          <a:p>
            <a:pPr marL="342900" lvl="0" indent="-342900" algn="just">
              <a:lnSpc>
                <a:spcPct val="150000"/>
              </a:lnSpc>
              <a:buFont typeface="Symbol" panose="05050102010706020507" pitchFamily="18" charset="2"/>
              <a:buChar char=""/>
            </a:pPr>
            <a:r>
              <a:rPr lang="ru-RU" sz="1800" dirty="0">
                <a:latin typeface="Times New Roman" panose="02020603050405020304" pitchFamily="18" charset="0"/>
                <a:ea typeface="Calibri" panose="020F0502020204030204" pitchFamily="34" charset="0"/>
                <a:cs typeface="Times New Roman" panose="02020603050405020304" pitchFamily="18" charset="0"/>
              </a:rPr>
              <a:t>Для институциональных инвесторов и брокеров платформа обеспечит ликвидность, которая позволит размещать в крупные средства в стартапы на ранней стадии без риска отсутствия встречных объемов спроса при выходе из актива</a:t>
            </a:r>
            <a:endParaRPr lang="ru-RU" sz="1800" dirty="0">
              <a:latin typeface="Times New Roman" panose="02020603050405020304" pitchFamily="18" charset="0"/>
              <a:cs typeface="Times New Roman" panose="02020603050405020304" pitchFamily="18" charset="0"/>
            </a:endParaRPr>
          </a:p>
        </p:txBody>
      </p:sp>
      <p:sp>
        <p:nvSpPr>
          <p:cNvPr id="4" name="Номер слайда 3">
            <a:extLst>
              <a:ext uri="{FF2B5EF4-FFF2-40B4-BE49-F238E27FC236}">
                <a16:creationId xmlns:a16="http://schemas.microsoft.com/office/drawing/2014/main" xmlns="" id="{9779BE3C-8F17-D514-0E49-62F69A422B20}"/>
              </a:ext>
            </a:extLst>
          </p:cNvPr>
          <p:cNvSpPr>
            <a:spLocks noGrp="1"/>
          </p:cNvSpPr>
          <p:nvPr>
            <p:ph type="sldNum" sz="quarter" idx="12"/>
          </p:nvPr>
        </p:nvSpPr>
        <p:spPr/>
        <p:txBody>
          <a:bodyPr/>
          <a:lstStyle/>
          <a:p>
            <a:fld id="{A267890C-97E4-AB46-94B7-FF753E28309E}" type="slidenum">
              <a:rPr lang="ru-RU" smtClean="0"/>
              <a:pPr/>
              <a:t>17</a:t>
            </a:fld>
            <a:endParaRPr lang="ru-RU"/>
          </a:p>
        </p:txBody>
      </p:sp>
    </p:spTree>
    <p:extLst>
      <p:ext uri="{BB962C8B-B14F-4D97-AF65-F5344CB8AC3E}">
        <p14:creationId xmlns:p14="http://schemas.microsoft.com/office/powerpoint/2010/main" xmlns="" val="208628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a:extLst>
              <a:ext uri="{FF2B5EF4-FFF2-40B4-BE49-F238E27FC236}">
                <a16:creationId xmlns:a16="http://schemas.microsoft.com/office/drawing/2014/main" xmlns="" id="{D9AECBA6-7B10-404E-867F-DD1733EEF648}"/>
              </a:ext>
            </a:extLst>
          </p:cNvPr>
          <p:cNvSpPr>
            <a:spLocks noGrp="1"/>
          </p:cNvSpPr>
          <p:nvPr>
            <p:ph type="sldNum" sz="quarter" idx="12"/>
          </p:nvPr>
        </p:nvSpPr>
        <p:spPr/>
        <p:txBody>
          <a:bodyPr/>
          <a:lstStyle/>
          <a:p>
            <a:fld id="{A267890C-97E4-AB46-94B7-FF753E28309E}" type="slidenum">
              <a:rPr lang="ru-RU" sz="2800" smtClean="0"/>
              <a:pPr/>
              <a:t>18</a:t>
            </a:fld>
            <a:endParaRPr lang="ru-RU" sz="2800" dirty="0"/>
          </a:p>
        </p:txBody>
      </p:sp>
      <p:pic>
        <p:nvPicPr>
          <p:cNvPr id="4" name="Рисунок 3">
            <a:extLst>
              <a:ext uri="{FF2B5EF4-FFF2-40B4-BE49-F238E27FC236}">
                <a16:creationId xmlns:a16="http://schemas.microsoft.com/office/drawing/2014/main" xmlns="" id="{849647C4-965D-2519-B892-BC16B1373F01}"/>
              </a:ext>
            </a:extLst>
          </p:cNvPr>
          <p:cNvPicPr>
            <a:picLocks noChangeAspect="1"/>
          </p:cNvPicPr>
          <p:nvPr/>
        </p:nvPicPr>
        <p:blipFill>
          <a:blip r:embed="rId2"/>
          <a:stretch>
            <a:fillRect/>
          </a:stretch>
        </p:blipFill>
        <p:spPr>
          <a:xfrm>
            <a:off x="539925" y="1282045"/>
            <a:ext cx="8064149" cy="3606397"/>
          </a:xfrm>
          <a:prstGeom prst="rect">
            <a:avLst/>
          </a:prstGeom>
        </p:spPr>
      </p:pic>
    </p:spTree>
    <p:extLst>
      <p:ext uri="{BB962C8B-B14F-4D97-AF65-F5344CB8AC3E}">
        <p14:creationId xmlns:p14="http://schemas.microsoft.com/office/powerpoint/2010/main" xmlns="" val="17781372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solidFill>
            <a:srgbClr val="C6D9F1"/>
          </a:solidFill>
        </p:spPr>
        <p:txBody>
          <a:bodyPr>
            <a:normAutofit/>
          </a:bodyPr>
          <a:lstStyle/>
          <a:p>
            <a:pPr>
              <a:lnSpc>
                <a:spcPct val="80000"/>
              </a:lnSpc>
            </a:pPr>
            <a:r>
              <a:rPr lang="ru-RU" sz="2400" dirty="0">
                <a:latin typeface="Times New Roman"/>
                <a:cs typeface="Times New Roman"/>
              </a:rPr>
              <a:t>Алгоритм подготовки стартапа к размещению ЦФА на платформе Биржа МСП</a:t>
            </a:r>
            <a:endParaRPr lang="ru-RU" sz="2400" dirty="0"/>
          </a:p>
        </p:txBody>
      </p:sp>
      <p:sp>
        <p:nvSpPr>
          <p:cNvPr id="4" name="Номер слайда 3"/>
          <p:cNvSpPr>
            <a:spLocks noGrp="1"/>
          </p:cNvSpPr>
          <p:nvPr>
            <p:ph type="sldNum" sz="quarter" idx="12"/>
          </p:nvPr>
        </p:nvSpPr>
        <p:spPr/>
        <p:txBody>
          <a:bodyPr/>
          <a:lstStyle/>
          <a:p>
            <a:fld id="{A267890C-97E4-AB46-94B7-FF753E28309E}" type="slidenum">
              <a:rPr lang="ru-RU" sz="2800" smtClean="0"/>
              <a:pPr/>
              <a:t>19</a:t>
            </a:fld>
            <a:endParaRPr lang="ru-RU" sz="2800" dirty="0"/>
          </a:p>
        </p:txBody>
      </p:sp>
      <p:pic>
        <p:nvPicPr>
          <p:cNvPr id="7" name="officeArt object">
            <a:extLst>
              <a:ext uri="{FF2B5EF4-FFF2-40B4-BE49-F238E27FC236}">
                <a16:creationId xmlns:a16="http://schemas.microsoft.com/office/drawing/2014/main" xmlns="" id="{3B565CFB-865D-C7BF-6113-62C1810E0468}"/>
              </a:ext>
            </a:extLst>
          </p:cNvPr>
          <p:cNvPicPr/>
          <p:nvPr/>
        </p:nvPicPr>
        <p:blipFill>
          <a:blip r:embed="rId2"/>
          <a:stretch>
            <a:fillRect/>
          </a:stretch>
        </p:blipFill>
        <p:spPr>
          <a:xfrm>
            <a:off x="1470581" y="1562362"/>
            <a:ext cx="6149419" cy="4889023"/>
          </a:xfrm>
          <a:prstGeom prst="rect">
            <a:avLst/>
          </a:prstGeom>
          <a:ln w="12700" cap="flat">
            <a:noFill/>
            <a:miter lim="400000"/>
          </a:ln>
          <a:effectLst/>
        </p:spPr>
      </p:pic>
    </p:spTree>
    <p:extLst>
      <p:ext uri="{BB962C8B-B14F-4D97-AF65-F5344CB8AC3E}">
        <p14:creationId xmlns:p14="http://schemas.microsoft.com/office/powerpoint/2010/main" xmlns="" val="18504460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E6714E-C7CC-03B0-A509-D3E5B21902BD}"/>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xmlns="" id="{27B87371-1ABA-1DC3-B2D1-D4B1F600201D}"/>
              </a:ext>
            </a:extLst>
          </p:cNvPr>
          <p:cNvSpPr>
            <a:spLocks noGrp="1"/>
          </p:cNvSpPr>
          <p:nvPr>
            <p:ph idx="1"/>
          </p:nvPr>
        </p:nvSpPr>
        <p:spPr/>
        <p:txBody>
          <a:bodyPr>
            <a:normAutofit fontScale="70000" lnSpcReduction="20000"/>
          </a:bodyPr>
          <a:lstStyle/>
          <a:p>
            <a:r>
              <a:rPr lang="ru-RU" dirty="0"/>
              <a:t>Биржа МСП выпускает ЦФА, а не акции стартапа, что представляет собой дериватив на долю в ООО, что упрощает процесс размещения (</a:t>
            </a:r>
            <a:r>
              <a:rPr lang="ru-RU" dirty="0" err="1"/>
              <a:t>токенизации</a:t>
            </a:r>
            <a:r>
              <a:rPr lang="ru-RU" dirty="0"/>
              <a:t>), но сохраняет все необходимые инструменты защиты инвесторов от риска</a:t>
            </a:r>
          </a:p>
          <a:p>
            <a:r>
              <a:rPr lang="ru-RU" dirty="0"/>
              <a:t>Биржа МСП обладает понятным и прозрачным для посредников и инвесторов методом оценки выпускаемых ЦФА, что облегчает для брокеров процесс расчета дисконтов при андеррайтинге и определении цены реализации розничным инвесторам</a:t>
            </a:r>
          </a:p>
          <a:p>
            <a:r>
              <a:rPr lang="ru-RU" dirty="0"/>
              <a:t>Благодаря наличию понятного и прозрачного метода оценки институциональные инвесторы получают возможность при динамичной оценке портфеля (расчета СЧА для ПИФ, расчета рыночной цены для оценки плавающей доходности НПФ, размере ликвидных средств для страховых резервов) проводить точные ребалансировки позиций и управлять инвестициями</a:t>
            </a:r>
          </a:p>
        </p:txBody>
      </p:sp>
      <p:sp>
        <p:nvSpPr>
          <p:cNvPr id="4" name="Номер слайда 3">
            <a:extLst>
              <a:ext uri="{FF2B5EF4-FFF2-40B4-BE49-F238E27FC236}">
                <a16:creationId xmlns:a16="http://schemas.microsoft.com/office/drawing/2014/main" xmlns="" id="{DD1D8292-2D86-0AE9-5133-989C6A442262}"/>
              </a:ext>
            </a:extLst>
          </p:cNvPr>
          <p:cNvSpPr>
            <a:spLocks noGrp="1"/>
          </p:cNvSpPr>
          <p:nvPr>
            <p:ph type="sldNum" sz="quarter" idx="12"/>
          </p:nvPr>
        </p:nvSpPr>
        <p:spPr/>
        <p:txBody>
          <a:bodyPr/>
          <a:lstStyle/>
          <a:p>
            <a:fld id="{A267890C-97E4-AB46-94B7-FF753E28309E}" type="slidenum">
              <a:rPr lang="ru-RU" smtClean="0"/>
              <a:pPr/>
              <a:t>20</a:t>
            </a:fld>
            <a:endParaRPr lang="ru-RU"/>
          </a:p>
        </p:txBody>
      </p:sp>
      <p:sp>
        <p:nvSpPr>
          <p:cNvPr id="5" name="Название 1">
            <a:extLst>
              <a:ext uri="{FF2B5EF4-FFF2-40B4-BE49-F238E27FC236}">
                <a16:creationId xmlns:a16="http://schemas.microsoft.com/office/drawing/2014/main" xmlns="" id="{1794F4D9-0F78-594B-BED6-1798206D5EFB}"/>
              </a:ext>
            </a:extLst>
          </p:cNvPr>
          <p:cNvSpPr txBox="1">
            <a:spLocks/>
          </p:cNvSpPr>
          <p:nvPr/>
        </p:nvSpPr>
        <p:spPr>
          <a:xfrm>
            <a:off x="457200" y="274638"/>
            <a:ext cx="8229600" cy="982662"/>
          </a:xfrm>
          <a:prstGeom prst="rect">
            <a:avLst/>
          </a:prstGeom>
          <a:solidFill>
            <a:srgbClr val="C6D9F1"/>
          </a:solidFill>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ru-RU" sz="2400" dirty="0">
                <a:latin typeface="Times New Roman"/>
                <a:cs typeface="Times New Roman"/>
              </a:rPr>
              <a:t>Отличия модели от уже существующих</a:t>
            </a:r>
          </a:p>
        </p:txBody>
      </p:sp>
    </p:spTree>
    <p:extLst>
      <p:ext uri="{BB962C8B-B14F-4D97-AF65-F5344CB8AC3E}">
        <p14:creationId xmlns:p14="http://schemas.microsoft.com/office/powerpoint/2010/main" xmlns="" val="2212633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4638"/>
            <a:ext cx="8229600" cy="623433"/>
          </a:xfrm>
        </p:spPr>
        <p:style>
          <a:lnRef idx="1">
            <a:schemeClr val="accent1"/>
          </a:lnRef>
          <a:fillRef idx="2">
            <a:schemeClr val="accent1"/>
          </a:fillRef>
          <a:effectRef idx="1">
            <a:schemeClr val="accent1"/>
          </a:effectRef>
          <a:fontRef idx="minor">
            <a:schemeClr val="dk1"/>
          </a:fontRef>
        </p:style>
        <p:txBody>
          <a:bodyPr>
            <a:noAutofit/>
          </a:bodyPr>
          <a:lstStyle/>
          <a:p>
            <a:r>
              <a:rPr lang="ru-RU" sz="2200" dirty="0">
                <a:latin typeface="Arial"/>
                <a:cs typeface="Arial"/>
              </a:rPr>
              <a:t/>
            </a:r>
            <a:br>
              <a:rPr lang="ru-RU" sz="2200" dirty="0">
                <a:latin typeface="Arial"/>
                <a:cs typeface="Arial"/>
              </a:rPr>
            </a:br>
            <a:r>
              <a:rPr lang="ru-RU" sz="2200" dirty="0">
                <a:latin typeface="Times New Roman"/>
                <a:cs typeface="Times New Roman"/>
              </a:rPr>
              <a:t>Механизм </a:t>
            </a:r>
            <a:r>
              <a:rPr lang="ru-RU" sz="2200" dirty="0" err="1">
                <a:latin typeface="Times New Roman"/>
                <a:cs typeface="Times New Roman"/>
              </a:rPr>
              <a:t>поделючения</a:t>
            </a:r>
            <a:r>
              <a:rPr lang="ru-RU" sz="2200" dirty="0">
                <a:latin typeface="Times New Roman"/>
                <a:cs typeface="Times New Roman"/>
              </a:rPr>
              <a:t> брокеров к Бирже МСП (результат №3)</a:t>
            </a:r>
            <a:br>
              <a:rPr lang="ru-RU" sz="2200" dirty="0">
                <a:latin typeface="Times New Roman"/>
                <a:cs typeface="Times New Roman"/>
              </a:rPr>
            </a:br>
            <a:endParaRPr lang="ru-RU" sz="2200" dirty="0">
              <a:latin typeface="Times New Roman"/>
              <a:cs typeface="Times New Roman"/>
            </a:endParaRPr>
          </a:p>
        </p:txBody>
      </p:sp>
      <p:sp>
        <p:nvSpPr>
          <p:cNvPr id="3" name="Номер слайда 2"/>
          <p:cNvSpPr>
            <a:spLocks noGrp="1"/>
          </p:cNvSpPr>
          <p:nvPr>
            <p:ph type="sldNum" sz="quarter" idx="12"/>
          </p:nvPr>
        </p:nvSpPr>
        <p:spPr/>
        <p:txBody>
          <a:bodyPr/>
          <a:lstStyle/>
          <a:p>
            <a:fld id="{A267890C-97E4-AB46-94B7-FF753E28309E}" type="slidenum">
              <a:rPr lang="ru-RU" sz="2800" smtClean="0"/>
              <a:pPr/>
              <a:t>21</a:t>
            </a:fld>
            <a:endParaRPr lang="ru-RU" sz="2800" dirty="0"/>
          </a:p>
        </p:txBody>
      </p:sp>
      <p:sp>
        <p:nvSpPr>
          <p:cNvPr id="5" name="Rectangle 33">
            <a:extLst>
              <a:ext uri="{FF2B5EF4-FFF2-40B4-BE49-F238E27FC236}">
                <a16:creationId xmlns:a16="http://schemas.microsoft.com/office/drawing/2014/main" xmlns="" id="{52673690-B779-9EF9-6BA2-5479B4547FC1}"/>
              </a:ext>
            </a:extLst>
          </p:cNvPr>
          <p:cNvSpPr>
            <a:spLocks noChangeArrowheads="1"/>
          </p:cNvSpPr>
          <p:nvPr/>
        </p:nvSpPr>
        <p:spPr bwMode="auto">
          <a:xfrm>
            <a:off x="785018" y="118110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xmlns="" val="1747819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азвание 1"/>
          <p:cNvSpPr txBox="1">
            <a:spLocks/>
          </p:cNvSpPr>
          <p:nvPr/>
        </p:nvSpPr>
        <p:spPr>
          <a:xfrm>
            <a:off x="709386" y="288237"/>
            <a:ext cx="8229600" cy="738605"/>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Autofit/>
          </a:bodyP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ru-RU" sz="2200" dirty="0">
                <a:latin typeface="Arial"/>
                <a:cs typeface="Arial"/>
              </a:rPr>
              <a:t>Альтернативный вариант подключения брокеров к Бирже МСП (результат №3)</a:t>
            </a:r>
            <a:endParaRPr lang="ru-RU" sz="1600" i="1" dirty="0">
              <a:latin typeface="Arial"/>
              <a:cs typeface="Arial"/>
            </a:endParaRPr>
          </a:p>
        </p:txBody>
      </p:sp>
      <p:sp>
        <p:nvSpPr>
          <p:cNvPr id="2" name="Номер слайда 1"/>
          <p:cNvSpPr>
            <a:spLocks noGrp="1"/>
          </p:cNvSpPr>
          <p:nvPr>
            <p:ph type="sldNum" sz="quarter" idx="12"/>
          </p:nvPr>
        </p:nvSpPr>
        <p:spPr/>
        <p:txBody>
          <a:bodyPr/>
          <a:lstStyle/>
          <a:p>
            <a:fld id="{A267890C-97E4-AB46-94B7-FF753E28309E}" type="slidenum">
              <a:rPr lang="ru-RU" sz="2800" smtClean="0"/>
              <a:pPr/>
              <a:t>22</a:t>
            </a:fld>
            <a:endParaRPr lang="ru-RU" sz="2800" dirty="0"/>
          </a:p>
        </p:txBody>
      </p:sp>
      <p:sp>
        <p:nvSpPr>
          <p:cNvPr id="5" name="Rectangle 32">
            <a:extLst>
              <a:ext uri="{FF2B5EF4-FFF2-40B4-BE49-F238E27FC236}">
                <a16:creationId xmlns:a16="http://schemas.microsoft.com/office/drawing/2014/main" xmlns="" id="{1B4BEE11-D5E0-8274-8A6B-B7CF23711BB9}"/>
              </a:ext>
            </a:extLst>
          </p:cNvPr>
          <p:cNvSpPr>
            <a:spLocks noChangeArrowheads="1"/>
          </p:cNvSpPr>
          <p:nvPr/>
        </p:nvSpPr>
        <p:spPr bwMode="auto">
          <a:xfrm>
            <a:off x="320512" y="1189037"/>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xmlns="" val="36561602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D2C952-ECF1-1EFE-FAA7-4E21C94DAB85}"/>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xmlns="" id="{6170A297-C8FF-B22D-5783-2BEE5A6FBA58}"/>
              </a:ext>
            </a:extLst>
          </p:cNvPr>
          <p:cNvSpPr>
            <a:spLocks noGrp="1"/>
          </p:cNvSpPr>
          <p:nvPr>
            <p:ph idx="1"/>
          </p:nvPr>
        </p:nvSpPr>
        <p:spPr/>
        <p:txBody>
          <a:bodyPr>
            <a:normAutofit fontScale="92500"/>
          </a:bodyPr>
          <a:lstStyle/>
          <a:p>
            <a:r>
              <a:rPr lang="ru-RU" dirty="0"/>
              <a:t>Подключение брокеров к выпускам ЦФА в России до этого не было реализованы в серийном масштабе, были только единичные сделки с индивидуальными решениями</a:t>
            </a:r>
          </a:p>
          <a:p>
            <a:r>
              <a:rPr lang="ru-RU" dirty="0"/>
              <a:t>Данное решение позволяет получить выгоды от сотрудничества с брокерами (получение ликвидности большого количества розничных инвесторов), при этом сохранить для них привычные способы получения дохода</a:t>
            </a:r>
          </a:p>
        </p:txBody>
      </p:sp>
      <p:sp>
        <p:nvSpPr>
          <p:cNvPr id="4" name="Номер слайда 3">
            <a:extLst>
              <a:ext uri="{FF2B5EF4-FFF2-40B4-BE49-F238E27FC236}">
                <a16:creationId xmlns:a16="http://schemas.microsoft.com/office/drawing/2014/main" xmlns="" id="{D4304A00-224F-8746-FEDF-8953F89D7274}"/>
              </a:ext>
            </a:extLst>
          </p:cNvPr>
          <p:cNvSpPr>
            <a:spLocks noGrp="1"/>
          </p:cNvSpPr>
          <p:nvPr>
            <p:ph type="sldNum" sz="quarter" idx="12"/>
          </p:nvPr>
        </p:nvSpPr>
        <p:spPr/>
        <p:txBody>
          <a:bodyPr/>
          <a:lstStyle/>
          <a:p>
            <a:fld id="{A267890C-97E4-AB46-94B7-FF753E28309E}" type="slidenum">
              <a:rPr lang="ru-RU" smtClean="0"/>
              <a:pPr/>
              <a:t>23</a:t>
            </a:fld>
            <a:endParaRPr lang="ru-RU"/>
          </a:p>
        </p:txBody>
      </p:sp>
      <p:sp>
        <p:nvSpPr>
          <p:cNvPr id="5" name="Название 1">
            <a:extLst>
              <a:ext uri="{FF2B5EF4-FFF2-40B4-BE49-F238E27FC236}">
                <a16:creationId xmlns:a16="http://schemas.microsoft.com/office/drawing/2014/main" xmlns="" id="{36FDEE39-9FAA-B99D-7EF5-789C2F109734}"/>
              </a:ext>
            </a:extLst>
          </p:cNvPr>
          <p:cNvSpPr txBox="1">
            <a:spLocks/>
          </p:cNvSpPr>
          <p:nvPr/>
        </p:nvSpPr>
        <p:spPr>
          <a:xfrm>
            <a:off x="457200" y="274638"/>
            <a:ext cx="8229600" cy="982662"/>
          </a:xfrm>
          <a:prstGeom prst="rect">
            <a:avLst/>
          </a:prstGeom>
          <a:solidFill>
            <a:srgbClr val="C6D9F1"/>
          </a:solidFill>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ru-RU" sz="2400" dirty="0">
                <a:latin typeface="Times New Roman"/>
                <a:cs typeface="Times New Roman"/>
              </a:rPr>
              <a:t>Отличия механизма подключения брокеров к Бирже МСП от уже существующих</a:t>
            </a:r>
          </a:p>
        </p:txBody>
      </p:sp>
    </p:spTree>
    <p:extLst>
      <p:ext uri="{BB962C8B-B14F-4D97-AF65-F5344CB8AC3E}">
        <p14:creationId xmlns:p14="http://schemas.microsoft.com/office/powerpoint/2010/main" xmlns="" val="2865341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4638"/>
            <a:ext cx="8229600" cy="759505"/>
          </a:xfrm>
          <a:solidFill>
            <a:srgbClr val="C6D9F1"/>
          </a:solidFill>
        </p:spPr>
        <p:txBody>
          <a:bodyPr>
            <a:normAutofit/>
          </a:bodyPr>
          <a:lstStyle/>
          <a:p>
            <a:r>
              <a:rPr lang="ru-RU" sz="2800" dirty="0">
                <a:latin typeface="Times New Roman" panose="02020603050405020304" pitchFamily="18" charset="0"/>
                <a:cs typeface="Times New Roman" panose="02020603050405020304" pitchFamily="18" charset="0"/>
              </a:rPr>
              <a:t>Выводы</a:t>
            </a:r>
            <a:endParaRPr lang="ru-RU" sz="2800" dirty="0"/>
          </a:p>
        </p:txBody>
      </p:sp>
      <p:sp>
        <p:nvSpPr>
          <p:cNvPr id="3" name="Содержимое 2"/>
          <p:cNvSpPr>
            <a:spLocks noGrp="1"/>
          </p:cNvSpPr>
          <p:nvPr>
            <p:ph idx="1"/>
          </p:nvPr>
        </p:nvSpPr>
        <p:spPr>
          <a:xfrm>
            <a:off x="457200" y="1034144"/>
            <a:ext cx="8229600" cy="5092020"/>
          </a:xfrm>
        </p:spPr>
        <p:txBody>
          <a:bodyPr>
            <a:normAutofit fontScale="85000" lnSpcReduction="20000"/>
          </a:bodyPr>
          <a:lstStyle/>
          <a:p>
            <a:pPr algn="just"/>
            <a:r>
              <a:rPr lang="ru-RU" sz="1900" u="sng" dirty="0">
                <a:effectLst/>
                <a:latin typeface="Times New Roman" panose="02020603050405020304" pitchFamily="18" charset="0"/>
                <a:ea typeface="Times New Roman" panose="02020603050405020304" pitchFamily="18" charset="0"/>
              </a:rPr>
              <a:t>Разработан метод оценки цены стартапа на ранней стадии. </a:t>
            </a:r>
            <a:r>
              <a:rPr lang="ru-RU" sz="1900" dirty="0">
                <a:effectLst/>
                <a:latin typeface="Times New Roman" panose="02020603050405020304" pitchFamily="18" charset="0"/>
                <a:ea typeface="Times New Roman" panose="02020603050405020304" pitchFamily="18" charset="0"/>
              </a:rPr>
              <a:t>Разработанный в исследовании метод позволяет получить объективную оценку цены стартапа машиностроительного сектора на ранней стадии, которая не зависит от капитала инвестора, учитывает отраслевые и страновые риски, заложенные в мультипликаторах на Московской Бирже, опирается на плановую выручку, а не действующие показатели проекта.</a:t>
            </a:r>
          </a:p>
          <a:p>
            <a:pPr algn="just"/>
            <a:r>
              <a:rPr lang="ru-RU" sz="1900" u="sng" dirty="0">
                <a:effectLst/>
                <a:latin typeface="Times New Roman" panose="02020603050405020304" pitchFamily="18" charset="0"/>
                <a:ea typeface="Times New Roman" panose="02020603050405020304" pitchFamily="18" charset="0"/>
              </a:rPr>
              <a:t>Разработана модель практического применения метода, созданного в исследовании. </a:t>
            </a:r>
            <a:r>
              <a:rPr lang="ru-RU" sz="1900" dirty="0">
                <a:effectLst/>
                <a:latin typeface="Times New Roman" panose="02020603050405020304" pitchFamily="18" charset="0"/>
                <a:ea typeface="Times New Roman" panose="02020603050405020304" pitchFamily="18" charset="0"/>
              </a:rPr>
              <a:t>В работе описывается модель проекта Биржи МСП – проекта, который представляет собой платформу, на которой по средствам цифровых финансовых активов инвесторы смогут приобретать и обращать на вторичном рынке доли в высокотехнологичных стартапах на ранней стадии. Платформа будет иметь свою основную ценность в получении справедливой цены стартапов на основе метода, который разработан в данном исследовании.</a:t>
            </a:r>
          </a:p>
          <a:p>
            <a:r>
              <a:rPr lang="ru-RU" sz="1900" u="sng" dirty="0">
                <a:effectLst/>
                <a:latin typeface="Times New Roman" panose="02020603050405020304" pitchFamily="18" charset="0"/>
                <a:ea typeface="Times New Roman" panose="02020603050405020304" pitchFamily="18" charset="0"/>
              </a:rPr>
              <a:t>Разработан механизм подключения брокеров к торговле цифровыми финансовыми активами. </a:t>
            </a:r>
            <a:r>
              <a:rPr lang="ru-RU" sz="1900" dirty="0">
                <a:effectLst/>
                <a:latin typeface="Times New Roman" panose="02020603050405020304" pitchFamily="18" charset="0"/>
                <a:ea typeface="Times New Roman" panose="02020603050405020304" pitchFamily="18" charset="0"/>
              </a:rPr>
              <a:t>В ходе описания работы биржи, которая является практическим применением метода, разработанного в исследовании, было обнаружено, что брокеры, которые предоставляют клиентом доступ к торговле ценными бумагами, не могут в таком же удобном для клиента формате предоставить доступ к цифровым финансовым активам, что осложняет процесс развития биржи высокотехнологичных стартапов. В исследовании был разработан механизм предоставления брокерами доступа к цифровым финансовым активам на Бирже МСП</a:t>
            </a:r>
          </a:p>
          <a:p>
            <a:r>
              <a:rPr lang="ru-RU" sz="1900" dirty="0">
                <a:latin typeface="Times New Roman" panose="02020603050405020304" pitchFamily="18" charset="0"/>
                <a:cs typeface="Times New Roman"/>
              </a:rPr>
              <a:t>Результаты диссертационного исследования позволят создать платформу для финансирования высокотехнологичных компаний, </a:t>
            </a:r>
            <a:r>
              <a:rPr lang="ru-RU" sz="1900" dirty="0" err="1">
                <a:latin typeface="Times New Roman" panose="02020603050405020304" pitchFamily="18" charset="0"/>
                <a:cs typeface="Times New Roman"/>
              </a:rPr>
              <a:t>импортозаместив</a:t>
            </a:r>
            <a:r>
              <a:rPr lang="ru-RU" sz="1900" dirty="0">
                <a:latin typeface="Times New Roman" panose="02020603050405020304" pitchFamily="18" charset="0"/>
                <a:cs typeface="Times New Roman"/>
              </a:rPr>
              <a:t> недоступные из-за санкций рынки капитала (</a:t>
            </a:r>
            <a:r>
              <a:rPr lang="en-US" sz="1900" dirty="0">
                <a:latin typeface="Times New Roman" panose="02020603050405020304" pitchFamily="18" charset="0"/>
                <a:cs typeface="Times New Roman"/>
              </a:rPr>
              <a:t>NASDAQ)</a:t>
            </a:r>
            <a:endParaRPr lang="ru-RU" sz="2800" dirty="0">
              <a:latin typeface="Times New Roman"/>
              <a:cs typeface="Times New Roman"/>
            </a:endParaRPr>
          </a:p>
          <a:p>
            <a:endParaRPr lang="ru-RU" dirty="0"/>
          </a:p>
        </p:txBody>
      </p:sp>
      <p:sp>
        <p:nvSpPr>
          <p:cNvPr id="4" name="Номер слайда 3"/>
          <p:cNvSpPr>
            <a:spLocks noGrp="1"/>
          </p:cNvSpPr>
          <p:nvPr>
            <p:ph type="sldNum" sz="quarter" idx="12"/>
          </p:nvPr>
        </p:nvSpPr>
        <p:spPr/>
        <p:txBody>
          <a:bodyPr/>
          <a:lstStyle/>
          <a:p>
            <a:fld id="{A267890C-97E4-AB46-94B7-FF753E28309E}" type="slidenum">
              <a:rPr lang="ru-RU" sz="2800" smtClean="0"/>
              <a:pPr/>
              <a:t>24</a:t>
            </a:fld>
            <a:endParaRPr lang="ru-RU" sz="2800" dirty="0"/>
          </a:p>
        </p:txBody>
      </p:sp>
    </p:spTree>
    <p:extLst>
      <p:ext uri="{BB962C8B-B14F-4D97-AF65-F5344CB8AC3E}">
        <p14:creationId xmlns:p14="http://schemas.microsoft.com/office/powerpoint/2010/main" xmlns="" val="3463426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4638"/>
            <a:ext cx="8229600" cy="926977"/>
          </a:xfrm>
        </p:spPr>
        <p:txBody>
          <a:bodyPr>
            <a:normAutofit/>
          </a:bodyPr>
          <a:lstStyle/>
          <a:p>
            <a:r>
              <a:rPr lang="ru-RU" sz="2800" dirty="0"/>
              <a:t>Публикации по теме диссертации</a:t>
            </a:r>
          </a:p>
        </p:txBody>
      </p:sp>
      <p:sp>
        <p:nvSpPr>
          <p:cNvPr id="3" name="Содержимое 2"/>
          <p:cNvSpPr>
            <a:spLocks noGrp="1"/>
          </p:cNvSpPr>
          <p:nvPr>
            <p:ph idx="1"/>
          </p:nvPr>
        </p:nvSpPr>
        <p:spPr>
          <a:xfrm>
            <a:off x="457200" y="1201616"/>
            <a:ext cx="8229600" cy="4951902"/>
          </a:xfrm>
        </p:spPr>
        <p:txBody>
          <a:bodyPr>
            <a:normAutofit/>
          </a:bodyPr>
          <a:lstStyle/>
          <a:p>
            <a:pPr marL="0" indent="0" algn="ctr">
              <a:buNone/>
            </a:pPr>
            <a:r>
              <a:rPr lang="ru-RU" sz="1600" b="1" dirty="0">
                <a:latin typeface="Times New Roman"/>
                <a:cs typeface="Times New Roman"/>
              </a:rPr>
              <a:t>Статьи в журналах, рекомендованных ВАК РФ</a:t>
            </a:r>
            <a:endParaRPr lang="ru-RU" sz="1600" dirty="0">
              <a:latin typeface="Times New Roman"/>
              <a:cs typeface="Times New Roman"/>
            </a:endParaRPr>
          </a:p>
          <a:p>
            <a:pPr marL="0" indent="0">
              <a:buNone/>
            </a:pPr>
            <a:r>
              <a:rPr lang="ru-RU" sz="1600" dirty="0">
                <a:latin typeface="Times New Roman"/>
                <a:cs typeface="Times New Roman"/>
              </a:rPr>
              <a:t>1. Лукашенко И.И., Фалько С.Г. Разработка механизма организации торговли цифровыми финансовыми активами через брокеров // Контроллинг. 2024. №2 (92). С. 72-78</a:t>
            </a:r>
          </a:p>
          <a:p>
            <a:pPr marL="0" indent="0">
              <a:buNone/>
            </a:pPr>
            <a:r>
              <a:rPr lang="ru-RU" sz="1600" dirty="0">
                <a:latin typeface="Times New Roman"/>
                <a:cs typeface="Times New Roman"/>
              </a:rPr>
              <a:t>2. Лукашенко И.И., Фалько С.Г., Маяк А.А. Разработка метода расчета цены стартапа // Контроллинг. 2023. №3 (89). С. 62-72</a:t>
            </a:r>
          </a:p>
          <a:p>
            <a:pPr marL="0" indent="0">
              <a:buNone/>
            </a:pPr>
            <a:r>
              <a:rPr lang="ru-RU" sz="1600" dirty="0">
                <a:latin typeface="Times New Roman"/>
                <a:cs typeface="Times New Roman"/>
              </a:rPr>
              <a:t>3. Лукашенко И.И. Разработка алгоритма процесса первичного размещения цифровых финансовых активов стартапов на Бирже МСП // Экономика строительства. 2024. №10. С. 336-341</a:t>
            </a:r>
          </a:p>
          <a:p>
            <a:pPr marL="0" indent="0">
              <a:buNone/>
            </a:pPr>
            <a:endParaRPr lang="ru-RU" sz="1600" dirty="0">
              <a:latin typeface="Times New Roman"/>
              <a:cs typeface="Times New Roman"/>
            </a:endParaRPr>
          </a:p>
        </p:txBody>
      </p:sp>
      <p:sp>
        <p:nvSpPr>
          <p:cNvPr id="4" name="Номер слайда 3"/>
          <p:cNvSpPr>
            <a:spLocks noGrp="1"/>
          </p:cNvSpPr>
          <p:nvPr>
            <p:ph type="sldNum" sz="quarter" idx="12"/>
          </p:nvPr>
        </p:nvSpPr>
        <p:spPr/>
        <p:txBody>
          <a:bodyPr/>
          <a:lstStyle/>
          <a:p>
            <a:fld id="{A267890C-97E4-AB46-94B7-FF753E28309E}" type="slidenum">
              <a:rPr lang="ru-RU" sz="2800" smtClean="0"/>
              <a:pPr/>
              <a:t>25</a:t>
            </a:fld>
            <a:endParaRPr lang="ru-RU" sz="2800" dirty="0"/>
          </a:p>
        </p:txBody>
      </p:sp>
    </p:spTree>
    <p:extLst>
      <p:ext uri="{BB962C8B-B14F-4D97-AF65-F5344CB8AC3E}">
        <p14:creationId xmlns:p14="http://schemas.microsoft.com/office/powerpoint/2010/main" xmlns="" val="4254270845"/>
      </p:ext>
    </p:extLst>
  </p:cSld>
  <p:clrMapOvr>
    <a:masterClrMapping/>
  </p:clrMapOvr>
</p:sld>
</file>

<file path=ppt/theme/theme1.xml><?xml version="1.0" encoding="utf-8"?>
<a:theme xmlns:a="http://schemas.openxmlformats.org/drawingml/2006/main" name="Тема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2226</TotalTime>
  <Words>2503</Words>
  <Application>Microsoft Office PowerPoint</Application>
  <PresentationFormat>Экран (4:3)</PresentationFormat>
  <Paragraphs>163</Paragraphs>
  <Slides>25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Тема Office</vt:lpstr>
      <vt:lpstr>Тема диссертации: Разработка метода оценки цены стартапа машиностроительного сектора для приобретения инвесторами  Специальность: 5.2.6 - Менеджмент</vt:lpstr>
      <vt:lpstr>Актуальность темы исследования</vt:lpstr>
      <vt:lpstr>Основные параметры, которые влияют на оценку стартапа в России</vt:lpstr>
      <vt:lpstr>Цель, объект, предмет и задачи исследования</vt:lpstr>
      <vt:lpstr>Цель, объект, предмет и задачи исследования</vt:lpstr>
      <vt:lpstr>Результаты исследования, обладающие признаками научной новизны</vt:lpstr>
      <vt:lpstr>Результаты исследования, обладающие признаками научной новизны</vt:lpstr>
      <vt:lpstr>Результаты исследования, обладающие признаками научной новизны (продолжение)</vt:lpstr>
      <vt:lpstr>Метод расчета цены стартапа на ранней стадии (результат №1)</vt:lpstr>
      <vt:lpstr>Формула расчета коэффициента совокупного риска</vt:lpstr>
      <vt:lpstr>Виды рисков, которые используются для расчета коэффициента совокупного риска</vt:lpstr>
      <vt:lpstr>Виды рисков, которые используются для расчета коэффициента совокупного риска</vt:lpstr>
      <vt:lpstr>Метод отбора экспертов для расчета коэффициента совокупного риска</vt:lpstr>
      <vt:lpstr>Метод отбора экспертов для расчета коэффициента совокупного риска</vt:lpstr>
      <vt:lpstr>Документы, по которым проводится оценка стартапа</vt:lpstr>
      <vt:lpstr>Слайд 16</vt:lpstr>
      <vt:lpstr>Модель практического применения метода оценки стартапов на ранней стадии (результат №2)</vt:lpstr>
      <vt:lpstr>Слайд 18</vt:lpstr>
      <vt:lpstr>Алгоритм подготовки стартапа к размещению ЦФА на платформе Биржа МСП</vt:lpstr>
      <vt:lpstr>Слайд 20</vt:lpstr>
      <vt:lpstr> Механизм поделючения брокеров к Бирже МСП (результат №3) </vt:lpstr>
      <vt:lpstr>Слайд 22</vt:lpstr>
      <vt:lpstr>Слайд 23</vt:lpstr>
      <vt:lpstr>Выводы</vt:lpstr>
      <vt:lpstr>Публикации по теме диссертации</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КОНТРОЛЛИНГ В СИСТЕМЕ ТЕХНИЧЕСКОГО ОБСЛУЖИВАНИЯ  И РЕМОНТОВ ОБОРУДОВАНИЯ ЭЛЕКТРОСЕТЕВОЙ КОМПАНИИ</dc:title>
  <dc:creator>iMac</dc:creator>
  <cp:lastModifiedBy>HP</cp:lastModifiedBy>
  <cp:revision>54</cp:revision>
  <dcterms:created xsi:type="dcterms:W3CDTF">2024-09-21T14:12:50Z</dcterms:created>
  <dcterms:modified xsi:type="dcterms:W3CDTF">2024-11-25T13:23:20Z</dcterms:modified>
</cp:coreProperties>
</file>