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1" r:id="rId3"/>
    <p:sldId id="264" r:id="rId4"/>
    <p:sldId id="272" r:id="rId5"/>
    <p:sldId id="270" r:id="rId6"/>
    <p:sldId id="257" r:id="rId7"/>
    <p:sldId id="258" r:id="rId8"/>
    <p:sldId id="259" r:id="rId9"/>
    <p:sldId id="262" r:id="rId10"/>
    <p:sldId id="263" r:id="rId11"/>
    <p:sldId id="267" r:id="rId12"/>
    <p:sldId id="260" r:id="rId13"/>
    <p:sldId id="268" r:id="rId14"/>
    <p:sldId id="261" r:id="rId15"/>
    <p:sldId id="26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79151" initials="7" lastIdx="2" clrIdx="0">
    <p:extLst>
      <p:ext uri="{19B8F6BF-5375-455C-9EA6-DF929625EA0E}">
        <p15:presenceInfo xmlns="" xmlns:p15="http://schemas.microsoft.com/office/powerpoint/2012/main" userId="7915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Светлый стиль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1" d="100"/>
          <a:sy n="81" d="100"/>
        </p:scale>
        <p:origin x="-658" y="-53"/>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E8D67281-D41E-412C-8F1B-2A0245383A25}" type="datetimeFigureOut">
              <a:rPr lang="ru-RU" smtClean="0"/>
              <a:pPr/>
              <a:t>04.12.2024</a:t>
            </a:fld>
            <a:endParaRPr lang="ru-RU"/>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ru-RU"/>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E3337124-E0B7-46FA-A6B5-489181F82235}" type="slidenum">
              <a:rPr lang="ru-RU" smtClean="0"/>
              <a:pPr/>
              <a:t>‹#›</a:t>
            </a:fld>
            <a:endParaRPr lang="ru-RU"/>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 xmlns:p14="http://schemas.microsoft.com/office/powerpoint/2010/main" val="342492578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2492721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E8D67281-D41E-412C-8F1B-2A0245383A25}" type="datetimeFigureOut">
              <a:rPr lang="ru-RU" smtClean="0"/>
              <a:pPr/>
              <a:t>04.12.2024</a:t>
            </a:fld>
            <a:endParaRPr lang="ru-RU"/>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ru-RU"/>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E3337124-E0B7-46FA-A6B5-489181F82235}" type="slidenum">
              <a:rPr lang="ru-RU" smtClean="0"/>
              <a:pPr/>
              <a:t>‹#›</a:t>
            </a:fld>
            <a:endParaRPr lang="ru-RU"/>
          </a:p>
        </p:txBody>
      </p:sp>
      <p:sp>
        <p:nvSpPr>
          <p:cNvPr id="7" name="Freeform 6"/>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 xmlns:p14="http://schemas.microsoft.com/office/powerpoint/2010/main" val="108136372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1193530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3671490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2564771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190018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E8D67281-D41E-412C-8F1B-2A0245383A25}" type="datetimeFigureOut">
              <a:rPr lang="ru-RU" smtClean="0"/>
              <a:pPr/>
              <a:t>04.12.2024</a:t>
            </a:fld>
            <a:endParaRPr lang="ru-RU"/>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E3337124-E0B7-46FA-A6B5-489181F82235}" type="slidenum">
              <a:rPr lang="ru-RU" smtClean="0"/>
              <a:pPr/>
              <a:t>‹#›</a:t>
            </a:fld>
            <a:endParaRPr lang="ru-RU"/>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2267740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E8D67281-D41E-412C-8F1B-2A0245383A25}" type="datetimeFigureOut">
              <a:rPr lang="ru-RU" smtClean="0"/>
              <a:pPr/>
              <a:t>04.12.2024</a:t>
            </a:fld>
            <a:endParaRPr lang="ru-RU"/>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ru-RU"/>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E3337124-E0B7-46FA-A6B5-489181F82235}" type="slidenum">
              <a:rPr lang="ru-RU" smtClean="0"/>
              <a:pPr/>
              <a:t>‹#›</a:t>
            </a:fld>
            <a:endParaRPr lang="ru-RU"/>
          </a:p>
        </p:txBody>
      </p:sp>
      <p:sp>
        <p:nvSpPr>
          <p:cNvPr id="9" name="Rectangle 8"/>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1574610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10875469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E8D67281-D41E-412C-8F1B-2A0245383A25}" type="datetimeFigureOut">
              <a:rPr lang="ru-RU" smtClean="0"/>
              <a:pPr/>
              <a:t>04.12.2024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3337124-E0B7-46FA-A6B5-489181F82235}" type="slidenum">
              <a:rPr lang="ru-RU" smtClean="0"/>
              <a:pPr/>
              <a:t>‹#›</a:t>
            </a:fld>
            <a:endParaRPr lang="ru-RU"/>
          </a:p>
        </p:txBody>
      </p:sp>
    </p:spTree>
    <p:extLst>
      <p:ext uri="{BB962C8B-B14F-4D97-AF65-F5344CB8AC3E}">
        <p14:creationId xmlns="" xmlns:p14="http://schemas.microsoft.com/office/powerpoint/2010/main" val="3551854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E8D67281-D41E-412C-8F1B-2A0245383A25}" type="datetimeFigureOut">
              <a:rPr lang="ru-RU" smtClean="0"/>
              <a:pPr/>
              <a:t>04.12.2024</a:t>
            </a:fld>
            <a:endParaRPr lang="ru-RU"/>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ru-RU"/>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E3337124-E0B7-46FA-A6B5-489181F82235}" type="slidenum">
              <a:rPr lang="ru-RU" smtClean="0"/>
              <a:pPr/>
              <a:t>‹#›</a:t>
            </a:fld>
            <a:endParaRPr lang="ru-RU"/>
          </a:p>
        </p:txBody>
      </p:sp>
      <p:sp>
        <p:nvSpPr>
          <p:cNvPr id="9" name="Rectangle 8"/>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31209817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sz="3200" dirty="0" smtClean="0"/>
              <a:t>Когнитивные искажения в процессе принятия управленческих решений</a:t>
            </a:r>
            <a:endParaRPr lang="ru-RU" sz="3200" dirty="0"/>
          </a:p>
        </p:txBody>
      </p:sp>
      <p:sp>
        <p:nvSpPr>
          <p:cNvPr id="3" name="Подзаголовок 2"/>
          <p:cNvSpPr>
            <a:spLocks noGrp="1"/>
          </p:cNvSpPr>
          <p:nvPr>
            <p:ph type="subTitle" idx="1"/>
          </p:nvPr>
        </p:nvSpPr>
        <p:spPr>
          <a:xfrm>
            <a:off x="1828800" y="3956279"/>
            <a:ext cx="8111765" cy="1086237"/>
          </a:xfrm>
        </p:spPr>
        <p:txBody>
          <a:bodyPr>
            <a:normAutofit fontScale="92500" lnSpcReduction="10000"/>
          </a:bodyPr>
          <a:lstStyle/>
          <a:p>
            <a:r>
              <a:rPr lang="ru-RU" dirty="0" smtClean="0"/>
              <a:t>Чернявская А.Ю., студент магистратуры кафедры ИБМ-2,</a:t>
            </a:r>
          </a:p>
          <a:p>
            <a:r>
              <a:rPr lang="ru-RU" dirty="0" smtClean="0"/>
              <a:t>Орлов А.И., профессор кафедры ИБМ-2,</a:t>
            </a:r>
          </a:p>
          <a:p>
            <a:r>
              <a:rPr lang="ru-RU" dirty="0" smtClean="0"/>
              <a:t>МГТУ им. Н.Э. Баумана</a:t>
            </a:r>
            <a:endParaRPr lang="ru-RU" dirty="0"/>
          </a:p>
        </p:txBody>
      </p:sp>
      <p:pic>
        <p:nvPicPr>
          <p:cNvPr id="4" name="Picture 4" descr="Gerb-BMSTU_01"/>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9375531" y="149541"/>
            <a:ext cx="1630362" cy="1873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Изображение 4"/>
          <p:cNvPicPr>
            <a:picLocks noChangeAspect="1"/>
          </p:cNvPicPr>
          <p:nvPr/>
        </p:nvPicPr>
        <p:blipFill>
          <a:blip r:embed="rId3"/>
          <a:stretch>
            <a:fillRect/>
          </a:stretch>
        </p:blipFill>
        <p:spPr>
          <a:xfrm>
            <a:off x="4427758" y="83925"/>
            <a:ext cx="3512593" cy="1405152"/>
          </a:xfrm>
          <a:prstGeom prst="rect">
            <a:avLst/>
          </a:prstGeom>
        </p:spPr>
      </p:pic>
    </p:spTree>
    <p:extLst>
      <p:ext uri="{BB962C8B-B14F-4D97-AF65-F5344CB8AC3E}">
        <p14:creationId xmlns="" xmlns:p14="http://schemas.microsoft.com/office/powerpoint/2010/main" val="8357077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1600" y="685800"/>
            <a:ext cx="9601200" cy="2721990"/>
          </a:xfrm>
        </p:spPr>
        <p:txBody>
          <a:bodyPr>
            <a:normAutofit fontScale="90000"/>
          </a:bodyPr>
          <a:lstStyle/>
          <a:p>
            <a:r>
              <a:rPr lang="ru-RU" sz="2800" dirty="0" smtClean="0"/>
              <a:t>Управленческие решения принимает человек. На основе своей интуиции либо тех или иных расчетов. </a:t>
            </a:r>
            <a:br>
              <a:rPr lang="ru-RU" sz="2800" dirty="0" smtClean="0"/>
            </a:br>
            <a:r>
              <a:rPr lang="ru-RU" sz="2800" smtClean="0"/>
              <a:t>В </a:t>
            </a:r>
            <a:r>
              <a:rPr lang="ru-RU" sz="2800" dirty="0" smtClean="0"/>
              <a:t>теории принятия решений излишне увлеклись расчетами на основе различных организационно-экономических (экономико-математических) моделей и методов</a:t>
            </a:r>
            <a:r>
              <a:rPr lang="ru-RU" sz="2800" smtClean="0"/>
              <a:t>. </a:t>
            </a:r>
            <a:br>
              <a:rPr lang="ru-RU" sz="2800" smtClean="0"/>
            </a:br>
            <a:r>
              <a:rPr lang="ru-RU" sz="2800" smtClean="0"/>
              <a:t>Необходимо </a:t>
            </a:r>
            <a:r>
              <a:rPr lang="ru-RU" sz="2800" dirty="0" smtClean="0"/>
              <a:t>обратиться к человеку, к его интуиции.</a:t>
            </a:r>
            <a:endParaRPr lang="ru-RU" sz="2800" dirty="0"/>
          </a:p>
        </p:txBody>
      </p:sp>
      <p:sp>
        <p:nvSpPr>
          <p:cNvPr id="3" name="Содержимое 2"/>
          <p:cNvSpPr>
            <a:spLocks noGrp="1"/>
          </p:cNvSpPr>
          <p:nvPr>
            <p:ph idx="1"/>
          </p:nvPr>
        </p:nvSpPr>
        <p:spPr>
          <a:xfrm>
            <a:off x="1371600" y="3718874"/>
            <a:ext cx="9601200" cy="2148526"/>
          </a:xfrm>
        </p:spPr>
        <p:txBody>
          <a:bodyPr>
            <a:normAutofit/>
          </a:bodyPr>
          <a:lstStyle/>
          <a:p>
            <a:r>
              <a:rPr lang="ru-RU" sz="2400" dirty="0" smtClean="0"/>
              <a:t>Фалько С.Г. Поведенческий контроллинг: возвращение человека в экономику, организацию производства и менеджмент // Доклад 24 июня 2024 г. на семинаре научно-исследовательской лаборатории «</a:t>
            </a:r>
            <a:r>
              <a:rPr lang="ru-RU" sz="2400" dirty="0" err="1" smtClean="0"/>
              <a:t>Экономико-маематические</a:t>
            </a:r>
            <a:r>
              <a:rPr lang="ru-RU" sz="2400" dirty="0" smtClean="0"/>
              <a:t> методы в контроллинге» МГТУ им. Н.Э. Баумана</a:t>
            </a:r>
            <a:endParaRPr lang="ru-RU"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6138" y="645924"/>
            <a:ext cx="11183816" cy="4574931"/>
          </a:xfrm>
        </p:spPr>
        <p:txBody>
          <a:bodyPr>
            <a:normAutofit/>
          </a:bodyPr>
          <a:lstStyle/>
          <a:p>
            <a:pPr marL="0" indent="0">
              <a:buNone/>
            </a:pPr>
            <a:r>
              <a:rPr lang="ru-RU" sz="3600" dirty="0" err="1"/>
              <a:t>Иммануил</a:t>
            </a:r>
            <a:r>
              <a:rPr lang="ru-RU" sz="3600" dirty="0"/>
              <a:t> Кант говорил: «Относись к человеку не как к средству, но как к </a:t>
            </a:r>
            <a:r>
              <a:rPr lang="ru-RU" sz="3600" dirty="0" smtClean="0"/>
              <a:t>ЦЕЛИ»</a:t>
            </a:r>
          </a:p>
          <a:p>
            <a:pPr marL="0" indent="0">
              <a:buNone/>
            </a:pPr>
            <a:endParaRPr lang="ru-RU" sz="3600" dirty="0"/>
          </a:p>
          <a:p>
            <a:pPr marL="0" indent="0">
              <a:buNone/>
            </a:pPr>
            <a:r>
              <a:rPr lang="ru-RU" dirty="0"/>
              <a:t>В нашем мире существует большое количество сфер деятельности, в которых результативность и успешность </a:t>
            </a:r>
            <a:r>
              <a:rPr lang="ru-RU" b="1" dirty="0"/>
              <a:t>субъекта</a:t>
            </a:r>
            <a:r>
              <a:rPr lang="ru-RU" dirty="0"/>
              <a:t> оказывает большое влияние на весь процесс</a:t>
            </a:r>
            <a:r>
              <a:rPr lang="ru-RU" dirty="0" smtClean="0"/>
              <a:t>.</a:t>
            </a:r>
          </a:p>
          <a:p>
            <a:pPr marL="0" indent="0">
              <a:buNone/>
            </a:pPr>
            <a:r>
              <a:rPr lang="ru-RU" sz="3600" dirty="0" smtClean="0"/>
              <a:t>Человек – не робот, не техническое устройство. </a:t>
            </a:r>
          </a:p>
          <a:p>
            <a:pPr marL="0" indent="0">
              <a:buNone/>
            </a:pPr>
            <a:r>
              <a:rPr lang="ru-RU" sz="3600" dirty="0" smtClean="0"/>
              <a:t>Надо учитывать </a:t>
            </a:r>
            <a:r>
              <a:rPr lang="ru-RU" sz="3600" smtClean="0"/>
              <a:t>особенности мышления </a:t>
            </a:r>
            <a:r>
              <a:rPr lang="ru-RU" sz="3600" dirty="0" smtClean="0"/>
              <a:t>человека</a:t>
            </a:r>
          </a:p>
          <a:p>
            <a:pPr marL="0" indent="0">
              <a:buNone/>
            </a:pPr>
            <a:endParaRPr lang="ru-RU" sz="3600" dirty="0"/>
          </a:p>
        </p:txBody>
      </p:sp>
    </p:spTree>
    <p:extLst>
      <p:ext uri="{BB962C8B-B14F-4D97-AF65-F5344CB8AC3E}">
        <p14:creationId xmlns="" xmlns:p14="http://schemas.microsoft.com/office/powerpoint/2010/main" val="378109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В последние годы на кафедре ИБМ-2 активно ведутся работы по тематике, посвященной проблемам интуиции при принятии управленческих решений</a:t>
            </a:r>
            <a:endParaRPr lang="ru-RU" sz="2400" dirty="0"/>
          </a:p>
        </p:txBody>
      </p:sp>
      <p:sp>
        <p:nvSpPr>
          <p:cNvPr id="3" name="Содержимое 2"/>
          <p:cNvSpPr>
            <a:spLocks noGrp="1"/>
          </p:cNvSpPr>
          <p:nvPr>
            <p:ph idx="1"/>
          </p:nvPr>
        </p:nvSpPr>
        <p:spPr/>
        <p:txBody>
          <a:bodyPr/>
          <a:lstStyle/>
          <a:p>
            <a:pPr>
              <a:buNone/>
            </a:pPr>
            <a:r>
              <a:rPr lang="ru-RU" dirty="0" smtClean="0"/>
              <a:t>Можно выделить следующие направления исследований:</a:t>
            </a:r>
          </a:p>
          <a:p>
            <a:r>
              <a:rPr lang="ru-RU" dirty="0" smtClean="0"/>
              <a:t>- значение интуиции при принятии управленческих решений;</a:t>
            </a:r>
          </a:p>
          <a:p>
            <a:r>
              <a:rPr lang="ru-RU" dirty="0" smtClean="0"/>
              <a:t>- технологии активации интуиции;</a:t>
            </a:r>
          </a:p>
          <a:p>
            <a:r>
              <a:rPr lang="ru-RU" dirty="0" smtClean="0"/>
              <a:t>- подходы к сравнению технологий активации интуиции.</a:t>
            </a:r>
          </a:p>
          <a:p>
            <a:endParaRPr lang="ru-RU" dirty="0" smtClean="0"/>
          </a:p>
          <a:p>
            <a:pPr>
              <a:buNone/>
            </a:pPr>
            <a:r>
              <a:rPr lang="ru-RU" dirty="0" smtClean="0"/>
              <a:t>По этой тематике проведены исследования, результаты отражены в статьях и докладах, внедрены в преподавание. Активно работает </a:t>
            </a:r>
            <a:r>
              <a:rPr lang="ru-RU" smtClean="0"/>
              <a:t>Антон Александрович Орлов.</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t>Почему тема настоящего доклада важна?</a:t>
            </a:r>
            <a:endParaRPr lang="ru-RU" sz="2800" dirty="0"/>
          </a:p>
        </p:txBody>
      </p:sp>
      <p:sp>
        <p:nvSpPr>
          <p:cNvPr id="3" name="Объект 2"/>
          <p:cNvSpPr>
            <a:spLocks noGrp="1"/>
          </p:cNvSpPr>
          <p:nvPr>
            <p:ph idx="1"/>
          </p:nvPr>
        </p:nvSpPr>
        <p:spPr>
          <a:xfrm>
            <a:off x="1371600" y="1625277"/>
            <a:ext cx="9601200" cy="1754909"/>
          </a:xfrm>
        </p:spPr>
        <p:txBody>
          <a:bodyPr/>
          <a:lstStyle/>
          <a:p>
            <a:pPr marL="0" indent="0">
              <a:buNone/>
            </a:pPr>
            <a:r>
              <a:rPr lang="ru-RU" dirty="0" smtClean="0"/>
              <a:t>Как говорят в учебниках</a:t>
            </a:r>
            <a:r>
              <a:rPr lang="ru-RU" b="1" dirty="0" smtClean="0"/>
              <a:t>: </a:t>
            </a:r>
            <a:r>
              <a:rPr lang="ru-RU" dirty="0"/>
              <a:t>«Решения принимают все — инженеры, менеджеры, экономисты, домохозяйки и космонавты. Принятие решений — основа любого </a:t>
            </a:r>
            <a:r>
              <a:rPr lang="ru-RU" dirty="0" smtClean="0"/>
              <a:t>управления». </a:t>
            </a:r>
            <a:endParaRPr lang="ru-RU" dirty="0"/>
          </a:p>
        </p:txBody>
      </p:sp>
      <p:sp>
        <p:nvSpPr>
          <p:cNvPr id="10" name="TextBox 9"/>
          <p:cNvSpPr txBox="1"/>
          <p:nvPr/>
        </p:nvSpPr>
        <p:spPr>
          <a:xfrm>
            <a:off x="1371600" y="3195782"/>
            <a:ext cx="9601200" cy="923330"/>
          </a:xfrm>
          <a:prstGeom prst="rect">
            <a:avLst/>
          </a:prstGeom>
          <a:noFill/>
        </p:spPr>
        <p:txBody>
          <a:bodyPr wrap="square" rtlCol="0">
            <a:spAutoFit/>
          </a:bodyPr>
          <a:lstStyle/>
          <a:p>
            <a:r>
              <a:rPr lang="ru-RU" dirty="0" smtClean="0"/>
              <a:t>Важно отметить, что в ходе разработки и принятия управленческих решений достаточно часто имеют быть систематические ошибки, которые отрицательно влияют на результативность принимаемых </a:t>
            </a:r>
            <a:r>
              <a:rPr lang="ru-RU" smtClean="0"/>
              <a:t>управленческих решений.</a:t>
            </a:r>
            <a:endParaRPr lang="ru-RU" dirty="0"/>
          </a:p>
        </p:txBody>
      </p:sp>
    </p:spTree>
    <p:extLst>
      <p:ext uri="{BB962C8B-B14F-4D97-AF65-F5344CB8AC3E}">
        <p14:creationId xmlns="" xmlns:p14="http://schemas.microsoft.com/office/powerpoint/2010/main" val="21156362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Когнитивные искажения</a:t>
            </a:r>
            <a:endParaRPr lang="ru-RU" dirty="0"/>
          </a:p>
        </p:txBody>
      </p:sp>
      <p:sp>
        <p:nvSpPr>
          <p:cNvPr id="3" name="Объект 2"/>
          <p:cNvSpPr>
            <a:spLocks noGrp="1"/>
          </p:cNvSpPr>
          <p:nvPr>
            <p:ph idx="1"/>
          </p:nvPr>
        </p:nvSpPr>
        <p:spPr>
          <a:xfrm>
            <a:off x="1371600" y="1679331"/>
            <a:ext cx="5257800" cy="4985238"/>
          </a:xfrm>
        </p:spPr>
        <p:txBody>
          <a:bodyPr>
            <a:normAutofit/>
          </a:bodyPr>
          <a:lstStyle/>
          <a:p>
            <a:pPr marL="0" indent="0">
              <a:buNone/>
            </a:pPr>
            <a:r>
              <a:rPr lang="ru-RU" sz="1800" dirty="0"/>
              <a:t>Понятие «когнитивные искажения» было введено </a:t>
            </a:r>
            <a:r>
              <a:rPr lang="ru-RU" sz="1800" dirty="0" smtClean="0"/>
              <a:t>нобелевским лауреатом по экономике психологом </a:t>
            </a:r>
            <a:r>
              <a:rPr lang="ru-RU" sz="1800" dirty="0" err="1" smtClean="0"/>
              <a:t>Д.Канеманом</a:t>
            </a:r>
            <a:r>
              <a:rPr lang="ru-RU" sz="1800" dirty="0" smtClean="0"/>
              <a:t> (1934 – 2024) в </a:t>
            </a:r>
            <a:r>
              <a:rPr lang="ru-RU" sz="1800" dirty="0"/>
              <a:t>1972 </a:t>
            </a:r>
            <a:r>
              <a:rPr lang="ru-RU" sz="1800" dirty="0" smtClean="0"/>
              <a:t>г. </a:t>
            </a:r>
          </a:p>
          <a:p>
            <a:pPr marL="0" indent="0">
              <a:buNone/>
            </a:pPr>
            <a:endParaRPr lang="ru-RU" sz="1800" dirty="0" smtClean="0"/>
          </a:p>
          <a:p>
            <a:pPr marL="0" indent="0">
              <a:buNone/>
            </a:pPr>
            <a:r>
              <a:rPr lang="ru-RU" sz="1800" dirty="0"/>
              <a:t>Одна из наиболее масштабных и известных исследовательских работ в области психологии принятия решений связана с работами </a:t>
            </a:r>
            <a:r>
              <a:rPr lang="ru-RU" sz="1800" dirty="0" err="1" smtClean="0"/>
              <a:t>Д.Канемана</a:t>
            </a:r>
            <a:r>
              <a:rPr lang="ru-RU" sz="1800" dirty="0" smtClean="0"/>
              <a:t> </a:t>
            </a:r>
            <a:r>
              <a:rPr lang="ru-RU" sz="1800" dirty="0"/>
              <a:t>– она посвящена изучению когнитивных искажений и </a:t>
            </a:r>
            <a:r>
              <a:rPr lang="ru-RU" sz="1800" dirty="0" smtClean="0"/>
              <a:t>эвристик.</a:t>
            </a:r>
            <a:endParaRPr lang="ru-RU" sz="1800" dirty="0"/>
          </a:p>
        </p:txBody>
      </p:sp>
      <p:pic>
        <p:nvPicPr>
          <p:cNvPr id="1028" name="Picture 4" descr="https://yastatic.net/naydex/yandex-search/cAs12P622/ed874bGQow/FIjYnLOJU8azMkwmEvHf9Xk8V4Hj38gQ0yErRKSlGJdk0vRM9aV7tT_8wxGtC6wooOsn_Xmh3bryCfFpPgZdBD3b1KKeuzzpiA4wFjTW9elgfF2B797dAPhT"/>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558128" y="1679331"/>
            <a:ext cx="4287980" cy="2411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 xmlns:p14="http://schemas.microsoft.com/office/powerpoint/2010/main" val="36697490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39716" y="197830"/>
            <a:ext cx="9601200" cy="553915"/>
          </a:xfrm>
        </p:spPr>
        <p:txBody>
          <a:bodyPr>
            <a:noAutofit/>
          </a:bodyPr>
          <a:lstStyle/>
          <a:p>
            <a:r>
              <a:rPr lang="ru-RU" sz="2400" dirty="0"/>
              <a:t>Когнитивные искажения, выявленные Д. </a:t>
            </a:r>
            <a:r>
              <a:rPr lang="ru-RU" sz="2400" dirty="0" err="1"/>
              <a:t>Канеманом</a:t>
            </a:r>
            <a:r>
              <a:rPr lang="ru-RU" sz="2400" dirty="0"/>
              <a:t> и А. </a:t>
            </a:r>
            <a:r>
              <a:rPr lang="ru-RU" sz="2400" dirty="0" err="1"/>
              <a:t>Тверски</a:t>
            </a:r>
            <a:r>
              <a:rPr lang="ru-RU" sz="2400" dirty="0"/>
              <a:t/>
            </a:r>
            <a:br>
              <a:rPr lang="ru-RU" sz="2400" dirty="0"/>
            </a:br>
            <a:endParaRPr lang="ru-RU" sz="2400" dirty="0"/>
          </a:p>
        </p:txBody>
      </p:sp>
      <p:graphicFrame>
        <p:nvGraphicFramePr>
          <p:cNvPr id="4" name="Таблица 3"/>
          <p:cNvGraphicFramePr>
            <a:graphicFrameLocks noGrp="1"/>
          </p:cNvGraphicFramePr>
          <p:nvPr>
            <p:extLst>
              <p:ext uri="{D42A27DB-BD31-4B8C-83A1-F6EECF244321}">
                <p14:modId xmlns="" xmlns:p14="http://schemas.microsoft.com/office/powerpoint/2010/main" val="2058555707"/>
              </p:ext>
            </p:extLst>
          </p:nvPr>
        </p:nvGraphicFramePr>
        <p:xfrm>
          <a:off x="2956412" y="1169378"/>
          <a:ext cx="6730512" cy="3789486"/>
        </p:xfrm>
        <a:graphic>
          <a:graphicData uri="http://schemas.openxmlformats.org/drawingml/2006/table">
            <a:tbl>
              <a:tblPr firstRow="1" firstCol="1" bandRow="1">
                <a:tableStyleId>{616DA210-FB5B-4158-B5E0-FEB733F419BA}</a:tableStyleId>
              </a:tblPr>
              <a:tblGrid>
                <a:gridCol w="990804">
                  <a:extLst>
                    <a:ext uri="{9D8B030D-6E8A-4147-A177-3AD203B41FA5}">
                      <a16:colId xmlns="" xmlns:a16="http://schemas.microsoft.com/office/drawing/2014/main" val="2985641395"/>
                    </a:ext>
                  </a:extLst>
                </a:gridCol>
                <a:gridCol w="2044185">
                  <a:extLst>
                    <a:ext uri="{9D8B030D-6E8A-4147-A177-3AD203B41FA5}">
                      <a16:colId xmlns="" xmlns:a16="http://schemas.microsoft.com/office/drawing/2014/main" val="3013489658"/>
                    </a:ext>
                  </a:extLst>
                </a:gridCol>
                <a:gridCol w="3695523">
                  <a:extLst>
                    <a:ext uri="{9D8B030D-6E8A-4147-A177-3AD203B41FA5}">
                      <a16:colId xmlns="" xmlns:a16="http://schemas.microsoft.com/office/drawing/2014/main" val="1175031194"/>
                    </a:ext>
                  </a:extLst>
                </a:gridCol>
              </a:tblGrid>
              <a:tr h="421054">
                <a:tc>
                  <a:txBody>
                    <a:bodyPr/>
                    <a:lstStyle/>
                    <a:p>
                      <a:pPr algn="ctr">
                        <a:lnSpc>
                          <a:spcPct val="107000"/>
                        </a:lnSpc>
                        <a:spcAft>
                          <a:spcPts val="0"/>
                        </a:spcAft>
                      </a:pPr>
                      <a:r>
                        <a:rPr lang="ru-RU" sz="1000">
                          <a:effectLst/>
                        </a:rPr>
                        <a:t>№ п/п</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000">
                          <a:effectLst/>
                        </a:rPr>
                        <a:t>Критерии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ru-RU" sz="1000">
                          <a:effectLst/>
                        </a:rPr>
                        <a:t>Когнитивные искажения</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639642756"/>
                  </a:ext>
                </a:extLst>
              </a:tr>
              <a:tr h="421054">
                <a:tc>
                  <a:txBody>
                    <a:bodyPr/>
                    <a:lstStyle/>
                    <a:p>
                      <a:pPr algn="ctr">
                        <a:lnSpc>
                          <a:spcPct val="107000"/>
                        </a:lnSpc>
                        <a:spcAft>
                          <a:spcPts val="0"/>
                        </a:spcAft>
                      </a:pPr>
                      <a:r>
                        <a:rPr lang="ru-RU" sz="1000">
                          <a:effectLst/>
                        </a:rPr>
                        <a:t>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algn="l">
                        <a:lnSpc>
                          <a:spcPct val="107000"/>
                        </a:lnSpc>
                        <a:spcAft>
                          <a:spcPts val="0"/>
                        </a:spcAft>
                      </a:pPr>
                      <a:r>
                        <a:rPr lang="ru-RU" sz="1000" dirty="0">
                          <a:effectLst/>
                        </a:rPr>
                        <a:t>Риск</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0"/>
                        </a:spcAft>
                      </a:pPr>
                      <a:r>
                        <a:rPr lang="ru-RU" sz="1000">
                          <a:effectLst/>
                        </a:rPr>
                        <a:t>Неприятие риска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755821500"/>
                  </a:ext>
                </a:extLst>
              </a:tr>
              <a:tr h="421054">
                <a:tc>
                  <a:txBody>
                    <a:bodyPr/>
                    <a:lstStyle/>
                    <a:p>
                      <a:pPr algn="ctr">
                        <a:lnSpc>
                          <a:spcPct val="107000"/>
                        </a:lnSpc>
                        <a:spcAft>
                          <a:spcPts val="0"/>
                        </a:spcAft>
                      </a:pPr>
                      <a:r>
                        <a:rPr lang="ru-RU" sz="10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tc>
                  <a:txBody>
                    <a:bodyPr/>
                    <a:lstStyle/>
                    <a:p>
                      <a:pPr algn="l">
                        <a:lnSpc>
                          <a:spcPct val="107000"/>
                        </a:lnSpc>
                        <a:spcAft>
                          <a:spcPts val="0"/>
                        </a:spcAft>
                      </a:pPr>
                      <a:r>
                        <a:rPr lang="ru-RU" sz="1000">
                          <a:effectLst/>
                        </a:rPr>
                        <a:t>Эффект псевдоуверенности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629827263"/>
                  </a:ext>
                </a:extLst>
              </a:tr>
              <a:tr h="421054">
                <a:tc>
                  <a:txBody>
                    <a:bodyPr/>
                    <a:lstStyle/>
                    <a:p>
                      <a:pPr algn="ctr">
                        <a:lnSpc>
                          <a:spcPct val="107000"/>
                        </a:lnSpc>
                        <a:spcAft>
                          <a:spcPts val="0"/>
                        </a:spcAft>
                      </a:pPr>
                      <a:r>
                        <a:rPr lang="ru-RU" sz="10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2">
                  <a:txBody>
                    <a:bodyPr/>
                    <a:lstStyle/>
                    <a:p>
                      <a:pPr algn="l">
                        <a:lnSpc>
                          <a:spcPct val="107000"/>
                        </a:lnSpc>
                        <a:spcAft>
                          <a:spcPts val="0"/>
                        </a:spcAft>
                      </a:pPr>
                      <a:r>
                        <a:rPr lang="ru-RU" sz="1000">
                          <a:effectLst/>
                        </a:rPr>
                        <a:t>Рациональность</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0"/>
                        </a:spcAft>
                      </a:pPr>
                      <a:r>
                        <a:rPr lang="ru-RU" sz="1000">
                          <a:effectLst/>
                        </a:rPr>
                        <a:t>Принятие желаемого за действительное</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620948079"/>
                  </a:ext>
                </a:extLst>
              </a:tr>
              <a:tr h="421054">
                <a:tc>
                  <a:txBody>
                    <a:bodyPr/>
                    <a:lstStyle/>
                    <a:p>
                      <a:pPr algn="ctr">
                        <a:lnSpc>
                          <a:spcPct val="107000"/>
                        </a:lnSpc>
                        <a:spcAft>
                          <a:spcPts val="0"/>
                        </a:spcAft>
                      </a:pPr>
                      <a:r>
                        <a:rPr lang="ru-RU" sz="10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tc>
                  <a:txBody>
                    <a:bodyPr/>
                    <a:lstStyle/>
                    <a:p>
                      <a:pPr algn="l">
                        <a:lnSpc>
                          <a:spcPct val="107000"/>
                        </a:lnSpc>
                        <a:spcAft>
                          <a:spcPts val="0"/>
                        </a:spcAft>
                      </a:pPr>
                      <a:r>
                        <a:rPr lang="ru-RU" sz="1000">
                          <a:effectLst/>
                        </a:rPr>
                        <a:t>Эффект большинства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615262314"/>
                  </a:ext>
                </a:extLst>
              </a:tr>
              <a:tr h="421054">
                <a:tc>
                  <a:txBody>
                    <a:bodyPr/>
                    <a:lstStyle/>
                    <a:p>
                      <a:pPr algn="ctr">
                        <a:lnSpc>
                          <a:spcPct val="107000"/>
                        </a:lnSpc>
                        <a:spcAft>
                          <a:spcPts val="0"/>
                        </a:spcAft>
                      </a:pPr>
                      <a:r>
                        <a:rPr lang="ru-RU" sz="10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rowSpan="3">
                  <a:txBody>
                    <a:bodyPr/>
                    <a:lstStyle/>
                    <a:p>
                      <a:pPr algn="l">
                        <a:lnSpc>
                          <a:spcPct val="107000"/>
                        </a:lnSpc>
                        <a:spcAft>
                          <a:spcPts val="0"/>
                        </a:spcAft>
                      </a:pPr>
                      <a:r>
                        <a:rPr lang="ru-RU" sz="1000">
                          <a:effectLst/>
                        </a:rPr>
                        <a:t>Информация</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0"/>
                        </a:spcAft>
                      </a:pPr>
                      <a:r>
                        <a:rPr lang="ru-RU" sz="1000">
                          <a:effectLst/>
                        </a:rPr>
                        <a:t>Ошибка, связанная с авторитетом</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000074131"/>
                  </a:ext>
                </a:extLst>
              </a:tr>
              <a:tr h="421054">
                <a:tc>
                  <a:txBody>
                    <a:bodyPr/>
                    <a:lstStyle/>
                    <a:p>
                      <a:pPr algn="ctr">
                        <a:lnSpc>
                          <a:spcPct val="107000"/>
                        </a:lnSpc>
                        <a:spcAft>
                          <a:spcPts val="0"/>
                        </a:spcAft>
                      </a:pPr>
                      <a:r>
                        <a:rPr lang="ru-RU" sz="1000">
                          <a:effectLst/>
                        </a:rPr>
                        <a:t>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tc>
                  <a:txBody>
                    <a:bodyPr/>
                    <a:lstStyle/>
                    <a:p>
                      <a:pPr algn="l">
                        <a:lnSpc>
                          <a:spcPct val="107000"/>
                        </a:lnSpc>
                        <a:spcAft>
                          <a:spcPts val="0"/>
                        </a:spcAft>
                      </a:pPr>
                      <a:r>
                        <a:rPr lang="ru-RU" sz="1000">
                          <a:effectLst/>
                        </a:rPr>
                        <a:t>Эффект неопределенности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912671225"/>
                  </a:ext>
                </a:extLst>
              </a:tr>
              <a:tr h="421054">
                <a:tc>
                  <a:txBody>
                    <a:bodyPr/>
                    <a:lstStyle/>
                    <a:p>
                      <a:pPr algn="ctr">
                        <a:lnSpc>
                          <a:spcPct val="107000"/>
                        </a:lnSpc>
                        <a:spcAft>
                          <a:spcPts val="0"/>
                        </a:spcAft>
                      </a:pPr>
                      <a:r>
                        <a:rPr lang="ru-RU" sz="1000">
                          <a:effectLst/>
                        </a:rPr>
                        <a:t>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vMerge="1">
                  <a:txBody>
                    <a:bodyPr/>
                    <a:lstStyle/>
                    <a:p>
                      <a:endParaRPr lang="ru-RU"/>
                    </a:p>
                  </a:txBody>
                  <a:tcPr/>
                </a:tc>
                <a:tc>
                  <a:txBody>
                    <a:bodyPr/>
                    <a:lstStyle/>
                    <a:p>
                      <a:pPr algn="l">
                        <a:lnSpc>
                          <a:spcPct val="107000"/>
                        </a:lnSpc>
                        <a:spcAft>
                          <a:spcPts val="0"/>
                        </a:spcAft>
                      </a:pPr>
                      <a:r>
                        <a:rPr lang="ru-RU" sz="1000">
                          <a:effectLst/>
                        </a:rPr>
                        <a:t>Эффект формулировки</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4208883700"/>
                  </a:ext>
                </a:extLst>
              </a:tr>
              <a:tr h="421054">
                <a:tc>
                  <a:txBody>
                    <a:bodyPr/>
                    <a:lstStyle/>
                    <a:p>
                      <a:pPr algn="ctr">
                        <a:lnSpc>
                          <a:spcPct val="107000"/>
                        </a:lnSpc>
                        <a:spcAft>
                          <a:spcPts val="0"/>
                        </a:spcAft>
                      </a:pPr>
                      <a:r>
                        <a:rPr lang="ru-RU" sz="1000">
                          <a:effectLst/>
                        </a:rPr>
                        <a:t>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0"/>
                        </a:spcAft>
                      </a:pPr>
                      <a:r>
                        <a:rPr lang="ru-RU" sz="1000">
                          <a:effectLst/>
                        </a:rPr>
                        <a:t>Нормы и правила</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0"/>
                        </a:spcAft>
                      </a:pPr>
                      <a:r>
                        <a:rPr lang="ru-RU" sz="1000" dirty="0">
                          <a:effectLst/>
                        </a:rPr>
                        <a:t>Эффект морального доверия</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729734748"/>
                  </a:ext>
                </a:extLst>
              </a:tr>
            </a:tbl>
          </a:graphicData>
        </a:graphic>
      </p:graphicFrame>
      <p:sp>
        <p:nvSpPr>
          <p:cNvPr id="5" name="TextBox 4"/>
          <p:cNvSpPr txBox="1"/>
          <p:nvPr/>
        </p:nvSpPr>
        <p:spPr>
          <a:xfrm>
            <a:off x="1239716" y="5240215"/>
            <a:ext cx="10726615" cy="646331"/>
          </a:xfrm>
          <a:prstGeom prst="rect">
            <a:avLst/>
          </a:prstGeom>
          <a:noFill/>
        </p:spPr>
        <p:txBody>
          <a:bodyPr wrap="square" rtlCol="0">
            <a:spAutoFit/>
          </a:bodyPr>
          <a:lstStyle/>
          <a:p>
            <a:r>
              <a:rPr lang="ru-RU" dirty="0" smtClean="0"/>
              <a:t>1. </a:t>
            </a:r>
            <a:r>
              <a:rPr lang="ru-RU" dirty="0"/>
              <a:t>Неприятия риска – это явление, когда люди испытывают больше неудовольствия от потери, нежели удовольствие от получения эквивалентной </a:t>
            </a:r>
            <a:r>
              <a:rPr lang="ru-RU" dirty="0" smtClean="0"/>
              <a:t>прибыли.</a:t>
            </a:r>
            <a:endParaRPr lang="ru-RU" dirty="0"/>
          </a:p>
        </p:txBody>
      </p:sp>
    </p:spTree>
    <p:extLst>
      <p:ext uri="{BB962C8B-B14F-4D97-AF65-F5344CB8AC3E}">
        <p14:creationId xmlns="" xmlns:p14="http://schemas.microsoft.com/office/powerpoint/2010/main" val="2350367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 xmlns:p14="http://schemas.microsoft.com/office/powerpoint/2010/main" val="737115224"/>
              </p:ext>
            </p:extLst>
          </p:nvPr>
        </p:nvGraphicFramePr>
        <p:xfrm>
          <a:off x="4835769" y="2778361"/>
          <a:ext cx="7007469" cy="3980769"/>
        </p:xfrm>
        <a:graphic>
          <a:graphicData uri="http://schemas.openxmlformats.org/drawingml/2006/table">
            <a:tbl>
              <a:tblPr firstRow="1" firstCol="1" bandRow="1">
                <a:tableStyleId>{69012ECD-51FC-41F1-AA8D-1B2483CD663E}</a:tableStyleId>
              </a:tblPr>
              <a:tblGrid>
                <a:gridCol w="955088">
                  <a:extLst>
                    <a:ext uri="{9D8B030D-6E8A-4147-A177-3AD203B41FA5}">
                      <a16:colId xmlns="" xmlns:a16="http://schemas.microsoft.com/office/drawing/2014/main" val="3878142445"/>
                    </a:ext>
                  </a:extLst>
                </a:gridCol>
                <a:gridCol w="2975293">
                  <a:extLst>
                    <a:ext uri="{9D8B030D-6E8A-4147-A177-3AD203B41FA5}">
                      <a16:colId xmlns="" xmlns:a16="http://schemas.microsoft.com/office/drawing/2014/main" val="1424804304"/>
                    </a:ext>
                  </a:extLst>
                </a:gridCol>
                <a:gridCol w="3077088">
                  <a:extLst>
                    <a:ext uri="{9D8B030D-6E8A-4147-A177-3AD203B41FA5}">
                      <a16:colId xmlns="" xmlns:a16="http://schemas.microsoft.com/office/drawing/2014/main" val="1235013162"/>
                    </a:ext>
                  </a:extLst>
                </a:gridCol>
              </a:tblGrid>
              <a:tr h="179843">
                <a:tc>
                  <a:txBody>
                    <a:bodyPr/>
                    <a:lstStyle/>
                    <a:p>
                      <a:pPr algn="ctr">
                        <a:spcAft>
                          <a:spcPts val="0"/>
                        </a:spcAft>
                      </a:pPr>
                      <a:r>
                        <a:rPr lang="ru-RU" sz="1000" dirty="0">
                          <a:effectLst/>
                        </a:rPr>
                        <a:t>№ эксперта</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ru-RU" sz="1000">
                          <a:effectLst/>
                        </a:rPr>
                        <a:t>Выигрыш 1000, проигрыш 1000</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ru-RU" sz="1000">
                          <a:effectLst/>
                        </a:rPr>
                        <a:t>Выигрыш 1100, проигрыш 1000</a:t>
                      </a:r>
                      <a:endParaRPr lang="ru-RU" sz="110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635933476"/>
                  </a:ext>
                </a:extLst>
              </a:tr>
              <a:tr h="179843">
                <a:tc>
                  <a:txBody>
                    <a:bodyPr/>
                    <a:lstStyle/>
                    <a:p>
                      <a:pPr>
                        <a:spcAft>
                          <a:spcPts val="0"/>
                        </a:spcAft>
                      </a:pPr>
                      <a:r>
                        <a:rPr lang="ru-RU" sz="1000">
                          <a:effectLst/>
                        </a:rPr>
                        <a:t>Эксперт 1</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655072972"/>
                  </a:ext>
                </a:extLst>
              </a:tr>
              <a:tr h="179843">
                <a:tc>
                  <a:txBody>
                    <a:bodyPr/>
                    <a:lstStyle/>
                    <a:p>
                      <a:pPr>
                        <a:spcAft>
                          <a:spcPts val="0"/>
                        </a:spcAft>
                      </a:pPr>
                      <a:r>
                        <a:rPr lang="ru-RU" sz="1000">
                          <a:effectLst/>
                        </a:rPr>
                        <a:t>Эксперт 2</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311541606"/>
                  </a:ext>
                </a:extLst>
              </a:tr>
              <a:tr h="179843">
                <a:tc>
                  <a:txBody>
                    <a:bodyPr/>
                    <a:lstStyle/>
                    <a:p>
                      <a:pPr>
                        <a:spcAft>
                          <a:spcPts val="0"/>
                        </a:spcAft>
                      </a:pPr>
                      <a:r>
                        <a:rPr lang="ru-RU" sz="1000">
                          <a:effectLst/>
                        </a:rPr>
                        <a:t>Эксперт 3</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4092877536"/>
                  </a:ext>
                </a:extLst>
              </a:tr>
              <a:tr h="179843">
                <a:tc>
                  <a:txBody>
                    <a:bodyPr/>
                    <a:lstStyle/>
                    <a:p>
                      <a:pPr>
                        <a:spcAft>
                          <a:spcPts val="0"/>
                        </a:spcAft>
                      </a:pPr>
                      <a:r>
                        <a:rPr lang="ru-RU" sz="1000">
                          <a:effectLst/>
                        </a:rPr>
                        <a:t>Эксперт 4</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095088694"/>
                  </a:ext>
                </a:extLst>
              </a:tr>
              <a:tr h="179843">
                <a:tc>
                  <a:txBody>
                    <a:bodyPr/>
                    <a:lstStyle/>
                    <a:p>
                      <a:pPr>
                        <a:spcAft>
                          <a:spcPts val="0"/>
                        </a:spcAft>
                      </a:pPr>
                      <a:r>
                        <a:rPr lang="ru-RU" sz="1000">
                          <a:effectLst/>
                        </a:rPr>
                        <a:t>Эксперт 5</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405751687"/>
                  </a:ext>
                </a:extLst>
              </a:tr>
              <a:tr h="179843">
                <a:tc>
                  <a:txBody>
                    <a:bodyPr/>
                    <a:lstStyle/>
                    <a:p>
                      <a:pPr>
                        <a:spcAft>
                          <a:spcPts val="0"/>
                        </a:spcAft>
                      </a:pPr>
                      <a:r>
                        <a:rPr lang="ru-RU" sz="1000">
                          <a:effectLst/>
                        </a:rPr>
                        <a:t>Эксперт 6</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000" dirty="0" smtClean="0">
                          <a:effectLst/>
                        </a:rPr>
                        <a:t>согласился</a:t>
                      </a:r>
                      <a:endParaRPr lang="ru-RU" sz="1100" dirty="0" smtClean="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65829307"/>
                  </a:ext>
                </a:extLst>
              </a:tr>
              <a:tr h="179843">
                <a:tc>
                  <a:txBody>
                    <a:bodyPr/>
                    <a:lstStyle/>
                    <a:p>
                      <a:pPr>
                        <a:spcAft>
                          <a:spcPts val="0"/>
                        </a:spcAft>
                      </a:pPr>
                      <a:r>
                        <a:rPr lang="ru-RU" sz="1000">
                          <a:effectLst/>
                        </a:rPr>
                        <a:t>Эксперт 7</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678321842"/>
                  </a:ext>
                </a:extLst>
              </a:tr>
              <a:tr h="204066">
                <a:tc>
                  <a:txBody>
                    <a:bodyPr/>
                    <a:lstStyle/>
                    <a:p>
                      <a:pPr>
                        <a:spcAft>
                          <a:spcPts val="0"/>
                        </a:spcAft>
                      </a:pPr>
                      <a:r>
                        <a:rPr lang="ru-RU" sz="1000">
                          <a:effectLst/>
                        </a:rPr>
                        <a:t>Эксперт 8</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587601327"/>
                  </a:ext>
                </a:extLst>
              </a:tr>
              <a:tr h="179843">
                <a:tc>
                  <a:txBody>
                    <a:bodyPr/>
                    <a:lstStyle/>
                    <a:p>
                      <a:pPr>
                        <a:spcAft>
                          <a:spcPts val="0"/>
                        </a:spcAft>
                      </a:pPr>
                      <a:r>
                        <a:rPr lang="ru-RU" sz="1000">
                          <a:effectLst/>
                        </a:rPr>
                        <a:t>Эксперт 9</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811958292"/>
                  </a:ext>
                </a:extLst>
              </a:tr>
              <a:tr h="179843">
                <a:tc>
                  <a:txBody>
                    <a:bodyPr/>
                    <a:lstStyle/>
                    <a:p>
                      <a:pPr>
                        <a:spcAft>
                          <a:spcPts val="0"/>
                        </a:spcAft>
                      </a:pPr>
                      <a:r>
                        <a:rPr lang="ru-RU" sz="1000">
                          <a:effectLst/>
                        </a:rPr>
                        <a:t>Эксперт 10</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34485966"/>
                  </a:ext>
                </a:extLst>
              </a:tr>
              <a:tr h="179843">
                <a:tc>
                  <a:txBody>
                    <a:bodyPr/>
                    <a:lstStyle/>
                    <a:p>
                      <a:pPr>
                        <a:spcAft>
                          <a:spcPts val="0"/>
                        </a:spcAft>
                      </a:pPr>
                      <a:r>
                        <a:rPr lang="ru-RU" sz="1000">
                          <a:effectLst/>
                        </a:rPr>
                        <a:t>Эксперт 11</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000" dirty="0" smtClean="0">
                          <a:effectLst/>
                        </a:rPr>
                        <a:t>отказался</a:t>
                      </a:r>
                      <a:endParaRPr lang="ru-RU" sz="1100" dirty="0" smtClean="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254901702"/>
                  </a:ext>
                </a:extLst>
              </a:tr>
              <a:tr h="179843">
                <a:tc>
                  <a:txBody>
                    <a:bodyPr/>
                    <a:lstStyle/>
                    <a:p>
                      <a:pPr>
                        <a:spcAft>
                          <a:spcPts val="0"/>
                        </a:spcAft>
                      </a:pPr>
                      <a:r>
                        <a:rPr lang="ru-RU" sz="1000">
                          <a:effectLst/>
                        </a:rPr>
                        <a:t>Эксперт 12</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867832323"/>
                  </a:ext>
                </a:extLst>
              </a:tr>
              <a:tr h="179843">
                <a:tc>
                  <a:txBody>
                    <a:bodyPr/>
                    <a:lstStyle/>
                    <a:p>
                      <a:pPr>
                        <a:spcAft>
                          <a:spcPts val="0"/>
                        </a:spcAft>
                      </a:pPr>
                      <a:r>
                        <a:rPr lang="ru-RU" sz="1000">
                          <a:effectLst/>
                        </a:rPr>
                        <a:t>Эксперт 13</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132374753"/>
                  </a:ext>
                </a:extLst>
              </a:tr>
              <a:tr h="179843">
                <a:tc>
                  <a:txBody>
                    <a:bodyPr/>
                    <a:lstStyle/>
                    <a:p>
                      <a:pPr>
                        <a:spcAft>
                          <a:spcPts val="0"/>
                        </a:spcAft>
                      </a:pPr>
                      <a:r>
                        <a:rPr lang="ru-RU" sz="1000">
                          <a:effectLst/>
                        </a:rPr>
                        <a:t>Эксперт 14</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651741067"/>
                  </a:ext>
                </a:extLst>
              </a:tr>
              <a:tr h="179843">
                <a:tc>
                  <a:txBody>
                    <a:bodyPr/>
                    <a:lstStyle/>
                    <a:p>
                      <a:pPr>
                        <a:spcAft>
                          <a:spcPts val="0"/>
                        </a:spcAft>
                      </a:pPr>
                      <a:r>
                        <a:rPr lang="ru-RU" sz="1000">
                          <a:effectLst/>
                        </a:rPr>
                        <a:t>Эксперт 15</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376869681"/>
                  </a:ext>
                </a:extLst>
              </a:tr>
              <a:tr h="179843">
                <a:tc>
                  <a:txBody>
                    <a:bodyPr/>
                    <a:lstStyle/>
                    <a:p>
                      <a:pPr>
                        <a:spcAft>
                          <a:spcPts val="0"/>
                        </a:spcAft>
                      </a:pPr>
                      <a:r>
                        <a:rPr lang="ru-RU" sz="1000">
                          <a:effectLst/>
                        </a:rPr>
                        <a:t>Эксперт 16</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65642455"/>
                  </a:ext>
                </a:extLst>
              </a:tr>
              <a:tr h="179843">
                <a:tc>
                  <a:txBody>
                    <a:bodyPr/>
                    <a:lstStyle/>
                    <a:p>
                      <a:pPr>
                        <a:spcAft>
                          <a:spcPts val="0"/>
                        </a:spcAft>
                      </a:pPr>
                      <a:r>
                        <a:rPr lang="ru-RU" sz="1000">
                          <a:effectLst/>
                        </a:rPr>
                        <a:t>Эксперт 17</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360531258"/>
                  </a:ext>
                </a:extLst>
              </a:tr>
              <a:tr h="179843">
                <a:tc>
                  <a:txBody>
                    <a:bodyPr/>
                    <a:lstStyle/>
                    <a:p>
                      <a:pPr>
                        <a:spcAft>
                          <a:spcPts val="0"/>
                        </a:spcAft>
                      </a:pPr>
                      <a:r>
                        <a:rPr lang="ru-RU" sz="1000">
                          <a:effectLst/>
                        </a:rPr>
                        <a:t>Эксперт 18</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smtClean="0">
                          <a:effectLst/>
                        </a:rPr>
                        <a:t>согласился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42371398"/>
                  </a:ext>
                </a:extLst>
              </a:tr>
              <a:tr h="179843">
                <a:tc>
                  <a:txBody>
                    <a:bodyPr/>
                    <a:lstStyle/>
                    <a:p>
                      <a:pPr>
                        <a:spcAft>
                          <a:spcPts val="0"/>
                        </a:spcAft>
                      </a:pPr>
                      <a:r>
                        <a:rPr lang="ru-RU" sz="1000">
                          <a:effectLst/>
                        </a:rPr>
                        <a:t>Эксперт 19</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4266172427"/>
                  </a:ext>
                </a:extLst>
              </a:tr>
              <a:tr h="179843">
                <a:tc>
                  <a:txBody>
                    <a:bodyPr/>
                    <a:lstStyle/>
                    <a:p>
                      <a:pPr>
                        <a:spcAft>
                          <a:spcPts val="0"/>
                        </a:spcAft>
                      </a:pPr>
                      <a:r>
                        <a:rPr lang="ru-RU" sz="1000">
                          <a:effectLst/>
                        </a:rPr>
                        <a:t>Эксперт 20</a:t>
                      </a:r>
                      <a:endParaRPr lang="ru-RU" sz="110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smtClean="0">
                          <a:effectLst/>
                        </a:rPr>
                        <a:t>отказался</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4087000771"/>
                  </a:ext>
                </a:extLst>
              </a:tr>
              <a:tr h="179843">
                <a:tc>
                  <a:txBody>
                    <a:bodyPr/>
                    <a:lstStyle/>
                    <a:p>
                      <a:pPr>
                        <a:spcAft>
                          <a:spcPts val="0"/>
                        </a:spcAft>
                      </a:pPr>
                      <a:r>
                        <a:rPr lang="ru-RU" sz="1000" dirty="0">
                          <a:effectLst/>
                        </a:rPr>
                        <a:t>Итог:</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a:effectLst/>
                        </a:rPr>
                        <a:t>16 из 20 отказались</a:t>
                      </a:r>
                      <a:endParaRPr lang="ru-RU" sz="1100" dirty="0">
                        <a:effectLst/>
                        <a:latin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ru-RU" sz="1000" dirty="0">
                          <a:effectLst/>
                        </a:rPr>
                        <a:t>7 из 20 согласились</a:t>
                      </a:r>
                      <a:endParaRPr lang="ru-RU" sz="1100" dirty="0">
                        <a:effectLst/>
                        <a:latin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183103174"/>
                  </a:ext>
                </a:extLst>
              </a:tr>
            </a:tbl>
          </a:graphicData>
        </a:graphic>
      </p:graphicFrame>
      <p:sp>
        <p:nvSpPr>
          <p:cNvPr id="5" name="TextBox 4"/>
          <p:cNvSpPr txBox="1"/>
          <p:nvPr/>
        </p:nvSpPr>
        <p:spPr>
          <a:xfrm>
            <a:off x="1213339" y="224203"/>
            <a:ext cx="6523892" cy="2585323"/>
          </a:xfrm>
          <a:prstGeom prst="rect">
            <a:avLst/>
          </a:prstGeom>
          <a:noFill/>
        </p:spPr>
        <p:txBody>
          <a:bodyPr wrap="square" rtlCol="0">
            <a:spAutoFit/>
          </a:bodyPr>
          <a:lstStyle/>
          <a:p>
            <a:r>
              <a:rPr lang="ru-RU" dirty="0" smtClean="0"/>
              <a:t>1. В проведенном нами эксперименте предлагалось: сыграть </a:t>
            </a:r>
            <a:r>
              <a:rPr lang="ru-RU" dirty="0"/>
              <a:t>в игру с простыми правилами: выпадение «решки» - означает выиграть 1000 руб., а выпадение «орла» - проигрыш 1000 руб. </a:t>
            </a:r>
            <a:r>
              <a:rPr lang="ru-RU" dirty="0" smtClean="0"/>
              <a:t>Большинство </a:t>
            </a:r>
            <a:r>
              <a:rPr lang="ru-RU" dirty="0"/>
              <a:t>людей посчитали такие условия неприемлемыми и отказались. </a:t>
            </a:r>
            <a:endParaRPr lang="ru-RU" dirty="0" smtClean="0"/>
          </a:p>
          <a:p>
            <a:pPr marL="342900" indent="-342900">
              <a:buAutoNum type="arabicPeriod"/>
            </a:pPr>
            <a:endParaRPr lang="ru-RU" dirty="0" smtClean="0"/>
          </a:p>
          <a:p>
            <a:r>
              <a:rPr lang="ru-RU" dirty="0" smtClean="0"/>
              <a:t>2. Далее </a:t>
            </a:r>
            <a:r>
              <a:rPr lang="ru-RU" dirty="0"/>
              <a:t>было предложено сыграть в игру, где выпадение «решки» означало бы выигрыш 1100 руб., а выпадение «орла» - проигрыш 1000 руб.</a:t>
            </a:r>
          </a:p>
        </p:txBody>
      </p:sp>
      <p:sp>
        <p:nvSpPr>
          <p:cNvPr id="2" name="TextBox 1"/>
          <p:cNvSpPr txBox="1"/>
          <p:nvPr/>
        </p:nvSpPr>
        <p:spPr>
          <a:xfrm>
            <a:off x="1413164" y="3879471"/>
            <a:ext cx="3131127" cy="2308324"/>
          </a:xfrm>
          <a:prstGeom prst="rect">
            <a:avLst/>
          </a:prstGeom>
          <a:noFill/>
        </p:spPr>
        <p:txBody>
          <a:bodyPr wrap="square" rtlCol="0">
            <a:spAutoFit/>
          </a:bodyPr>
          <a:lstStyle/>
          <a:p>
            <a:r>
              <a:rPr lang="ru-RU" dirty="0"/>
              <a:t>Даже несмотря на возросшую </a:t>
            </a:r>
            <a:r>
              <a:rPr lang="ru-RU" dirty="0" smtClean="0"/>
              <a:t>вероятность, большинство отказалось. </a:t>
            </a:r>
            <a:r>
              <a:rPr lang="ru-RU" dirty="0"/>
              <a:t>Большинство людей не склонны к риску, даже если вероятность отрицательного исхода снижается. </a:t>
            </a:r>
          </a:p>
        </p:txBody>
      </p:sp>
    </p:spTree>
    <p:extLst>
      <p:ext uri="{BB962C8B-B14F-4D97-AF65-F5344CB8AC3E}">
        <p14:creationId xmlns="" xmlns:p14="http://schemas.microsoft.com/office/powerpoint/2010/main" val="35503767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1600" y="615462"/>
            <a:ext cx="9601200" cy="2004646"/>
          </a:xfrm>
        </p:spPr>
        <p:txBody>
          <a:bodyPr/>
          <a:lstStyle/>
          <a:p>
            <a:pPr marL="0" indent="0">
              <a:buNone/>
            </a:pPr>
            <a:r>
              <a:rPr lang="ru-RU" b="1" dirty="0" smtClean="0"/>
              <a:t>2. Эффект </a:t>
            </a:r>
            <a:r>
              <a:rPr lang="ru-RU" b="1" dirty="0" err="1"/>
              <a:t>псевдоуверенности</a:t>
            </a:r>
            <a:r>
              <a:rPr lang="ru-RU" b="1" dirty="0"/>
              <a:t> </a:t>
            </a:r>
            <a:r>
              <a:rPr lang="ru-RU" dirty="0"/>
              <a:t>– другое когнитивное искажение, при котором индивид склонен принимать консервативное решение, направленное на то, чтобы избегать рискованных ситуаций, зачастую даже тогда, когда ожидаемый результат положителен, и, напротив, демонстрирует готовность идти на риск, чтобы избежать отрицательных </a:t>
            </a:r>
            <a:r>
              <a:rPr lang="ru-RU" dirty="0" smtClean="0"/>
              <a:t>результатов.</a:t>
            </a:r>
            <a:endParaRPr lang="ru-RU" dirty="0"/>
          </a:p>
          <a:p>
            <a:pPr marL="0" indent="0">
              <a:buNone/>
            </a:pPr>
            <a:endParaRPr lang="ru-RU" dirty="0"/>
          </a:p>
        </p:txBody>
      </p:sp>
      <p:sp>
        <p:nvSpPr>
          <p:cNvPr id="4" name="TextBox 3"/>
          <p:cNvSpPr txBox="1"/>
          <p:nvPr/>
        </p:nvSpPr>
        <p:spPr>
          <a:xfrm>
            <a:off x="4730260" y="2822331"/>
            <a:ext cx="7461739" cy="3416320"/>
          </a:xfrm>
          <a:prstGeom prst="rect">
            <a:avLst/>
          </a:prstGeom>
          <a:noFill/>
        </p:spPr>
        <p:txBody>
          <a:bodyPr wrap="square" rtlCol="0">
            <a:spAutoFit/>
          </a:bodyPr>
          <a:lstStyle/>
          <a:p>
            <a:r>
              <a:rPr lang="ru-RU" dirty="0" smtClean="0"/>
              <a:t>Пример:</a:t>
            </a:r>
          </a:p>
          <a:p>
            <a:r>
              <a:rPr lang="ru-RU" dirty="0" smtClean="0"/>
              <a:t>Д</a:t>
            </a:r>
            <a:r>
              <a:rPr lang="ru-RU" dirty="0"/>
              <a:t>. </a:t>
            </a:r>
            <a:r>
              <a:rPr lang="ru-RU" dirty="0" err="1"/>
              <a:t>Канеман</a:t>
            </a:r>
            <a:r>
              <a:rPr lang="ru-RU" dirty="0"/>
              <a:t> и А. </a:t>
            </a:r>
            <a:r>
              <a:rPr lang="ru-RU" dirty="0" err="1"/>
              <a:t>Тверски</a:t>
            </a:r>
            <a:r>
              <a:rPr lang="ru-RU" dirty="0"/>
              <a:t> предложили испытуемым выбор:</a:t>
            </a:r>
          </a:p>
          <a:p>
            <a:r>
              <a:rPr lang="ru-RU" dirty="0"/>
              <a:t>1. 25% - потеря 30 долларов, 75 % - что они не потеряют ничего.</a:t>
            </a:r>
          </a:p>
          <a:p>
            <a:r>
              <a:rPr lang="ru-RU" dirty="0"/>
              <a:t>2. 20% - потеря 45 долларов, 80 % - не потерять ничего.</a:t>
            </a:r>
          </a:p>
          <a:p>
            <a:r>
              <a:rPr lang="ru-RU" dirty="0"/>
              <a:t>В данном эксперименте 40% людей выбирали первый вариант, а 60% выбирали второй вариант. То есть ради снижения риска на 5% люди были готовы потерять 15 долларов.</a:t>
            </a:r>
          </a:p>
          <a:p>
            <a:r>
              <a:rPr lang="ru-RU" dirty="0"/>
              <a:t>На следующий день Д. </a:t>
            </a:r>
            <a:r>
              <a:rPr lang="ru-RU" dirty="0" err="1"/>
              <a:t>Канеман</a:t>
            </a:r>
            <a:r>
              <a:rPr lang="ru-RU" dirty="0"/>
              <a:t> и А. </a:t>
            </a:r>
            <a:r>
              <a:rPr lang="ru-RU" dirty="0" err="1"/>
              <a:t>Тверски</a:t>
            </a:r>
            <a:r>
              <a:rPr lang="ru-RU" dirty="0"/>
              <a:t> той же группе предложили выбрать один из следующих вариантов: </a:t>
            </a:r>
          </a:p>
          <a:p>
            <a:r>
              <a:rPr lang="ru-RU" dirty="0"/>
              <a:t>1. 100% гарантия того, что они выиграют 30 долларов;</a:t>
            </a:r>
          </a:p>
          <a:p>
            <a:r>
              <a:rPr lang="ru-RU" dirty="0"/>
              <a:t>2. 80% - выиграть 45 долларов, 20 % - не выиграть </a:t>
            </a:r>
            <a:r>
              <a:rPr lang="ru-RU" dirty="0" smtClean="0"/>
              <a:t>ничего.</a:t>
            </a:r>
            <a:endParaRPr lang="ru-RU" dirty="0"/>
          </a:p>
          <a:p>
            <a:r>
              <a:rPr lang="ru-RU" dirty="0" smtClean="0"/>
              <a:t>Подавляющее большинство </a:t>
            </a:r>
            <a:r>
              <a:rPr lang="ru-RU" smtClean="0"/>
              <a:t>выбрало вариант 1.</a:t>
            </a:r>
            <a:endParaRPr lang="ru-RU" dirty="0"/>
          </a:p>
        </p:txBody>
      </p:sp>
    </p:spTree>
    <p:extLst>
      <p:ext uri="{BB962C8B-B14F-4D97-AF65-F5344CB8AC3E}">
        <p14:creationId xmlns="" xmlns:p14="http://schemas.microsoft.com/office/powerpoint/2010/main" val="24425374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1600" y="808891"/>
            <a:ext cx="9601200" cy="3209193"/>
          </a:xfrm>
        </p:spPr>
        <p:txBody>
          <a:bodyPr>
            <a:normAutofit lnSpcReduction="10000"/>
          </a:bodyPr>
          <a:lstStyle/>
          <a:p>
            <a:pPr marL="0" indent="0">
              <a:buNone/>
            </a:pPr>
            <a:r>
              <a:rPr lang="ru-RU" b="1" dirty="0" smtClean="0"/>
              <a:t>3. Принятие </a:t>
            </a:r>
            <a:r>
              <a:rPr lang="ru-RU" b="1" dirty="0"/>
              <a:t>желаемого за действительное </a:t>
            </a:r>
            <a:r>
              <a:rPr lang="ru-RU" dirty="0"/>
              <a:t>– когнитивное искажение, которое влечет за собой неверные </a:t>
            </a:r>
            <a:r>
              <a:rPr lang="ru-RU" dirty="0" smtClean="0"/>
              <a:t>убеждения, ведущие </a:t>
            </a:r>
            <a:r>
              <a:rPr lang="ru-RU" smtClean="0"/>
              <a:t>к неправильным решениям. </a:t>
            </a:r>
            <a:endParaRPr lang="ru-RU" dirty="0" smtClean="0"/>
          </a:p>
          <a:p>
            <a:pPr marL="0" indent="0">
              <a:buNone/>
            </a:pPr>
            <a:endParaRPr lang="ru-RU" dirty="0"/>
          </a:p>
          <a:p>
            <a:pPr marL="0" indent="0">
              <a:buNone/>
            </a:pPr>
            <a:r>
              <a:rPr lang="ru-RU" dirty="0" smtClean="0"/>
              <a:t>Пример:</a:t>
            </a:r>
          </a:p>
          <a:p>
            <a:pPr marL="0" indent="0">
              <a:buNone/>
            </a:pPr>
            <a:r>
              <a:rPr lang="ru-RU" dirty="0" smtClean="0"/>
              <a:t>представим </a:t>
            </a:r>
            <a:r>
              <a:rPr lang="ru-RU" dirty="0"/>
              <a:t>себе, что имеется компания «А», которая разрабатывает совершенно новый продукт. Руководитель проекта – оптимист и энтузиаст, глубоко вдохновленный своей идеей, видит большую перспективу развития данного продукта. Он принимает во внимание большое количество отзывов о своем продукте от числа близкого круга людей. </a:t>
            </a:r>
          </a:p>
        </p:txBody>
      </p:sp>
    </p:spTree>
    <p:extLst>
      <p:ext uri="{BB962C8B-B14F-4D97-AF65-F5344CB8AC3E}">
        <p14:creationId xmlns="" xmlns:p14="http://schemas.microsoft.com/office/powerpoint/2010/main" val="40100547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1600" y="757382"/>
            <a:ext cx="9601200" cy="2299854"/>
          </a:xfrm>
        </p:spPr>
        <p:txBody>
          <a:bodyPr/>
          <a:lstStyle/>
          <a:p>
            <a:pPr marL="0" indent="0">
              <a:buNone/>
            </a:pPr>
            <a:r>
              <a:rPr lang="ru-RU" dirty="0" smtClean="0"/>
              <a:t>4. </a:t>
            </a:r>
            <a:r>
              <a:rPr lang="ru-RU" b="1" dirty="0" smtClean="0"/>
              <a:t>Эффект неопределенности - </a:t>
            </a:r>
            <a:r>
              <a:rPr lang="ru-RU" dirty="0"/>
              <a:t>Д. </a:t>
            </a:r>
            <a:r>
              <a:rPr lang="ru-RU" dirty="0" err="1"/>
              <a:t>Канеман</a:t>
            </a:r>
            <a:r>
              <a:rPr lang="ru-RU" dirty="0"/>
              <a:t> предполагал, что в сложной ситуации неопределенности человек попадает в ловушку, расставленную быстрым, интуитивным мышлением</a:t>
            </a:r>
            <a:r>
              <a:rPr lang="ru-RU" dirty="0" smtClean="0"/>
              <a:t>. </a:t>
            </a:r>
          </a:p>
          <a:p>
            <a:pPr marL="0" indent="0">
              <a:buNone/>
            </a:pPr>
            <a:r>
              <a:rPr lang="ru-RU" dirty="0" smtClean="0"/>
              <a:t>Нередко </a:t>
            </a:r>
            <a:r>
              <a:rPr lang="ru-RU" dirty="0"/>
              <a:t>принятие решений приходится выполнять в условиях неустранимого недостатка </a:t>
            </a:r>
            <a:r>
              <a:rPr lang="ru-RU" dirty="0" smtClean="0"/>
              <a:t>информации. </a:t>
            </a:r>
          </a:p>
        </p:txBody>
      </p:sp>
      <p:sp>
        <p:nvSpPr>
          <p:cNvPr id="4" name="TextBox 3"/>
          <p:cNvSpPr txBox="1"/>
          <p:nvPr/>
        </p:nvSpPr>
        <p:spPr>
          <a:xfrm>
            <a:off x="5440218" y="3408218"/>
            <a:ext cx="6363855" cy="2031325"/>
          </a:xfrm>
          <a:prstGeom prst="rect">
            <a:avLst/>
          </a:prstGeom>
          <a:noFill/>
        </p:spPr>
        <p:txBody>
          <a:bodyPr wrap="square" rtlCol="0">
            <a:spAutoFit/>
          </a:bodyPr>
          <a:lstStyle/>
          <a:p>
            <a:r>
              <a:rPr lang="ru-RU" dirty="0"/>
              <a:t>В таких случаях классическим способом выработки решения у руководителей является использование интуиции, внутреннего </a:t>
            </a:r>
            <a:r>
              <a:rPr lang="ru-RU" dirty="0" smtClean="0"/>
              <a:t>ощущения.</a:t>
            </a:r>
          </a:p>
          <a:p>
            <a:endParaRPr lang="ru-RU" dirty="0"/>
          </a:p>
          <a:p>
            <a:r>
              <a:rPr lang="ru-RU" dirty="0"/>
              <a:t>Исследования в области интуиции в настоящее время активно ведутся на кафедре «Экономика и организация производства» МГТУ им. Н.Э. Баумана </a:t>
            </a:r>
          </a:p>
        </p:txBody>
      </p:sp>
    </p:spTree>
    <p:extLst>
      <p:ext uri="{BB962C8B-B14F-4D97-AF65-F5344CB8AC3E}">
        <p14:creationId xmlns="" xmlns:p14="http://schemas.microsoft.com/office/powerpoint/2010/main" val="40609878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1600" y="193431"/>
            <a:ext cx="9601200" cy="615462"/>
          </a:xfrm>
        </p:spPr>
        <p:txBody>
          <a:bodyPr>
            <a:normAutofit/>
          </a:bodyPr>
          <a:lstStyle/>
          <a:p>
            <a:r>
              <a:rPr lang="ru-RU" sz="2800" b="1" dirty="0" smtClean="0"/>
              <a:t>Влияние интуиции </a:t>
            </a:r>
            <a:endParaRPr lang="ru-RU" sz="2800" b="1" dirty="0"/>
          </a:p>
        </p:txBody>
      </p:sp>
      <p:sp>
        <p:nvSpPr>
          <p:cNvPr id="3" name="Объект 2"/>
          <p:cNvSpPr>
            <a:spLocks noGrp="1"/>
          </p:cNvSpPr>
          <p:nvPr>
            <p:ph idx="1"/>
          </p:nvPr>
        </p:nvSpPr>
        <p:spPr>
          <a:xfrm>
            <a:off x="1371600" y="1035539"/>
            <a:ext cx="4633546" cy="1776045"/>
          </a:xfrm>
        </p:spPr>
        <p:txBody>
          <a:bodyPr/>
          <a:lstStyle/>
          <a:p>
            <a:pPr marL="0" indent="0">
              <a:buNone/>
            </a:pPr>
            <a:r>
              <a:rPr lang="ru-RU" dirty="0">
                <a:solidFill>
                  <a:schemeClr val="tx1"/>
                </a:solidFill>
              </a:rPr>
              <a:t>Хорошие шахматисты могут видеть ситуации так, как мы не можем - они пользуются своей интуицией, что основано на большом объеме накопленного опыта.</a:t>
            </a:r>
          </a:p>
        </p:txBody>
      </p:sp>
      <p:pic>
        <p:nvPicPr>
          <p:cNvPr id="4098" name="Picture 2" descr="Picture background"/>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699377" y="1035539"/>
            <a:ext cx="3959224" cy="22339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4" name="TextBox 3"/>
          <p:cNvSpPr txBox="1"/>
          <p:nvPr/>
        </p:nvSpPr>
        <p:spPr>
          <a:xfrm>
            <a:off x="1274885" y="4079631"/>
            <a:ext cx="5073162" cy="1015663"/>
          </a:xfrm>
          <a:prstGeom prst="rect">
            <a:avLst/>
          </a:prstGeom>
          <a:noFill/>
        </p:spPr>
        <p:txBody>
          <a:bodyPr wrap="square" rtlCol="0">
            <a:spAutoFit/>
          </a:bodyPr>
          <a:lstStyle/>
          <a:p>
            <a:r>
              <a:rPr lang="ru-RU" sz="2000" dirty="0"/>
              <a:t>Спортсмены: хоккеисты, футболисты – могут предсказать, что будет делать их оппоненты в следующие 5 секунд.</a:t>
            </a:r>
          </a:p>
        </p:txBody>
      </p:sp>
      <p:pic>
        <p:nvPicPr>
          <p:cNvPr id="4100" name="Picture 4" descr="Picture background"/>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699377" y="4079631"/>
            <a:ext cx="3959224" cy="22722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 xmlns:p14="http://schemas.microsoft.com/office/powerpoint/2010/main" val="3765680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1600" y="508000"/>
            <a:ext cx="9601200" cy="1468582"/>
          </a:xfrm>
        </p:spPr>
        <p:txBody>
          <a:bodyPr/>
          <a:lstStyle/>
          <a:p>
            <a:pPr marL="0" indent="0">
              <a:buNone/>
            </a:pPr>
            <a:r>
              <a:rPr lang="ru-RU" dirty="0"/>
              <a:t>Столкнувшись с любой задачей – будь то выбор в шахматах, решение управленца, где имеется фактор неопределенности – механизм интуитивного мышления включается на полную мощность.</a:t>
            </a:r>
          </a:p>
        </p:txBody>
      </p:sp>
      <p:sp>
        <p:nvSpPr>
          <p:cNvPr id="4" name="Стрелка вниз 3"/>
          <p:cNvSpPr/>
          <p:nvPr/>
        </p:nvSpPr>
        <p:spPr>
          <a:xfrm>
            <a:off x="3648363" y="1671782"/>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Box 4"/>
          <p:cNvSpPr txBox="1"/>
          <p:nvPr/>
        </p:nvSpPr>
        <p:spPr>
          <a:xfrm>
            <a:off x="1265382" y="3140364"/>
            <a:ext cx="11028218" cy="923330"/>
          </a:xfrm>
          <a:prstGeom prst="rect">
            <a:avLst/>
          </a:prstGeom>
          <a:noFill/>
        </p:spPr>
        <p:txBody>
          <a:bodyPr wrap="square" rtlCol="0">
            <a:spAutoFit/>
          </a:bodyPr>
          <a:lstStyle/>
          <a:p>
            <a:r>
              <a:rPr lang="ru-RU" dirty="0"/>
              <a:t>Здесь мы переходим к теории двух систем мышления Д. </a:t>
            </a:r>
            <a:r>
              <a:rPr lang="ru-RU" dirty="0" err="1"/>
              <a:t>Канемана</a:t>
            </a:r>
            <a:r>
              <a:rPr lang="ru-RU" dirty="0"/>
              <a:t> и А. </a:t>
            </a:r>
            <a:r>
              <a:rPr lang="ru-RU" dirty="0" err="1"/>
              <a:t>Тверски</a:t>
            </a:r>
            <a:r>
              <a:rPr lang="ru-RU" dirty="0"/>
              <a:t>. Теория различает два класса обработки информации: </a:t>
            </a:r>
            <a:r>
              <a:rPr lang="ru-RU" b="1" dirty="0"/>
              <a:t>система 1 и система 2. </a:t>
            </a:r>
          </a:p>
          <a:p>
            <a:endParaRPr lang="ru-RU" dirty="0"/>
          </a:p>
        </p:txBody>
      </p:sp>
    </p:spTree>
    <p:extLst>
      <p:ext uri="{BB962C8B-B14F-4D97-AF65-F5344CB8AC3E}">
        <p14:creationId xmlns="" xmlns:p14="http://schemas.microsoft.com/office/powerpoint/2010/main" val="24579987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1600" y="159426"/>
            <a:ext cx="9601200" cy="553915"/>
          </a:xfrm>
        </p:spPr>
        <p:txBody>
          <a:bodyPr/>
          <a:lstStyle/>
          <a:p>
            <a:pPr marL="0" indent="0">
              <a:buNone/>
            </a:pPr>
            <a:r>
              <a:rPr lang="ru-RU" dirty="0" smtClean="0"/>
              <a:t>Пример Д. </a:t>
            </a:r>
            <a:r>
              <a:rPr lang="ru-RU" dirty="0" err="1" smtClean="0"/>
              <a:t>Канемана</a:t>
            </a:r>
            <a:r>
              <a:rPr lang="ru-RU" dirty="0"/>
              <a:t>:</a:t>
            </a:r>
          </a:p>
        </p:txBody>
      </p:sp>
      <p:sp>
        <p:nvSpPr>
          <p:cNvPr id="4" name="TextBox 3"/>
          <p:cNvSpPr txBox="1"/>
          <p:nvPr/>
        </p:nvSpPr>
        <p:spPr>
          <a:xfrm>
            <a:off x="1371599" y="619542"/>
            <a:ext cx="9522069" cy="1754326"/>
          </a:xfrm>
          <a:prstGeom prst="rect">
            <a:avLst/>
          </a:prstGeom>
          <a:noFill/>
        </p:spPr>
        <p:txBody>
          <a:bodyPr wrap="square" rtlCol="0">
            <a:spAutoFit/>
          </a:bodyPr>
          <a:lstStyle/>
          <a:p>
            <a:r>
              <a:rPr lang="ru-RU" dirty="0" smtClean="0"/>
              <a:t>Директор крупной финансовой компании, </a:t>
            </a:r>
            <a:r>
              <a:rPr lang="ru-RU" dirty="0"/>
              <a:t>который принял решение вложить несколько миллионов долларов в акции автомобильной компании «Форд». </a:t>
            </a:r>
            <a:endParaRPr lang="ru-RU" dirty="0" smtClean="0"/>
          </a:p>
          <a:p>
            <a:r>
              <a:rPr lang="ru-RU" dirty="0" smtClean="0"/>
              <a:t>Перед </a:t>
            </a:r>
            <a:r>
              <a:rPr lang="ru-RU" dirty="0"/>
              <a:t>директором стоял трудный вопрос: «Стоит ли вкладывать деньги в акции компании «Форд»?». Но его выбор был определен ответом на совершенно другой вопрос: </a:t>
            </a:r>
            <a:endParaRPr lang="ru-RU" dirty="0" smtClean="0"/>
          </a:p>
          <a:p>
            <a:endParaRPr lang="ru-RU" dirty="0"/>
          </a:p>
          <a:p>
            <a:r>
              <a:rPr lang="ru-RU" b="1" dirty="0" smtClean="0"/>
              <a:t>«</a:t>
            </a:r>
            <a:r>
              <a:rPr lang="ru-RU" b="1" dirty="0"/>
              <a:t>Нравятся ли мне автомобили «Форд»?»</a:t>
            </a:r>
          </a:p>
        </p:txBody>
      </p:sp>
      <p:sp>
        <p:nvSpPr>
          <p:cNvPr id="5" name="TextBox 4"/>
          <p:cNvSpPr txBox="1"/>
          <p:nvPr/>
        </p:nvSpPr>
        <p:spPr>
          <a:xfrm>
            <a:off x="7112978" y="4484077"/>
            <a:ext cx="3165230" cy="1477328"/>
          </a:xfrm>
          <a:prstGeom prst="rect">
            <a:avLst/>
          </a:prstGeom>
          <a:noFill/>
        </p:spPr>
        <p:txBody>
          <a:bodyPr wrap="square" rtlCol="0">
            <a:spAutoFit/>
          </a:bodyPr>
          <a:lstStyle/>
          <a:p>
            <a:r>
              <a:rPr lang="ru-RU" dirty="0" smtClean="0"/>
              <a:t>Система 2 - </a:t>
            </a:r>
            <a:r>
              <a:rPr lang="ru-RU" dirty="0"/>
              <a:t>режим медленного мышления, требующего определенного </a:t>
            </a:r>
            <a:r>
              <a:rPr lang="ru-RU" dirty="0" smtClean="0"/>
              <a:t>усилия, размышлений, расчетов.  </a:t>
            </a:r>
            <a:endParaRPr lang="ru-RU" dirty="0"/>
          </a:p>
        </p:txBody>
      </p:sp>
      <p:sp>
        <p:nvSpPr>
          <p:cNvPr id="6" name="TextBox 5"/>
          <p:cNvSpPr txBox="1"/>
          <p:nvPr/>
        </p:nvSpPr>
        <p:spPr>
          <a:xfrm>
            <a:off x="1644163" y="4484077"/>
            <a:ext cx="3824653" cy="646331"/>
          </a:xfrm>
          <a:prstGeom prst="rect">
            <a:avLst/>
          </a:prstGeom>
          <a:noFill/>
        </p:spPr>
        <p:txBody>
          <a:bodyPr wrap="square" rtlCol="0">
            <a:spAutoFit/>
          </a:bodyPr>
          <a:lstStyle/>
          <a:p>
            <a:r>
              <a:rPr lang="ru-RU" dirty="0" smtClean="0"/>
              <a:t>Система 1 - </a:t>
            </a:r>
            <a:r>
              <a:rPr lang="ru-RU" dirty="0"/>
              <a:t>режим быстрого, интуитивного мышления.</a:t>
            </a:r>
          </a:p>
        </p:txBody>
      </p:sp>
      <p:sp>
        <p:nvSpPr>
          <p:cNvPr id="7" name="TextBox 6"/>
          <p:cNvSpPr txBox="1"/>
          <p:nvPr/>
        </p:nvSpPr>
        <p:spPr>
          <a:xfrm>
            <a:off x="3277843" y="3221734"/>
            <a:ext cx="4933284" cy="369332"/>
          </a:xfrm>
          <a:prstGeom prst="rect">
            <a:avLst/>
          </a:prstGeom>
          <a:noFill/>
        </p:spPr>
        <p:txBody>
          <a:bodyPr wrap="square" rtlCol="0">
            <a:spAutoFit/>
          </a:bodyPr>
          <a:lstStyle/>
          <a:p>
            <a:r>
              <a:rPr lang="ru-RU" b="1" dirty="0" smtClean="0"/>
              <a:t>Типы мышления по </a:t>
            </a:r>
            <a:r>
              <a:rPr lang="ru-RU" b="1" dirty="0" err="1" smtClean="0"/>
              <a:t>Д.Канеману</a:t>
            </a:r>
            <a:r>
              <a:rPr lang="ru-RU" b="1" dirty="0" smtClean="0"/>
              <a:t> и </a:t>
            </a:r>
            <a:r>
              <a:rPr lang="ru-RU" b="1" dirty="0" err="1" smtClean="0"/>
              <a:t>А.Тверски</a:t>
            </a:r>
            <a:r>
              <a:rPr lang="ru-RU" b="1" dirty="0" smtClean="0"/>
              <a:t>:</a:t>
            </a:r>
            <a:endParaRPr lang="ru-RU" b="1" dirty="0"/>
          </a:p>
        </p:txBody>
      </p:sp>
      <p:cxnSp>
        <p:nvCxnSpPr>
          <p:cNvPr id="9" name="Прямая со стрелкой 8"/>
          <p:cNvCxnSpPr/>
          <p:nvPr/>
        </p:nvCxnSpPr>
        <p:spPr>
          <a:xfrm>
            <a:off x="6756889" y="3733499"/>
            <a:ext cx="712177" cy="6945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a:endCxn id="6" idx="0"/>
          </p:cNvCxnSpPr>
          <p:nvPr/>
        </p:nvCxnSpPr>
        <p:spPr>
          <a:xfrm flipH="1">
            <a:off x="3556490" y="3733499"/>
            <a:ext cx="778117" cy="7505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21860701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1556327" y="2193636"/>
            <a:ext cx="9601200" cy="2203968"/>
          </a:xfrm>
        </p:spPr>
        <p:txBody>
          <a:bodyPr>
            <a:normAutofit fontScale="92500" lnSpcReduction="20000"/>
          </a:bodyPr>
          <a:lstStyle/>
          <a:p>
            <a:pPr marL="0" indent="0" algn="ctr">
              <a:buNone/>
            </a:pPr>
            <a:r>
              <a:rPr lang="ru-RU" sz="6000" b="1" dirty="0" smtClean="0"/>
              <a:t>Благодарим за внимание</a:t>
            </a:r>
            <a:r>
              <a:rPr lang="ru-RU" sz="6000" b="1" dirty="0" smtClean="0"/>
              <a:t>!</a:t>
            </a:r>
          </a:p>
          <a:p>
            <a:pPr marL="0" indent="0" algn="ctr">
              <a:buNone/>
            </a:pPr>
            <a:r>
              <a:rPr lang="ru-RU" sz="6000" b="1" dirty="0" smtClean="0"/>
              <a:t>Готовы ответить </a:t>
            </a:r>
            <a:r>
              <a:rPr lang="ru-RU" sz="6000" b="1" smtClean="0"/>
              <a:t>на ваши вопросы.</a:t>
            </a:r>
            <a:endParaRPr lang="ru-RU" sz="6000" b="1" dirty="0"/>
          </a:p>
        </p:txBody>
      </p:sp>
    </p:spTree>
    <p:extLst>
      <p:ext uri="{BB962C8B-B14F-4D97-AF65-F5344CB8AC3E}">
        <p14:creationId xmlns="" xmlns:p14="http://schemas.microsoft.com/office/powerpoint/2010/main" val="1625606010"/>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Уголки</Template>
  <TotalTime>115</TotalTime>
  <Words>1125</Words>
  <Application>Microsoft Office PowerPoint</Application>
  <PresentationFormat>Произвольный</PresentationFormat>
  <Paragraphs>154</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Crop</vt:lpstr>
      <vt:lpstr>Когнитивные искажения в процессе принятия управленческих решений</vt:lpstr>
      <vt:lpstr>Управленческие решения принимает человек. На основе своей интуиции либо тех или иных расчетов.  В теории принятия решений излишне увлеклись расчетами на основе различных организационно-экономических (экономико-математических) моделей и методов.  Необходимо обратиться к человеку, к его интуиции.</vt:lpstr>
      <vt:lpstr>Слайд 3</vt:lpstr>
      <vt:lpstr>В последние годы на кафедре ИБМ-2 активно ведутся работы по тематике, посвященной проблемам интуиции при принятии управленческих решений</vt:lpstr>
      <vt:lpstr>Почему тема настоящего доклада важна?</vt:lpstr>
      <vt:lpstr>Когнитивные искажения</vt:lpstr>
      <vt:lpstr>Когнитивные искажения, выявленные Д. Канеманом и А. Тверски </vt:lpstr>
      <vt:lpstr>Слайд 8</vt:lpstr>
      <vt:lpstr>Слайд 9</vt:lpstr>
      <vt:lpstr>Слайд 10</vt:lpstr>
      <vt:lpstr>Слайд 11</vt:lpstr>
      <vt:lpstr>Влияние интуиции </vt:lpstr>
      <vt:lpstr>Слайд 13</vt:lpstr>
      <vt:lpstr>Слайд 14</vt:lpstr>
      <vt:lpstr>Слайд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Когнитивные искажения в процессе принятия управленческих решений</dc:title>
  <dc:creator>79151</dc:creator>
  <cp:lastModifiedBy>Prof</cp:lastModifiedBy>
  <cp:revision>25</cp:revision>
  <dcterms:created xsi:type="dcterms:W3CDTF">2024-12-04T12:38:04Z</dcterms:created>
  <dcterms:modified xsi:type="dcterms:W3CDTF">2024-12-04T19:08:31Z</dcterms:modified>
</cp:coreProperties>
</file>