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258" r:id="rId3"/>
    <p:sldId id="259" r:id="rId4"/>
    <p:sldId id="260" r:id="rId5"/>
    <p:sldId id="271" r:id="rId6"/>
    <p:sldId id="276" r:id="rId7"/>
    <p:sldId id="283" r:id="rId8"/>
    <p:sldId id="273" r:id="rId9"/>
    <p:sldId id="272" r:id="rId10"/>
    <p:sldId id="274" r:id="rId11"/>
    <p:sldId id="275" r:id="rId12"/>
    <p:sldId id="279" r:id="rId13"/>
    <p:sldId id="278" r:id="rId14"/>
    <p:sldId id="284" r:id="rId15"/>
    <p:sldId id="265" r:id="rId16"/>
    <p:sldId id="266" r:id="rId17"/>
    <p:sldId id="285" r:id="rId18"/>
    <p:sldId id="286" r:id="rId19"/>
    <p:sldId id="282" r:id="rId20"/>
    <p:sldId id="287" r:id="rId21"/>
    <p:sldId id="269" r:id="rId22"/>
    <p:sldId id="270" r:id="rId23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0" d="100"/>
          <a:sy n="140" d="100"/>
        </p:scale>
        <p:origin x="-9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A5190D-45A0-E64A-A3D1-3DF17C7627F4}" type="doc">
      <dgm:prSet loTypeId="urn:microsoft.com/office/officeart/2005/8/layout/StepDown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EFDF7C-4811-E74F-AC72-F9E533E211F2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Мониторинг  и анализ текущего состояния управляемой системы</a:t>
          </a:r>
        </a:p>
      </dgm:t>
    </dgm:pt>
    <dgm:pt modelId="{EEB877C0-304F-BF42-98D8-BAAA6C3353C9}" type="parTrans" cxnId="{BD6360E3-483F-1745-BF35-F00874E25E30}">
      <dgm:prSet/>
      <dgm:spPr/>
      <dgm:t>
        <a:bodyPr/>
        <a:lstStyle/>
        <a:p>
          <a:endParaRPr lang="ru-RU"/>
        </a:p>
      </dgm:t>
    </dgm:pt>
    <dgm:pt modelId="{254D6AB1-180F-7C46-8E9E-6253801A22E1}" type="sibTrans" cxnId="{BD6360E3-483F-1745-BF35-F00874E25E30}">
      <dgm:prSet/>
      <dgm:spPr/>
      <dgm:t>
        <a:bodyPr/>
        <a:lstStyle/>
        <a:p>
          <a:endParaRPr lang="ru-RU"/>
        </a:p>
      </dgm:t>
    </dgm:pt>
    <dgm:pt modelId="{9E2EED11-2AEE-C64F-B0D2-7F96EEC6A390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Прогноз развития</a:t>
          </a:r>
        </a:p>
      </dgm:t>
    </dgm:pt>
    <dgm:pt modelId="{F999BB8F-C6F9-204C-9951-7F7F8511BF13}" type="parTrans" cxnId="{3B8B61B2-0DD4-5640-B7F3-CBB321533AA4}">
      <dgm:prSet/>
      <dgm:spPr/>
      <dgm:t>
        <a:bodyPr/>
        <a:lstStyle/>
        <a:p>
          <a:endParaRPr lang="ru-RU"/>
        </a:p>
      </dgm:t>
    </dgm:pt>
    <dgm:pt modelId="{FF86AADA-EE6A-6C41-8BBF-76980FA043C3}" type="sibTrans" cxnId="{3B8B61B2-0DD4-5640-B7F3-CBB321533AA4}">
      <dgm:prSet/>
      <dgm:spPr/>
      <dgm:t>
        <a:bodyPr/>
        <a:lstStyle/>
        <a:p>
          <a:endParaRPr lang="ru-RU"/>
        </a:p>
      </dgm:t>
    </dgm:pt>
    <dgm:pt modelId="{FE1AC603-ACB8-0A49-9ED7-B05EEFB1ED23}">
      <dgm:prSet phldrT="[Текст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Целеполагание</a:t>
          </a:r>
        </a:p>
      </dgm:t>
    </dgm:pt>
    <dgm:pt modelId="{48E4D352-E176-FA4D-9861-ECA421C9F1D6}" type="parTrans" cxnId="{E75F3CFE-C9A6-BE49-BA72-2114D59D242C}">
      <dgm:prSet/>
      <dgm:spPr/>
      <dgm:t>
        <a:bodyPr/>
        <a:lstStyle/>
        <a:p>
          <a:endParaRPr lang="ru-RU"/>
        </a:p>
      </dgm:t>
    </dgm:pt>
    <dgm:pt modelId="{48D6AADB-EE33-B84B-9916-D5B788C8D60B}" type="sibTrans" cxnId="{E75F3CFE-C9A6-BE49-BA72-2114D59D242C}">
      <dgm:prSet/>
      <dgm:spPr/>
      <dgm:t>
        <a:bodyPr/>
        <a:lstStyle/>
        <a:p>
          <a:endParaRPr lang="ru-RU"/>
        </a:p>
      </dgm:t>
    </dgm:pt>
    <dgm:pt modelId="{4367E1C9-55C5-B645-AFF6-1EB9B5D7B094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Выбор технологии действия</a:t>
          </a:r>
        </a:p>
      </dgm:t>
    </dgm:pt>
    <dgm:pt modelId="{CF3801C3-9467-914E-83B4-9D2C27CBFCAD}" type="parTrans" cxnId="{56E3A5E7-1B53-5846-9B40-51C1749D76C6}">
      <dgm:prSet/>
      <dgm:spPr/>
      <dgm:t>
        <a:bodyPr/>
        <a:lstStyle/>
        <a:p>
          <a:endParaRPr lang="ru-RU"/>
        </a:p>
      </dgm:t>
    </dgm:pt>
    <dgm:pt modelId="{815A29CF-7978-F94E-AAB6-E444812EE56C}" type="sibTrans" cxnId="{56E3A5E7-1B53-5846-9B40-51C1749D76C6}">
      <dgm:prSet/>
      <dgm:spPr/>
      <dgm:t>
        <a:bodyPr/>
        <a:lstStyle/>
        <a:p>
          <a:endParaRPr lang="ru-RU"/>
        </a:p>
      </dgm:t>
    </dgm:pt>
    <dgm:pt modelId="{7743B3D8-6A70-474D-86CB-7328D50E6CD6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Планирование  и распределение ресурсов</a:t>
          </a:r>
        </a:p>
      </dgm:t>
    </dgm:pt>
    <dgm:pt modelId="{0324ED54-6394-0D4E-A698-5803F50C4173}" type="parTrans" cxnId="{FE07340E-4ACC-614D-8099-EBB050DF3DC4}">
      <dgm:prSet/>
      <dgm:spPr/>
      <dgm:t>
        <a:bodyPr/>
        <a:lstStyle/>
        <a:p>
          <a:endParaRPr lang="ru-RU"/>
        </a:p>
      </dgm:t>
    </dgm:pt>
    <dgm:pt modelId="{1A01D5AC-8CA5-6D4F-B83C-1FE4F53BC156}" type="sibTrans" cxnId="{FE07340E-4ACC-614D-8099-EBB050DF3DC4}">
      <dgm:prSet/>
      <dgm:spPr/>
      <dgm:t>
        <a:bodyPr/>
        <a:lstStyle/>
        <a:p>
          <a:endParaRPr lang="ru-RU"/>
        </a:p>
      </dgm:t>
    </dgm:pt>
    <dgm:pt modelId="{EB8B0A0D-930B-3E4F-BB40-A96D5DD4DBF4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Контроль и оперативное управление</a:t>
          </a:r>
        </a:p>
      </dgm:t>
    </dgm:pt>
    <dgm:pt modelId="{FE47F399-A24D-374F-8B95-247C190AA974}" type="parTrans" cxnId="{0ECDA12D-3373-874C-A2BB-2D1CC28E44DE}">
      <dgm:prSet/>
      <dgm:spPr/>
      <dgm:t>
        <a:bodyPr/>
        <a:lstStyle/>
        <a:p>
          <a:endParaRPr lang="ru-RU"/>
        </a:p>
      </dgm:t>
    </dgm:pt>
    <dgm:pt modelId="{D9C50E1B-03F0-664A-908F-D7A920FDDF50}" type="sibTrans" cxnId="{0ECDA12D-3373-874C-A2BB-2D1CC28E44DE}">
      <dgm:prSet/>
      <dgm:spPr/>
      <dgm:t>
        <a:bodyPr/>
        <a:lstStyle/>
        <a:p>
          <a:endParaRPr lang="ru-RU"/>
        </a:p>
      </dgm:t>
    </dgm:pt>
    <dgm:pt modelId="{8BBECDBA-B2D2-F144-8EF4-11EC7EC91C4A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000">
              <a:latin typeface="Times New Roman"/>
              <a:cs typeface="Times New Roman"/>
            </a:rPr>
            <a:t>Анализ  изменений и корректировка</a:t>
          </a:r>
        </a:p>
      </dgm:t>
    </dgm:pt>
    <dgm:pt modelId="{326B38B0-0B95-8745-B737-8EBEE5640EFB}" type="parTrans" cxnId="{0BFB0092-A55C-EF47-B24D-97C3892CE040}">
      <dgm:prSet/>
      <dgm:spPr/>
      <dgm:t>
        <a:bodyPr/>
        <a:lstStyle/>
        <a:p>
          <a:endParaRPr lang="ru-RU"/>
        </a:p>
      </dgm:t>
    </dgm:pt>
    <dgm:pt modelId="{8CD19043-0896-3347-874D-41E60D045D1B}" type="sibTrans" cxnId="{0BFB0092-A55C-EF47-B24D-97C3892CE040}">
      <dgm:prSet/>
      <dgm:spPr/>
      <dgm:t>
        <a:bodyPr/>
        <a:lstStyle/>
        <a:p>
          <a:endParaRPr lang="ru-RU"/>
        </a:p>
      </dgm:t>
    </dgm:pt>
    <dgm:pt modelId="{551032DC-2F38-614F-ADC7-AA9B999D9B7D}" type="pres">
      <dgm:prSet presAssocID="{23A5190D-45A0-E64A-A3D1-3DF17C7627F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9FB5662-144B-2245-861E-5246DF9BF1D4}" type="pres">
      <dgm:prSet presAssocID="{A1EFDF7C-4811-E74F-AC72-F9E533E211F2}" presName="composite" presStyleCnt="0"/>
      <dgm:spPr/>
    </dgm:pt>
    <dgm:pt modelId="{E27D5CDD-B42F-B344-9BB6-B76D399A2841}" type="pres">
      <dgm:prSet presAssocID="{A1EFDF7C-4811-E74F-AC72-F9E533E211F2}" presName="bentUpArrow1" presStyleLbl="alignImgPlace1" presStyleIdx="0" presStyleCnt="6" custScaleX="94246" custLinFactNeighborX="-80628" custLinFactNeighborY="4182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9F42A9D7-3A4A-8C46-9980-5F0DA5D008A6}" type="pres">
      <dgm:prSet presAssocID="{A1EFDF7C-4811-E74F-AC72-F9E533E211F2}" presName="ParentText" presStyleLbl="node1" presStyleIdx="0" presStyleCnt="7" custScaleX="241683" custLinFactNeighborX="12576" custLinFactNeighborY="875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BDCA6B-1D53-C14F-80C1-7B258DDB793C}" type="pres">
      <dgm:prSet presAssocID="{A1EFDF7C-4811-E74F-AC72-F9E533E211F2}" presName="Child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3C455-5E3D-1E41-BE41-A64FC6BD9A77}" type="pres">
      <dgm:prSet presAssocID="{254D6AB1-180F-7C46-8E9E-6253801A22E1}" presName="sibTrans" presStyleCnt="0"/>
      <dgm:spPr/>
    </dgm:pt>
    <dgm:pt modelId="{EE2E6D85-B060-6348-AB5F-4437C4715847}" type="pres">
      <dgm:prSet presAssocID="{9E2EED11-2AEE-C64F-B0D2-7F96EEC6A390}" presName="composite" presStyleCnt="0"/>
      <dgm:spPr/>
    </dgm:pt>
    <dgm:pt modelId="{CDF5C855-6EE7-2F4E-9D28-9FAD60A65CD9}" type="pres">
      <dgm:prSet presAssocID="{9E2EED11-2AEE-C64F-B0D2-7F96EEC6A390}" presName="bentUpArrow1" presStyleLbl="alignImgPlace1" presStyleIdx="1" presStyleCnt="6" custLinFactNeighborX="-50929" custLinFactNeighborY="23955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F5D38995-569F-164E-B5E0-E724273BA7DF}" type="pres">
      <dgm:prSet presAssocID="{9E2EED11-2AEE-C64F-B0D2-7F96EEC6A390}" presName="ParentText" presStyleLbl="node1" presStyleIdx="1" presStyleCnt="7" custScaleX="190267" custLinFactNeighborX="-27641" custLinFactNeighborY="1694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C9088C-4DBC-C940-95BA-40C195DA90CB}" type="pres">
      <dgm:prSet presAssocID="{9E2EED11-2AEE-C64F-B0D2-7F96EEC6A390}" presName="Child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E542BE-CA37-2A45-95B2-0E6FC8702510}" type="pres">
      <dgm:prSet presAssocID="{FF86AADA-EE6A-6C41-8BBF-76980FA043C3}" presName="sibTrans" presStyleCnt="0"/>
      <dgm:spPr/>
    </dgm:pt>
    <dgm:pt modelId="{F20B8265-CCA2-C44F-ABBB-52B515DD9997}" type="pres">
      <dgm:prSet presAssocID="{FE1AC603-ACB8-0A49-9ED7-B05EEFB1ED23}" presName="composite" presStyleCnt="0"/>
      <dgm:spPr/>
    </dgm:pt>
    <dgm:pt modelId="{F7D51FB6-E2AE-6747-AE77-C9A478FBA71B}" type="pres">
      <dgm:prSet presAssocID="{FE1AC603-ACB8-0A49-9ED7-B05EEFB1ED23}" presName="bentUpArrow1" presStyleLbl="alignImgPlace1" presStyleIdx="2" presStyleCnt="6" custLinFactNeighborX="-46394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82F1BCB4-16F3-DD4E-8D48-7D794C9B6D70}" type="pres">
      <dgm:prSet presAssocID="{FE1AC603-ACB8-0A49-9ED7-B05EEFB1ED23}" presName="ParentText" presStyleLbl="node1" presStyleIdx="2" presStyleCnt="7" custScaleX="177021" custLinFactNeighborX="-55475" custLinFactNeighborY="1486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99E26-485C-4545-A607-97626BEFF1E0}" type="pres">
      <dgm:prSet presAssocID="{FE1AC603-ACB8-0A49-9ED7-B05EEFB1ED23}" presName="Child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094B41-04B8-E342-8B03-81A5D7166E6F}" type="pres">
      <dgm:prSet presAssocID="{48D6AADB-EE33-B84B-9916-D5B788C8D60B}" presName="sibTrans" presStyleCnt="0"/>
      <dgm:spPr/>
    </dgm:pt>
    <dgm:pt modelId="{23306741-CAA1-094B-B660-FA3845F3941B}" type="pres">
      <dgm:prSet presAssocID="{4367E1C9-55C5-B645-AFF6-1EB9B5D7B094}" presName="composite" presStyleCnt="0"/>
      <dgm:spPr/>
    </dgm:pt>
    <dgm:pt modelId="{DCA70458-BA00-484F-812A-0FFA665A0DB6}" type="pres">
      <dgm:prSet presAssocID="{4367E1C9-55C5-B645-AFF6-1EB9B5D7B094}" presName="bentUpArrow1" presStyleLbl="alignImgPlace1" presStyleIdx="3" presStyleCnt="6" custLinFactNeighborX="-73825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799A2F18-A35D-E945-9687-FE4F43306E34}" type="pres">
      <dgm:prSet presAssocID="{4367E1C9-55C5-B645-AFF6-1EB9B5D7B094}" presName="ParentText" presStyleLbl="node1" presStyleIdx="3" presStyleCnt="7" custScaleX="217848" custLinFactNeighborX="-38766" custLinFactNeighborY="1279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1FD3C3-6AA7-4047-BE5D-DE4D42962372}" type="pres">
      <dgm:prSet presAssocID="{4367E1C9-55C5-B645-AFF6-1EB9B5D7B094}" presName="ChildText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F3F739C0-6BEF-F941-91E5-A9F0BC1AEF7A}" type="pres">
      <dgm:prSet presAssocID="{815A29CF-7978-F94E-AAB6-E444812EE56C}" presName="sibTrans" presStyleCnt="0"/>
      <dgm:spPr/>
    </dgm:pt>
    <dgm:pt modelId="{A18744A6-A2A3-DF42-8F7A-BE2DB1B9F1B0}" type="pres">
      <dgm:prSet presAssocID="{7743B3D8-6A70-474D-86CB-7328D50E6CD6}" presName="composite" presStyleCnt="0"/>
      <dgm:spPr/>
    </dgm:pt>
    <dgm:pt modelId="{BAE8BF83-48A6-984D-9A65-DDBB271BCA34}" type="pres">
      <dgm:prSet presAssocID="{7743B3D8-6A70-474D-86CB-7328D50E6CD6}" presName="bentUpArrow1" presStyleLbl="alignImgPlace1" presStyleIdx="4" presStyleCnt="6" custLinFactNeighborX="-73514" custLinFactNeighborY="9075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44795A87-F808-594F-997A-FFC422FF5A3F}" type="pres">
      <dgm:prSet presAssocID="{7743B3D8-6A70-474D-86CB-7328D50E6CD6}" presName="ParentText" presStyleLbl="node1" presStyleIdx="4" presStyleCnt="7" custScaleX="221147" custLinFactNeighborX="-36905" custLinFactNeighborY="1071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582451-EF85-0A4F-8C46-BE1C8D17EA85}" type="pres">
      <dgm:prSet presAssocID="{7743B3D8-6A70-474D-86CB-7328D50E6CD6}" presName="Child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C81683D0-48FB-DC4D-B8C4-9DC429569053}" type="pres">
      <dgm:prSet presAssocID="{1A01D5AC-8CA5-6D4F-B83C-1FE4F53BC156}" presName="sibTrans" presStyleCnt="0"/>
      <dgm:spPr/>
    </dgm:pt>
    <dgm:pt modelId="{B71B9752-99F9-D646-AE25-B965AE9C31FC}" type="pres">
      <dgm:prSet presAssocID="{EB8B0A0D-930B-3E4F-BB40-A96D5DD4DBF4}" presName="composite" presStyleCnt="0"/>
      <dgm:spPr/>
    </dgm:pt>
    <dgm:pt modelId="{8C5FE989-6FC1-1244-B8FE-A1355AEB2D71}" type="pres">
      <dgm:prSet presAssocID="{EB8B0A0D-930B-3E4F-BB40-A96D5DD4DBF4}" presName="bentUpArrow1" presStyleLbl="alignImgPlace1" presStyleIdx="5" presStyleCnt="6" custLinFactNeighborX="-36285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B00EC2C8-AFCA-A44C-85F5-9014744E07EE}" type="pres">
      <dgm:prSet presAssocID="{EB8B0A0D-930B-3E4F-BB40-A96D5DD4DBF4}" presName="ParentText" presStyleLbl="node1" presStyleIdx="5" presStyleCnt="7" custScaleX="174515" custLinFactNeighborX="-35044" custLinFactNeighborY="864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D78ECF-A64E-204A-83E1-94125022AEC9}" type="pres">
      <dgm:prSet presAssocID="{EB8B0A0D-930B-3E4F-BB40-A96D5DD4DBF4}" presName="ChildText" presStyleLbl="revTx" presStyleIdx="5" presStyleCnt="6">
        <dgm:presLayoutVars>
          <dgm:chMax val="0"/>
          <dgm:chPref val="0"/>
          <dgm:bulletEnabled val="1"/>
        </dgm:presLayoutVars>
      </dgm:prSet>
      <dgm:spPr/>
    </dgm:pt>
    <dgm:pt modelId="{26863656-1C69-9F47-A5B6-DE84B9273BD5}" type="pres">
      <dgm:prSet presAssocID="{D9C50E1B-03F0-664A-908F-D7A920FDDF50}" presName="sibTrans" presStyleCnt="0"/>
      <dgm:spPr/>
    </dgm:pt>
    <dgm:pt modelId="{86C676B3-005E-294F-8BC0-ECCAD3176222}" type="pres">
      <dgm:prSet presAssocID="{8BBECDBA-B2D2-F144-8EF4-11EC7EC91C4A}" presName="composite" presStyleCnt="0"/>
      <dgm:spPr/>
    </dgm:pt>
    <dgm:pt modelId="{25273015-1D26-0D44-A8A3-C74F4FDFD9BB}" type="pres">
      <dgm:prSet presAssocID="{8BBECDBA-B2D2-F144-8EF4-11EC7EC91C4A}" presName="ParentText" presStyleLbl="node1" presStyleIdx="6" presStyleCnt="7" custScaleX="156676" custLinFactNeighborX="-18335" custLinFactNeighborY="656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E3A5E7-1B53-5846-9B40-51C1749D76C6}" srcId="{23A5190D-45A0-E64A-A3D1-3DF17C7627F4}" destId="{4367E1C9-55C5-B645-AFF6-1EB9B5D7B094}" srcOrd="3" destOrd="0" parTransId="{CF3801C3-9467-914E-83B4-9D2C27CBFCAD}" sibTransId="{815A29CF-7978-F94E-AAB6-E444812EE56C}"/>
    <dgm:cxn modelId="{0ECDA12D-3373-874C-A2BB-2D1CC28E44DE}" srcId="{23A5190D-45A0-E64A-A3D1-3DF17C7627F4}" destId="{EB8B0A0D-930B-3E4F-BB40-A96D5DD4DBF4}" srcOrd="5" destOrd="0" parTransId="{FE47F399-A24D-374F-8B95-247C190AA974}" sibTransId="{D9C50E1B-03F0-664A-908F-D7A920FDDF50}"/>
    <dgm:cxn modelId="{3B8B61B2-0DD4-5640-B7F3-CBB321533AA4}" srcId="{23A5190D-45A0-E64A-A3D1-3DF17C7627F4}" destId="{9E2EED11-2AEE-C64F-B0D2-7F96EEC6A390}" srcOrd="1" destOrd="0" parTransId="{F999BB8F-C6F9-204C-9951-7F7F8511BF13}" sibTransId="{FF86AADA-EE6A-6C41-8BBF-76980FA043C3}"/>
    <dgm:cxn modelId="{F155C7F7-7044-4C46-A97B-3FBBB481D09F}" type="presOf" srcId="{23A5190D-45A0-E64A-A3D1-3DF17C7627F4}" destId="{551032DC-2F38-614F-ADC7-AA9B999D9B7D}" srcOrd="0" destOrd="0" presId="urn:microsoft.com/office/officeart/2005/8/layout/StepDownProcess"/>
    <dgm:cxn modelId="{FE07340E-4ACC-614D-8099-EBB050DF3DC4}" srcId="{23A5190D-45A0-E64A-A3D1-3DF17C7627F4}" destId="{7743B3D8-6A70-474D-86CB-7328D50E6CD6}" srcOrd="4" destOrd="0" parTransId="{0324ED54-6394-0D4E-A698-5803F50C4173}" sibTransId="{1A01D5AC-8CA5-6D4F-B83C-1FE4F53BC156}"/>
    <dgm:cxn modelId="{5DD0F9CF-513E-974B-915F-6EE771FFD7BC}" type="presOf" srcId="{4367E1C9-55C5-B645-AFF6-1EB9B5D7B094}" destId="{799A2F18-A35D-E945-9687-FE4F43306E34}" srcOrd="0" destOrd="0" presId="urn:microsoft.com/office/officeart/2005/8/layout/StepDownProcess"/>
    <dgm:cxn modelId="{58251BC2-F0D3-3847-A430-D0AD2B807E39}" type="presOf" srcId="{EB8B0A0D-930B-3E4F-BB40-A96D5DD4DBF4}" destId="{B00EC2C8-AFCA-A44C-85F5-9014744E07EE}" srcOrd="0" destOrd="0" presId="urn:microsoft.com/office/officeart/2005/8/layout/StepDownProcess"/>
    <dgm:cxn modelId="{F00CEAE9-ED7B-934A-ACAD-43E980A97567}" type="presOf" srcId="{FE1AC603-ACB8-0A49-9ED7-B05EEFB1ED23}" destId="{82F1BCB4-16F3-DD4E-8D48-7D794C9B6D70}" srcOrd="0" destOrd="0" presId="urn:microsoft.com/office/officeart/2005/8/layout/StepDownProcess"/>
    <dgm:cxn modelId="{BABB6572-F362-3B42-9577-92AB10EDF611}" type="presOf" srcId="{9E2EED11-2AEE-C64F-B0D2-7F96EEC6A390}" destId="{F5D38995-569F-164E-B5E0-E724273BA7DF}" srcOrd="0" destOrd="0" presId="urn:microsoft.com/office/officeart/2005/8/layout/StepDownProcess"/>
    <dgm:cxn modelId="{E75F3CFE-C9A6-BE49-BA72-2114D59D242C}" srcId="{23A5190D-45A0-E64A-A3D1-3DF17C7627F4}" destId="{FE1AC603-ACB8-0A49-9ED7-B05EEFB1ED23}" srcOrd="2" destOrd="0" parTransId="{48E4D352-E176-FA4D-9861-ECA421C9F1D6}" sibTransId="{48D6AADB-EE33-B84B-9916-D5B788C8D60B}"/>
    <dgm:cxn modelId="{0BFB0092-A55C-EF47-B24D-97C3892CE040}" srcId="{23A5190D-45A0-E64A-A3D1-3DF17C7627F4}" destId="{8BBECDBA-B2D2-F144-8EF4-11EC7EC91C4A}" srcOrd="6" destOrd="0" parTransId="{326B38B0-0B95-8745-B737-8EBEE5640EFB}" sibTransId="{8CD19043-0896-3347-874D-41E60D045D1B}"/>
    <dgm:cxn modelId="{135789BA-8798-9547-BE14-2567BC28370E}" type="presOf" srcId="{7743B3D8-6A70-474D-86CB-7328D50E6CD6}" destId="{44795A87-F808-594F-997A-FFC422FF5A3F}" srcOrd="0" destOrd="0" presId="urn:microsoft.com/office/officeart/2005/8/layout/StepDownProcess"/>
    <dgm:cxn modelId="{50306793-08CB-384C-BE42-128819A8EA9A}" type="presOf" srcId="{A1EFDF7C-4811-E74F-AC72-F9E533E211F2}" destId="{9F42A9D7-3A4A-8C46-9980-5F0DA5D008A6}" srcOrd="0" destOrd="0" presId="urn:microsoft.com/office/officeart/2005/8/layout/StepDownProcess"/>
    <dgm:cxn modelId="{BD6360E3-483F-1745-BF35-F00874E25E30}" srcId="{23A5190D-45A0-E64A-A3D1-3DF17C7627F4}" destId="{A1EFDF7C-4811-E74F-AC72-F9E533E211F2}" srcOrd="0" destOrd="0" parTransId="{EEB877C0-304F-BF42-98D8-BAAA6C3353C9}" sibTransId="{254D6AB1-180F-7C46-8E9E-6253801A22E1}"/>
    <dgm:cxn modelId="{D9A14BF6-8505-6144-AA12-8E692B07A25A}" type="presOf" srcId="{8BBECDBA-B2D2-F144-8EF4-11EC7EC91C4A}" destId="{25273015-1D26-0D44-A8A3-C74F4FDFD9BB}" srcOrd="0" destOrd="0" presId="urn:microsoft.com/office/officeart/2005/8/layout/StepDownProcess"/>
    <dgm:cxn modelId="{1CC05422-694B-614C-A4FC-8FACB1E7C696}" type="presParOf" srcId="{551032DC-2F38-614F-ADC7-AA9B999D9B7D}" destId="{09FB5662-144B-2245-861E-5246DF9BF1D4}" srcOrd="0" destOrd="0" presId="urn:microsoft.com/office/officeart/2005/8/layout/StepDownProcess"/>
    <dgm:cxn modelId="{F5CC5244-1F33-FE4F-929B-F69D1183FD10}" type="presParOf" srcId="{09FB5662-144B-2245-861E-5246DF9BF1D4}" destId="{E27D5CDD-B42F-B344-9BB6-B76D399A2841}" srcOrd="0" destOrd="0" presId="urn:microsoft.com/office/officeart/2005/8/layout/StepDownProcess"/>
    <dgm:cxn modelId="{94036C5B-8D69-F443-B227-3B1CAA90C87A}" type="presParOf" srcId="{09FB5662-144B-2245-861E-5246DF9BF1D4}" destId="{9F42A9D7-3A4A-8C46-9980-5F0DA5D008A6}" srcOrd="1" destOrd="0" presId="urn:microsoft.com/office/officeart/2005/8/layout/StepDownProcess"/>
    <dgm:cxn modelId="{7E4AFBBC-AA8B-1645-979F-F35EC04D5DBC}" type="presParOf" srcId="{09FB5662-144B-2245-861E-5246DF9BF1D4}" destId="{F1BDCA6B-1D53-C14F-80C1-7B258DDB793C}" srcOrd="2" destOrd="0" presId="urn:microsoft.com/office/officeart/2005/8/layout/StepDownProcess"/>
    <dgm:cxn modelId="{4D78C342-2BA1-1B46-A0AF-027C078DEBC5}" type="presParOf" srcId="{551032DC-2F38-614F-ADC7-AA9B999D9B7D}" destId="{94A3C455-5E3D-1E41-BE41-A64FC6BD9A77}" srcOrd="1" destOrd="0" presId="urn:microsoft.com/office/officeart/2005/8/layout/StepDownProcess"/>
    <dgm:cxn modelId="{CF4E927B-8304-0847-B91D-B5B17CBB8812}" type="presParOf" srcId="{551032DC-2F38-614F-ADC7-AA9B999D9B7D}" destId="{EE2E6D85-B060-6348-AB5F-4437C4715847}" srcOrd="2" destOrd="0" presId="urn:microsoft.com/office/officeart/2005/8/layout/StepDownProcess"/>
    <dgm:cxn modelId="{602B0086-062B-EA4F-814C-B835B160332C}" type="presParOf" srcId="{EE2E6D85-B060-6348-AB5F-4437C4715847}" destId="{CDF5C855-6EE7-2F4E-9D28-9FAD60A65CD9}" srcOrd="0" destOrd="0" presId="urn:microsoft.com/office/officeart/2005/8/layout/StepDownProcess"/>
    <dgm:cxn modelId="{D163AA05-C8BE-F74B-ABB2-E0B7EC853D48}" type="presParOf" srcId="{EE2E6D85-B060-6348-AB5F-4437C4715847}" destId="{F5D38995-569F-164E-B5E0-E724273BA7DF}" srcOrd="1" destOrd="0" presId="urn:microsoft.com/office/officeart/2005/8/layout/StepDownProcess"/>
    <dgm:cxn modelId="{7CB40375-F4EA-9C4A-BCC2-CAD00CD6AE56}" type="presParOf" srcId="{EE2E6D85-B060-6348-AB5F-4437C4715847}" destId="{39C9088C-4DBC-C940-95BA-40C195DA90CB}" srcOrd="2" destOrd="0" presId="urn:microsoft.com/office/officeart/2005/8/layout/StepDownProcess"/>
    <dgm:cxn modelId="{3399A2D4-DED3-C74D-B253-26006C4AA2A7}" type="presParOf" srcId="{551032DC-2F38-614F-ADC7-AA9B999D9B7D}" destId="{C4E542BE-CA37-2A45-95B2-0E6FC8702510}" srcOrd="3" destOrd="0" presId="urn:microsoft.com/office/officeart/2005/8/layout/StepDownProcess"/>
    <dgm:cxn modelId="{679682D1-C2F6-B248-BF17-6AE9249BA506}" type="presParOf" srcId="{551032DC-2F38-614F-ADC7-AA9B999D9B7D}" destId="{F20B8265-CCA2-C44F-ABBB-52B515DD9997}" srcOrd="4" destOrd="0" presId="urn:microsoft.com/office/officeart/2005/8/layout/StepDownProcess"/>
    <dgm:cxn modelId="{1AB2898E-AEAC-9E41-97FB-B4965A4B87D8}" type="presParOf" srcId="{F20B8265-CCA2-C44F-ABBB-52B515DD9997}" destId="{F7D51FB6-E2AE-6747-AE77-C9A478FBA71B}" srcOrd="0" destOrd="0" presId="urn:microsoft.com/office/officeart/2005/8/layout/StepDownProcess"/>
    <dgm:cxn modelId="{CB78D5C2-F2D7-DE45-BD34-0D08D1E0A10B}" type="presParOf" srcId="{F20B8265-CCA2-C44F-ABBB-52B515DD9997}" destId="{82F1BCB4-16F3-DD4E-8D48-7D794C9B6D70}" srcOrd="1" destOrd="0" presId="urn:microsoft.com/office/officeart/2005/8/layout/StepDownProcess"/>
    <dgm:cxn modelId="{D1CE6D0B-C738-2A46-B23C-FFB9BD9F7B95}" type="presParOf" srcId="{F20B8265-CCA2-C44F-ABBB-52B515DD9997}" destId="{1FA99E26-485C-4545-A607-97626BEFF1E0}" srcOrd="2" destOrd="0" presId="urn:microsoft.com/office/officeart/2005/8/layout/StepDownProcess"/>
    <dgm:cxn modelId="{2E810E35-D911-E04D-94DD-942E66C76EAE}" type="presParOf" srcId="{551032DC-2F38-614F-ADC7-AA9B999D9B7D}" destId="{8D094B41-04B8-E342-8B03-81A5D7166E6F}" srcOrd="5" destOrd="0" presId="urn:microsoft.com/office/officeart/2005/8/layout/StepDownProcess"/>
    <dgm:cxn modelId="{0EC142CE-FC00-8940-B544-2B2170E4DCDF}" type="presParOf" srcId="{551032DC-2F38-614F-ADC7-AA9B999D9B7D}" destId="{23306741-CAA1-094B-B660-FA3845F3941B}" srcOrd="6" destOrd="0" presId="urn:microsoft.com/office/officeart/2005/8/layout/StepDownProcess"/>
    <dgm:cxn modelId="{0FB8A6ED-0555-3048-AE2D-9917A3BEFF92}" type="presParOf" srcId="{23306741-CAA1-094B-B660-FA3845F3941B}" destId="{DCA70458-BA00-484F-812A-0FFA665A0DB6}" srcOrd="0" destOrd="0" presId="urn:microsoft.com/office/officeart/2005/8/layout/StepDownProcess"/>
    <dgm:cxn modelId="{92C083C5-10BF-AB4E-84EB-C6A362E9A9F5}" type="presParOf" srcId="{23306741-CAA1-094B-B660-FA3845F3941B}" destId="{799A2F18-A35D-E945-9687-FE4F43306E34}" srcOrd="1" destOrd="0" presId="urn:microsoft.com/office/officeart/2005/8/layout/StepDownProcess"/>
    <dgm:cxn modelId="{32FBEC52-12D1-E745-92EA-A9B4D14E1AF7}" type="presParOf" srcId="{23306741-CAA1-094B-B660-FA3845F3941B}" destId="{7D1FD3C3-6AA7-4047-BE5D-DE4D42962372}" srcOrd="2" destOrd="0" presId="urn:microsoft.com/office/officeart/2005/8/layout/StepDownProcess"/>
    <dgm:cxn modelId="{3195EF86-9056-F947-A3BA-60AB3B782D0A}" type="presParOf" srcId="{551032DC-2F38-614F-ADC7-AA9B999D9B7D}" destId="{F3F739C0-6BEF-F941-91E5-A9F0BC1AEF7A}" srcOrd="7" destOrd="0" presId="urn:microsoft.com/office/officeart/2005/8/layout/StepDownProcess"/>
    <dgm:cxn modelId="{54A8E51C-9A9D-0F4C-88E2-24E7DC14D67E}" type="presParOf" srcId="{551032DC-2F38-614F-ADC7-AA9B999D9B7D}" destId="{A18744A6-A2A3-DF42-8F7A-BE2DB1B9F1B0}" srcOrd="8" destOrd="0" presId="urn:microsoft.com/office/officeart/2005/8/layout/StepDownProcess"/>
    <dgm:cxn modelId="{FA03DB6A-AE45-B741-A9CD-50B5DBCF14ED}" type="presParOf" srcId="{A18744A6-A2A3-DF42-8F7A-BE2DB1B9F1B0}" destId="{BAE8BF83-48A6-984D-9A65-DDBB271BCA34}" srcOrd="0" destOrd="0" presId="urn:microsoft.com/office/officeart/2005/8/layout/StepDownProcess"/>
    <dgm:cxn modelId="{126B6D33-A4CD-8F4F-AA7D-39F0F890BCFF}" type="presParOf" srcId="{A18744A6-A2A3-DF42-8F7A-BE2DB1B9F1B0}" destId="{44795A87-F808-594F-997A-FFC422FF5A3F}" srcOrd="1" destOrd="0" presId="urn:microsoft.com/office/officeart/2005/8/layout/StepDownProcess"/>
    <dgm:cxn modelId="{0A83B704-9AA4-3142-915E-874592AD0524}" type="presParOf" srcId="{A18744A6-A2A3-DF42-8F7A-BE2DB1B9F1B0}" destId="{7F582451-EF85-0A4F-8C46-BE1C8D17EA85}" srcOrd="2" destOrd="0" presId="urn:microsoft.com/office/officeart/2005/8/layout/StepDownProcess"/>
    <dgm:cxn modelId="{DD75AA20-21D8-2247-A7D7-4D01557606D8}" type="presParOf" srcId="{551032DC-2F38-614F-ADC7-AA9B999D9B7D}" destId="{C81683D0-48FB-DC4D-B8C4-9DC429569053}" srcOrd="9" destOrd="0" presId="urn:microsoft.com/office/officeart/2005/8/layout/StepDownProcess"/>
    <dgm:cxn modelId="{B072BF46-889F-CB43-94B4-1779F43E6E97}" type="presParOf" srcId="{551032DC-2F38-614F-ADC7-AA9B999D9B7D}" destId="{B71B9752-99F9-D646-AE25-B965AE9C31FC}" srcOrd="10" destOrd="0" presId="urn:microsoft.com/office/officeart/2005/8/layout/StepDownProcess"/>
    <dgm:cxn modelId="{11EF6530-1B79-3645-B1DC-9D36DDFBD8F9}" type="presParOf" srcId="{B71B9752-99F9-D646-AE25-B965AE9C31FC}" destId="{8C5FE989-6FC1-1244-B8FE-A1355AEB2D71}" srcOrd="0" destOrd="0" presId="urn:microsoft.com/office/officeart/2005/8/layout/StepDownProcess"/>
    <dgm:cxn modelId="{424017E1-BC2F-B34A-B875-6CDC70A21F7B}" type="presParOf" srcId="{B71B9752-99F9-D646-AE25-B965AE9C31FC}" destId="{B00EC2C8-AFCA-A44C-85F5-9014744E07EE}" srcOrd="1" destOrd="0" presId="urn:microsoft.com/office/officeart/2005/8/layout/StepDownProcess"/>
    <dgm:cxn modelId="{7BAD84DA-E985-5240-9FA0-513274B79634}" type="presParOf" srcId="{B71B9752-99F9-D646-AE25-B965AE9C31FC}" destId="{9BD78ECF-A64E-204A-83E1-94125022AEC9}" srcOrd="2" destOrd="0" presId="urn:microsoft.com/office/officeart/2005/8/layout/StepDownProcess"/>
    <dgm:cxn modelId="{0F134A7C-3164-3641-933F-2A0BAAD3BB48}" type="presParOf" srcId="{551032DC-2F38-614F-ADC7-AA9B999D9B7D}" destId="{26863656-1C69-9F47-A5B6-DE84B9273BD5}" srcOrd="11" destOrd="0" presId="urn:microsoft.com/office/officeart/2005/8/layout/StepDownProcess"/>
    <dgm:cxn modelId="{33B69C55-2A33-4448-AB5C-783C08D2382C}" type="presParOf" srcId="{551032DC-2F38-614F-ADC7-AA9B999D9B7D}" destId="{86C676B3-005E-294F-8BC0-ECCAD3176222}" srcOrd="12" destOrd="0" presId="urn:microsoft.com/office/officeart/2005/8/layout/StepDownProcess"/>
    <dgm:cxn modelId="{0F9A7AF5-9BDB-3940-9330-9181E71EED91}" type="presParOf" srcId="{86C676B3-005E-294F-8BC0-ECCAD3176222}" destId="{25273015-1D26-0D44-A8A3-C74F4FDFD9BB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D5CDD-B42F-B344-9BB6-B76D399A2841}">
      <dsp:nvSpPr>
        <dsp:cNvPr id="0" name=""/>
        <dsp:cNvSpPr/>
      </dsp:nvSpPr>
      <dsp:spPr>
        <a:xfrm rot="5400000">
          <a:off x="633364" y="650758"/>
          <a:ext cx="520889" cy="55889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9F42A9D7-3A4A-8C46-9980-5F0DA5D008A6}">
      <dsp:nvSpPr>
        <dsp:cNvPr id="0" name=""/>
        <dsp:cNvSpPr/>
      </dsp:nvSpPr>
      <dsp:spPr>
        <a:xfrm>
          <a:off x="462582" y="88246"/>
          <a:ext cx="2119248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Мониторинг  и анализ текущего состояния управляемой системы</a:t>
          </a:r>
        </a:p>
      </dsp:txBody>
      <dsp:txXfrm>
        <a:off x="492550" y="118214"/>
        <a:ext cx="2059312" cy="553845"/>
      </dsp:txXfrm>
    </dsp:sp>
    <dsp:sp modelId="{F1BDCA6B-1D53-C14F-80C1-7B258DDB793C}">
      <dsp:nvSpPr>
        <dsp:cNvPr id="0" name=""/>
        <dsp:cNvSpPr/>
      </dsp:nvSpPr>
      <dsp:spPr>
        <a:xfrm>
          <a:off x="1850367" y="93035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F5C855-6EE7-2F4E-9D28-9FAD60A65CD9}">
      <dsp:nvSpPr>
        <dsp:cNvPr id="0" name=""/>
        <dsp:cNvSpPr/>
      </dsp:nvSpPr>
      <dsp:spPr>
        <a:xfrm rot="5400000">
          <a:off x="1609247" y="1426171"/>
          <a:ext cx="520889" cy="5930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F5D38995-569F-164E-B5E0-E724273BA7DF}">
      <dsp:nvSpPr>
        <dsp:cNvPr id="0" name=""/>
        <dsp:cNvSpPr/>
      </dsp:nvSpPr>
      <dsp:spPr>
        <a:xfrm>
          <a:off x="1135121" y="827951"/>
          <a:ext cx="1668396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Прогноз развития</a:t>
          </a:r>
        </a:p>
      </dsp:txBody>
      <dsp:txXfrm>
        <a:off x="1165089" y="857919"/>
        <a:ext cx="1608460" cy="553845"/>
      </dsp:txXfrm>
    </dsp:sp>
    <dsp:sp modelId="{39C9088C-4DBC-C940-95BA-40C195DA90CB}">
      <dsp:nvSpPr>
        <dsp:cNvPr id="0" name=""/>
        <dsp:cNvSpPr/>
      </dsp:nvSpPr>
      <dsp:spPr>
        <a:xfrm>
          <a:off x="2650130" y="782514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D51FB6-E2AE-6747-AE77-C9A478FBA71B}">
      <dsp:nvSpPr>
        <dsp:cNvPr id="0" name=""/>
        <dsp:cNvSpPr/>
      </dsp:nvSpPr>
      <dsp:spPr>
        <a:xfrm rot="5400000">
          <a:off x="2603255" y="1990871"/>
          <a:ext cx="520889" cy="5930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82F1BCB4-16F3-DD4E-8D48-7D794C9B6D70}">
      <dsp:nvSpPr>
        <dsp:cNvPr id="0" name=""/>
        <dsp:cNvSpPr/>
      </dsp:nvSpPr>
      <dsp:spPr>
        <a:xfrm>
          <a:off x="1916242" y="1504694"/>
          <a:ext cx="1552245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Целеполагание</a:t>
          </a:r>
        </a:p>
      </dsp:txBody>
      <dsp:txXfrm>
        <a:off x="1946210" y="1534662"/>
        <a:ext cx="1492309" cy="553845"/>
      </dsp:txXfrm>
    </dsp:sp>
    <dsp:sp modelId="{1FA99E26-485C-4545-A607-97626BEFF1E0}">
      <dsp:nvSpPr>
        <dsp:cNvPr id="0" name=""/>
        <dsp:cNvSpPr/>
      </dsp:nvSpPr>
      <dsp:spPr>
        <a:xfrm>
          <a:off x="3617245" y="1471993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70458-BA00-484F-812A-0FFA665A0DB6}">
      <dsp:nvSpPr>
        <dsp:cNvPr id="0" name=""/>
        <dsp:cNvSpPr/>
      </dsp:nvSpPr>
      <dsp:spPr>
        <a:xfrm rot="5400000">
          <a:off x="3644775" y="2680350"/>
          <a:ext cx="520889" cy="5930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799A2F18-A35D-E945-9687-FE4F43306E34}">
      <dsp:nvSpPr>
        <dsp:cNvPr id="0" name=""/>
        <dsp:cNvSpPr/>
      </dsp:nvSpPr>
      <dsp:spPr>
        <a:xfrm>
          <a:off x="3087948" y="2181443"/>
          <a:ext cx="1910245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Выбор технологии действия</a:t>
          </a:r>
        </a:p>
      </dsp:txBody>
      <dsp:txXfrm>
        <a:off x="3117916" y="2211411"/>
        <a:ext cx="1850309" cy="553845"/>
      </dsp:txXfrm>
    </dsp:sp>
    <dsp:sp modelId="{7D1FD3C3-6AA7-4047-BE5D-DE4D42962372}">
      <dsp:nvSpPr>
        <dsp:cNvPr id="0" name=""/>
        <dsp:cNvSpPr/>
      </dsp:nvSpPr>
      <dsp:spPr>
        <a:xfrm>
          <a:off x="4821435" y="2161472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E8BF83-48A6-984D-9A65-DDBB271BCA34}">
      <dsp:nvSpPr>
        <dsp:cNvPr id="0" name=""/>
        <dsp:cNvSpPr/>
      </dsp:nvSpPr>
      <dsp:spPr>
        <a:xfrm rot="5400000">
          <a:off x="4686273" y="3417100"/>
          <a:ext cx="520889" cy="5930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44795A87-F808-594F-997A-FFC422FF5A3F}">
      <dsp:nvSpPr>
        <dsp:cNvPr id="0" name=""/>
        <dsp:cNvSpPr/>
      </dsp:nvSpPr>
      <dsp:spPr>
        <a:xfrm>
          <a:off x="4129457" y="2858192"/>
          <a:ext cx="1939173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Планирование  и распределение ресурсов</a:t>
          </a:r>
        </a:p>
      </dsp:txBody>
      <dsp:txXfrm>
        <a:off x="4159425" y="2888160"/>
        <a:ext cx="1879237" cy="553845"/>
      </dsp:txXfrm>
    </dsp:sp>
    <dsp:sp modelId="{7F582451-EF85-0A4F-8C46-BE1C8D17EA85}">
      <dsp:nvSpPr>
        <dsp:cNvPr id="0" name=""/>
        <dsp:cNvSpPr/>
      </dsp:nvSpPr>
      <dsp:spPr>
        <a:xfrm>
          <a:off x="5861088" y="2850951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5FE989-6FC1-1244-B8FE-A1355AEB2D71}">
      <dsp:nvSpPr>
        <dsp:cNvPr id="0" name=""/>
        <dsp:cNvSpPr/>
      </dsp:nvSpPr>
      <dsp:spPr>
        <a:xfrm rot="5400000">
          <a:off x="5727785" y="4059308"/>
          <a:ext cx="520889" cy="5930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B00EC2C8-AFCA-A44C-85F5-9014744E07EE}">
      <dsp:nvSpPr>
        <dsp:cNvPr id="0" name=""/>
        <dsp:cNvSpPr/>
      </dsp:nvSpPr>
      <dsp:spPr>
        <a:xfrm>
          <a:off x="5170965" y="3534935"/>
          <a:ext cx="1530271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Контроль и оперативное управление</a:t>
          </a:r>
        </a:p>
      </dsp:txBody>
      <dsp:txXfrm>
        <a:off x="5200933" y="3564903"/>
        <a:ext cx="1470335" cy="553845"/>
      </dsp:txXfrm>
    </dsp:sp>
    <dsp:sp modelId="{9BD78ECF-A64E-204A-83E1-94125022AEC9}">
      <dsp:nvSpPr>
        <dsp:cNvPr id="0" name=""/>
        <dsp:cNvSpPr/>
      </dsp:nvSpPr>
      <dsp:spPr>
        <a:xfrm>
          <a:off x="6681827" y="3540430"/>
          <a:ext cx="637752" cy="496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273015-1D26-0D44-A8A3-C74F4FDFD9BB}">
      <dsp:nvSpPr>
        <dsp:cNvPr id="0" name=""/>
        <dsp:cNvSpPr/>
      </dsp:nvSpPr>
      <dsp:spPr>
        <a:xfrm>
          <a:off x="6342671" y="4205868"/>
          <a:ext cx="1373846" cy="613781"/>
        </a:xfrm>
        <a:prstGeom prst="roundRect">
          <a:avLst>
            <a:gd name="adj" fmla="val 16670"/>
          </a:avLst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>
              <a:latin typeface="Times New Roman"/>
              <a:cs typeface="Times New Roman"/>
            </a:rPr>
            <a:t>Анализ  изменений и корректировка</a:t>
          </a:r>
        </a:p>
      </dsp:txBody>
      <dsp:txXfrm>
        <a:off x="6372639" y="4235836"/>
        <a:ext cx="1313910" cy="553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1FEDC-33EC-3145-AB28-3B3316BF2CC3}" type="datetimeFigureOut">
              <a:rPr lang="ru-RU" smtClean="0"/>
              <a:t>21.08.24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E2249-AB0B-1146-B578-5CF90D304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3389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77699-7988-FF47-A36B-AA7611168ED6}" type="datetimeFigureOut">
              <a:rPr lang="ru-RU" smtClean="0"/>
              <a:t>21.08.24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9DE34-9E83-164E-B17A-564D3A992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3878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3DB74-6B91-3F41-A7F2-A1D69117A1F1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46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F5AA1-8FF9-3A43-9931-FC36675150A5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045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CAFC9-1B9E-8941-8CE1-E0E3EC142321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66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A4ACA-9E0B-2D43-A378-7E7DADCE9388}" type="datetime1">
              <a:rPr lang="ru-RU" smtClean="0"/>
              <a:t>21.08.24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150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F5064-A4BB-4349-9368-FE77D04FBA7E}" type="datetime1">
              <a:rPr lang="ru-RU" smtClean="0"/>
              <a:t>21.08.24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04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1F9B2-D91B-274F-8053-6880DBBD512B}" type="datetime1">
              <a:rPr lang="ru-RU" smtClean="0"/>
              <a:t>21.08.24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93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8E108-D1A1-5A49-AC84-71D0449079AF}" type="datetime1">
              <a:rPr lang="ru-RU" smtClean="0"/>
              <a:t>21.08.24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16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D61E0-B8CC-5143-9673-C475DA30E995}" type="datetime1">
              <a:rPr lang="ru-RU" smtClean="0"/>
              <a:t>21.08.24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284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B4CF3-0E84-D74A-AEC6-2FDD03ECE76E}" type="datetime1">
              <a:rPr lang="ru-RU" smtClean="0"/>
              <a:t>21.08.24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095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FCA5-D670-B946-8D3D-1D78DF092466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09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6D45E-3616-204D-9865-CA0116A197C9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84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22459-E196-7F47-8767-C3A60E1DB365}" type="datetime1">
              <a:rPr lang="ru-RU" smtClean="0"/>
              <a:t>21.08.24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7890C-97E4-AB46-94B7-FF753E283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353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iMac\Desktop\&#1044;&#1080;&#1089;&#1089;%20&#1063;&#1077;&#1090;&#1074;&#1077;&#1088;&#1090;&#1082;&#1086;&#1074;\&#1058;&#1088;&#1091;&#1076;&#1099;%20&#1063;&#1077;&#1090;&#1074;&#1077;&#1088;&#1090;&#1082;&#1086;&#1074;&#1072;\Macintosh%20HD:Users:iMac:Desktop:&#1044;&#1080;&#1089;&#1089;%20&#1063;&#1077;&#1090;&#1074;&#1077;&#1088;&#1090;&#1082;&#1086;&#1074;:&#1058;&#1088;&#1091;&#1076;&#1099;%20&#1063;&#1077;&#1090;&#1074;&#1077;&#1088;&#1090;&#1082;&#1086;&#1074;&#1072;:&#1057;&#1090;&#1072;&#1090;&#1100;&#1103;%20&#1063;&#1077;&#1090;&#1074;&#1077;&#1088;&#1090;&#1082;&#1086;&#1074;&#1072;%20&#1074;%20&#1048;&#1052;%20&#8470;4.docx!OLE_LINK3" TargetMode="External"/><Relationship Id="rId4" Type="http://schemas.openxmlformats.org/officeDocument/2006/relationships/image" Target="../media/image1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iMac\Desktop\&#1044;&#1080;&#1089;&#1089;%20&#1063;&#1077;&#1090;&#1074;&#1077;&#1088;&#1090;&#1082;&#1086;&#1074;\&#1058;&#1088;&#1091;&#1076;&#1099;%20&#1063;&#1077;&#1090;&#1074;&#1077;&#1088;&#1090;&#1082;&#1086;&#1074;&#1072;\Macintosh%20HD:Users:iMac:Desktop:&#1044;&#1080;&#1089;&#1089;%20&#1063;&#1077;&#1090;&#1074;&#1077;&#1088;&#1090;&#1082;&#1086;&#1074;:&#1058;&#1088;&#1091;&#1076;&#1099;%20&#1063;&#1077;&#1090;&#1074;&#1077;&#1088;&#1090;&#1082;&#1086;&#1074;&#1072;:&#1057;&#1090;&#1072;&#1090;&#1100;&#1103;%20&#1063;&#1077;&#1090;&#1074;&#1077;&#1088;&#1090;&#1082;&#1086;&#1074;&#1072;%20&#1074;%20&#1048;&#1052;%20&#8470;4.docx!OLE_LINK4" TargetMode="External"/><Relationship Id="rId4" Type="http://schemas.openxmlformats.org/officeDocument/2006/relationships/image" Target="../media/image2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4" Type="http://schemas.openxmlformats.org/officeDocument/2006/relationships/image" Target="../media/image3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iMac\Desktop\&#1044;&#1080;&#1089;&#1089;%20&#1063;&#1077;&#1090;&#1074;&#1077;&#1088;&#1090;&#1082;&#1086;&#1074;\&#1058;&#1088;&#1091;&#1076;&#1099;%20&#1063;&#1077;&#1090;&#1074;&#1077;&#1088;&#1090;&#1082;&#1086;&#1074;&#1072;\Macintosh%20HD:Users:iMac:Desktop:&#1044;&#1080;&#1089;&#1089;%20&#1063;&#1077;&#1090;&#1074;&#1077;&#1088;&#1090;&#1082;&#1086;&#1074;:&#1058;&#1088;&#1091;&#1076;&#1099;%20&#1063;&#1077;&#1090;&#1074;&#1077;&#1088;&#1090;&#1082;&#1086;&#1074;&#1072;:&#1057;&#1090;&#1072;&#1090;&#1100;&#1103;%20&#1063;&#1077;&#1090;&#1074;&#1077;&#1088;&#1090;&#1082;&#1086;&#1074;&#1072;%20&#1074;%20&#1082;&#1086;&#1085;&#1090;&#1088;&#1086;&#1083;&#1083;&#1080;&#1085;&#1075;%20&#8470;2%202022.docx!OLE_LINK4" TargetMode="External"/><Relationship Id="rId4" Type="http://schemas.openxmlformats.org/officeDocument/2006/relationships/image" Target="../media/image4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iMac\Desktop\&#1044;&#1080;&#1089;&#1089;%20&#1063;&#1077;&#1090;&#1074;&#1077;&#1088;&#1090;&#1082;&#1086;&#1074;\&#1058;&#1088;&#1091;&#1076;&#1099;%20&#1063;&#1077;&#1090;&#1074;&#1077;&#1088;&#1090;&#1082;&#1086;&#1074;&#1072;\Macintosh%20HD:Users:iMac:Desktop:&#1044;&#1080;&#1089;&#1089;%20&#1063;&#1077;&#1090;&#1074;&#1077;&#1088;&#1090;&#1082;&#1086;&#1074;:&#1058;&#1088;&#1091;&#1076;&#1099;%20&#1063;&#1077;&#1090;&#1074;&#1077;&#1088;&#1090;&#1082;&#1086;&#1074;&#1072;:&#1057;&#1090;&#1072;&#1090;&#1100;&#1103;%20&#1063;&#1077;&#1090;&#1074;&#1077;&#1088;&#1090;&#1082;&#1086;&#1074;&#1072;%20&#1074;%20&#1082;&#1086;&#1085;&#1090;&#1088;&#1086;&#1083;&#1083;&#1080;&#1085;&#1075;%20&#8470;2%202022.docx!OLE_LINK5" TargetMode="External"/><Relationship Id="rId4" Type="http://schemas.openxmlformats.org/officeDocument/2006/relationships/image" Target="../media/image5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1778000"/>
            <a:ext cx="7772400" cy="1883505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/>
                <a:cs typeface="Times New Roman"/>
              </a:rPr>
              <a:t>Тема диссертации:</a:t>
            </a:r>
            <a:br>
              <a:rPr lang="ru-RU" sz="1800" dirty="0">
                <a:latin typeface="Times New Roman"/>
                <a:cs typeface="Times New Roman"/>
              </a:rPr>
            </a:br>
            <a:r>
              <a:rPr lang="ru-RU" sz="1800" dirty="0">
                <a:latin typeface="Times New Roman"/>
                <a:cs typeface="Times New Roman"/>
              </a:rPr>
              <a:t>ОРГАНИЗАЦИОННО-УПРАВЛЕНЧЕСКИЙ  МЕХАНИЗМ </a:t>
            </a:r>
            <a:r>
              <a:rPr lang="ru-RU" sz="1800" dirty="0" smtClean="0">
                <a:latin typeface="Times New Roman"/>
                <a:cs typeface="Times New Roman"/>
              </a:rPr>
              <a:t>УПРАВЛЕНИЯ ЭФФЕКТИВНОСТЬЮ   </a:t>
            </a:r>
            <a:r>
              <a:rPr lang="ru-RU" sz="1800" dirty="0">
                <a:latin typeface="Times New Roman"/>
                <a:cs typeface="Times New Roman"/>
              </a:rPr>
              <a:t>ТЕХНИЧЕСКОГО ОБСЛУЖИВАНИЯ И РЕМОНТОВ  ЭЛЕКТРОСЕТЕВОГО ОБОРУДОВАНИЯ</a:t>
            </a:r>
            <a:br>
              <a:rPr lang="ru-RU" sz="1800" dirty="0">
                <a:latin typeface="Times New Roman"/>
                <a:cs typeface="Times New Roman"/>
              </a:rPr>
            </a:br>
            <a:r>
              <a:rPr lang="ru-RU" sz="1800" dirty="0">
                <a:latin typeface="Times New Roman"/>
                <a:cs typeface="Times New Roman"/>
              </a:rPr>
              <a:t/>
            </a:r>
            <a:br>
              <a:rPr lang="ru-RU" sz="1800" dirty="0">
                <a:latin typeface="Times New Roman"/>
                <a:cs typeface="Times New Roman"/>
              </a:rPr>
            </a:br>
            <a:r>
              <a:rPr lang="ru-RU" sz="1800" dirty="0">
                <a:latin typeface="Times New Roman"/>
                <a:cs typeface="Times New Roman"/>
              </a:rPr>
              <a:t>Специальность: 5.2.6 - Менеджмент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25004"/>
            <a:ext cx="6400800" cy="1413796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Times New Roman"/>
                <a:cs typeface="Times New Roman"/>
              </a:rPr>
              <a:t>Соискатель: </a:t>
            </a:r>
            <a:r>
              <a:rPr lang="ru-RU" sz="1600" dirty="0">
                <a:solidFill>
                  <a:srgbClr val="000000"/>
                </a:solidFill>
                <a:latin typeface="Times New Roman"/>
                <a:cs typeface="Times New Roman"/>
              </a:rPr>
              <a:t>Четвертков Александр Николаевич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/>
                <a:cs typeface="Times New Roman"/>
              </a:rPr>
              <a:t>Главный инженер Одинцовского филиала АО «Мособлэнерго»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/>
                <a:cs typeface="Times New Roman"/>
              </a:rPr>
              <a:t>Научный руководитель: </a:t>
            </a:r>
            <a:r>
              <a:rPr lang="ru-RU" sz="1600" dirty="0">
                <a:solidFill>
                  <a:srgbClr val="000000"/>
                </a:solidFill>
                <a:latin typeface="Times New Roman"/>
                <a:cs typeface="Times New Roman"/>
              </a:rPr>
              <a:t>Фалько Сергей Григорьевич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/>
                <a:cs typeface="Times New Roman"/>
              </a:rPr>
              <a:t>Проф., д.э.н., зав. каф.ИБМ2</a:t>
            </a:r>
          </a:p>
          <a:p>
            <a:endParaRPr lang="ru-RU" sz="16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7155" y="868682"/>
            <a:ext cx="7786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/>
                <a:cs typeface="Times New Roman"/>
              </a:rPr>
              <a:t>Московский государственный технический университет имени Н.Э. Баумана</a:t>
            </a:r>
          </a:p>
          <a:p>
            <a:pPr algn="ctr"/>
            <a:r>
              <a:rPr lang="ru-RU" dirty="0">
                <a:latin typeface="Times New Roman"/>
                <a:cs typeface="Times New Roman"/>
              </a:rPr>
              <a:t>Кафедра «Экономика и организация производства»(ИБМ-2)</a:t>
            </a:r>
          </a:p>
        </p:txBody>
      </p:sp>
    </p:spTree>
    <p:extLst>
      <p:ext uri="{BB962C8B-B14F-4D97-AF65-F5344CB8AC3E}">
        <p14:creationId xmlns:p14="http://schemas.microsoft.com/office/powerpoint/2010/main" val="1516586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29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>
                <a:latin typeface="Arial"/>
                <a:cs typeface="Arial"/>
              </a:rPr>
              <a:t>Актуальность темы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/>
          </a:bodyPr>
          <a:lstStyle/>
          <a:p>
            <a:r>
              <a:rPr lang="ru-RU" sz="1800" dirty="0">
                <a:latin typeface="Times New Roman"/>
                <a:cs typeface="Times New Roman"/>
              </a:rPr>
              <a:t>высокая степень физической изношенности электросетевого </a:t>
            </a:r>
            <a:r>
              <a:rPr lang="ru-RU" sz="1800" dirty="0" smtClean="0">
                <a:latin typeface="Times New Roman"/>
                <a:cs typeface="Times New Roman"/>
              </a:rPr>
              <a:t>оборудования </a:t>
            </a:r>
            <a:r>
              <a:rPr lang="ru-RU" sz="1800" b="1" dirty="0" smtClean="0">
                <a:latin typeface="Times New Roman"/>
                <a:cs typeface="Times New Roman"/>
              </a:rPr>
              <a:t>(</a:t>
            </a:r>
            <a:r>
              <a:rPr lang="ru-RU" sz="1800" b="1" dirty="0" err="1" smtClean="0">
                <a:latin typeface="Times New Roman"/>
                <a:cs typeface="Times New Roman"/>
              </a:rPr>
              <a:t>См.Слайд</a:t>
            </a:r>
            <a:r>
              <a:rPr lang="ru-RU" sz="1800" b="1" dirty="0" smtClean="0">
                <a:latin typeface="Times New Roman"/>
                <a:cs typeface="Times New Roman"/>
              </a:rPr>
              <a:t> 3)</a:t>
            </a:r>
            <a:r>
              <a:rPr lang="ru-RU" sz="1800" dirty="0" smtClean="0">
                <a:latin typeface="Times New Roman"/>
                <a:cs typeface="Times New Roman"/>
              </a:rPr>
              <a:t>, </a:t>
            </a:r>
            <a:r>
              <a:rPr lang="ru-RU" sz="1800" dirty="0">
                <a:latin typeface="Times New Roman"/>
                <a:cs typeface="Times New Roman"/>
              </a:rPr>
              <a:t>которая выступает в качестве основной причины аварийности и, соответственно, приводит к росту затрат на передачу электроэнергии из-за проведения неплановых мероприятий  по техническому обслуживанию и ремонту  (ТОиР) оборудования; </a:t>
            </a:r>
          </a:p>
          <a:p>
            <a:r>
              <a:rPr lang="ru-RU" sz="1800" dirty="0">
                <a:latin typeface="Times New Roman"/>
                <a:cs typeface="Times New Roman"/>
              </a:rPr>
              <a:t>современные методы и инструменты планирования и управления процессами ТОиР практически не применяются в электросетевых компаниях, ограничиваясь зачастую применением системы планово-предупредительных ремонтов (ППР);</a:t>
            </a:r>
          </a:p>
          <a:p>
            <a:r>
              <a:rPr lang="ru-RU" sz="1800" dirty="0">
                <a:latin typeface="Times New Roman"/>
                <a:cs typeface="Times New Roman"/>
              </a:rPr>
              <a:t>высокие затраты на проведение ТОиР хозяйственным способом по сравнению с подрядным способом снижают экономическую эффективность электросетевой компании</a:t>
            </a:r>
            <a:r>
              <a:rPr lang="ru-RU" sz="1800" dirty="0">
                <a:latin typeface="Arial"/>
                <a:cs typeface="Arial"/>
              </a:rPr>
              <a:t>.</a:t>
            </a:r>
          </a:p>
          <a:p>
            <a:r>
              <a:rPr lang="ru-RU" sz="1800" dirty="0">
                <a:latin typeface="Times New Roman"/>
                <a:cs typeface="Times New Roman"/>
              </a:rPr>
              <a:t>службы, осуществляющие ТОиР финансируются практически по остаточному принципу</a:t>
            </a:r>
          </a:p>
          <a:p>
            <a:pPr marL="0" indent="0" algn="ctr">
              <a:buNone/>
            </a:pPr>
            <a:r>
              <a:rPr lang="ru-RU" sz="1800" b="1" i="1" dirty="0">
                <a:latin typeface="Times New Roman"/>
                <a:cs typeface="Times New Roman"/>
              </a:rPr>
              <a:t>Необходимость использования современных методов эффективного управления </a:t>
            </a:r>
            <a:r>
              <a:rPr lang="ru-RU" sz="1800" b="1" i="1" dirty="0" smtClean="0">
                <a:latin typeface="Times New Roman"/>
                <a:cs typeface="Times New Roman"/>
              </a:rPr>
              <a:t>ТОиР </a:t>
            </a:r>
            <a:r>
              <a:rPr lang="ru-RU" sz="1800" b="1" i="1" dirty="0">
                <a:latin typeface="Times New Roman"/>
                <a:cs typeface="Times New Roman"/>
              </a:rPr>
              <a:t>в электросетевых компаниях,  а также недостаточная научно-методическая проработка этих вопросов как в отечественной, так и зарубежной литературе свидетельствуют об актуальности темы исследования</a:t>
            </a:r>
          </a:p>
          <a:p>
            <a:endParaRPr lang="ru-RU" sz="18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2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92755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31200" cy="103443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/>
                <a:cs typeface="Times New Roman"/>
              </a:rPr>
              <a:t>Статистика по износу оборудования  и недопоставки э/э из-за аварийных отключений Одинцовского филиала АО «Мособлэнерго»</a:t>
            </a:r>
            <a:endParaRPr lang="ru-RU" sz="2400" dirty="0">
              <a:latin typeface="Times New Roman"/>
              <a:cs typeface="Times New Roman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3386651"/>
              </p:ext>
            </p:extLst>
          </p:nvPr>
        </p:nvGraphicFramePr>
        <p:xfrm>
          <a:off x="457200" y="1600200"/>
          <a:ext cx="8229600" cy="35915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43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>
                          <a:latin typeface="Arial"/>
                          <a:cs typeface="Arial"/>
                        </a:rPr>
                        <a:t>Городские округа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>
                          <a:latin typeface="Arial"/>
                          <a:cs typeface="Arial"/>
                        </a:rPr>
                        <a:t>Процент износа по состоянию</a:t>
                      </a:r>
                      <a:r>
                        <a:rPr lang="ru-RU" sz="1600" b="0" baseline="0" dirty="0">
                          <a:latin typeface="Arial"/>
                          <a:cs typeface="Arial"/>
                        </a:rPr>
                        <a:t> на 01.07.2022 г.</a:t>
                      </a:r>
                    </a:p>
                    <a:p>
                      <a:pPr algn="ctr"/>
                      <a:r>
                        <a:rPr lang="ru-RU" sz="1600" b="0" baseline="0" dirty="0">
                          <a:latin typeface="Arial"/>
                          <a:cs typeface="Arial"/>
                        </a:rPr>
                        <a:t>%</a:t>
                      </a:r>
                      <a:endParaRPr lang="ru-RU" sz="1600" b="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>
                          <a:latin typeface="Arial"/>
                          <a:cs typeface="Arial"/>
                        </a:rPr>
                        <a:t>Процент износа по состоянию</a:t>
                      </a:r>
                      <a:r>
                        <a:rPr lang="ru-RU" sz="1600" b="0" baseline="0" dirty="0">
                          <a:latin typeface="Arial"/>
                          <a:cs typeface="Arial"/>
                        </a:rPr>
                        <a:t> на 31.12.2022 г.</a:t>
                      </a:r>
                    </a:p>
                    <a:p>
                      <a:pPr algn="ctr"/>
                      <a:r>
                        <a:rPr lang="ru-RU" sz="1600" b="0" baseline="0" dirty="0">
                          <a:latin typeface="Arial"/>
                          <a:cs typeface="Arial"/>
                        </a:rPr>
                        <a:t>%</a:t>
                      </a:r>
                      <a:endParaRPr lang="ru-RU" sz="1600" b="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Волоколамский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Рузский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Можайский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Наро-фоминский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Одинцовский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Объем недопоставленной э/э в Одинцовском филиале  за 2021 г,</a:t>
                      </a:r>
                      <a:r>
                        <a:rPr lang="ru-RU" b="1" baseline="0" dirty="0"/>
                        <a:t> составил более 1 500 000 кВтч</a:t>
                      </a:r>
                      <a:endParaRPr lang="ru-RU" b="1" dirty="0"/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3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23971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13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>
                <a:latin typeface="Arial"/>
                <a:cs typeface="Arial"/>
              </a:rPr>
              <a:t>Цель, объект, предмет и задачи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3800"/>
            <a:ext cx="8229600" cy="49323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3400" b="1" dirty="0">
                <a:latin typeface="Times New Roman"/>
                <a:cs typeface="Times New Roman"/>
              </a:rPr>
              <a:t>Цель и задачи исследования </a:t>
            </a:r>
            <a:endParaRPr lang="ru-RU" sz="3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3400" b="1" dirty="0">
                <a:latin typeface="Times New Roman"/>
                <a:cs typeface="Times New Roman"/>
              </a:rPr>
              <a:t>Цель</a:t>
            </a:r>
            <a:r>
              <a:rPr lang="ru-RU" sz="3400" dirty="0">
                <a:latin typeface="Times New Roman"/>
                <a:cs typeface="Times New Roman"/>
              </a:rPr>
              <a:t> диссертационного исследования - разработка организационно-управленческого механизма управления эффективностью технического обслуживания и ремонтов  электросетевого оборудования на предприятиях электроэнергетики</a:t>
            </a:r>
            <a:r>
              <a:rPr lang="ru-RU" sz="3400" dirty="0" smtClean="0">
                <a:latin typeface="Times New Roman"/>
                <a:cs typeface="Times New Roman"/>
              </a:rPr>
              <a:t>.</a:t>
            </a:r>
            <a:endParaRPr lang="ru-RU" sz="3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3400" b="1" dirty="0">
                <a:latin typeface="Times New Roman"/>
                <a:cs typeface="Times New Roman"/>
              </a:rPr>
              <a:t>Задачи </a:t>
            </a:r>
            <a:r>
              <a:rPr lang="ru-RU" sz="3400" dirty="0">
                <a:latin typeface="Times New Roman"/>
                <a:cs typeface="Times New Roman"/>
              </a:rPr>
              <a:t>научного и прикладного характера:</a:t>
            </a:r>
          </a:p>
          <a:p>
            <a:pPr marL="0" indent="0">
              <a:buNone/>
            </a:pPr>
            <a:r>
              <a:rPr lang="ru-RU" sz="3400" dirty="0">
                <a:latin typeface="Times New Roman"/>
                <a:cs typeface="Times New Roman"/>
              </a:rPr>
              <a:t>- провести сравнительный анализ систем управления ремонтами и техническим обслуживанием в электроэнергетике:</a:t>
            </a:r>
          </a:p>
          <a:p>
            <a:pPr marL="0" indent="0">
              <a:buNone/>
            </a:pPr>
            <a:r>
              <a:rPr lang="ru-RU" sz="3400" dirty="0">
                <a:latin typeface="Times New Roman"/>
                <a:cs typeface="Times New Roman"/>
              </a:rPr>
              <a:t>- обосновать</a:t>
            </a:r>
            <a:r>
              <a:rPr lang="ru-RU" sz="3400" b="1" dirty="0">
                <a:latin typeface="Times New Roman"/>
                <a:cs typeface="Times New Roman"/>
              </a:rPr>
              <a:t> </a:t>
            </a:r>
            <a:r>
              <a:rPr lang="ru-RU" sz="3400" dirty="0">
                <a:latin typeface="Times New Roman"/>
                <a:cs typeface="Times New Roman"/>
              </a:rPr>
              <a:t>подходы к выбору и обоснованию вариантов организации технического обслуживания и ремонтов в электросетевых предприятиях;</a:t>
            </a:r>
          </a:p>
          <a:p>
            <a:pPr marL="0" indent="0">
              <a:buNone/>
            </a:pPr>
            <a:r>
              <a:rPr lang="ru-RU" sz="3400" dirty="0">
                <a:latin typeface="Times New Roman"/>
                <a:cs typeface="Times New Roman"/>
              </a:rPr>
              <a:t>- разработать методический </a:t>
            </a:r>
            <a:r>
              <a:rPr lang="ru-RU" sz="3400" dirty="0" smtClean="0">
                <a:latin typeface="Times New Roman"/>
                <a:cs typeface="Times New Roman"/>
              </a:rPr>
              <a:t>подход </a:t>
            </a:r>
            <a:r>
              <a:rPr lang="ru-RU" sz="3400" dirty="0">
                <a:latin typeface="Times New Roman"/>
                <a:cs typeface="Times New Roman"/>
              </a:rPr>
              <a:t>к  построению  модели оптимизации сроков службы электросетевого оборудования;</a:t>
            </a:r>
          </a:p>
          <a:p>
            <a:pPr marL="0" indent="0">
              <a:buNone/>
            </a:pPr>
            <a:r>
              <a:rPr lang="ru-RU" sz="3400" dirty="0" smtClean="0">
                <a:latin typeface="Times New Roman"/>
                <a:cs typeface="Times New Roman"/>
              </a:rPr>
              <a:t>-разработать </a:t>
            </a:r>
            <a:r>
              <a:rPr lang="ru-RU" sz="3400" dirty="0">
                <a:latin typeface="Times New Roman"/>
                <a:cs typeface="Times New Roman"/>
              </a:rPr>
              <a:t>подход к планированию затрат на проведение </a:t>
            </a:r>
            <a:r>
              <a:rPr lang="ru-RU" sz="3400" dirty="0" smtClean="0">
                <a:latin typeface="Times New Roman"/>
                <a:cs typeface="Times New Roman"/>
              </a:rPr>
              <a:t>ремонтов;</a:t>
            </a:r>
          </a:p>
          <a:p>
            <a:pPr marL="0" indent="0">
              <a:buNone/>
            </a:pPr>
            <a:r>
              <a:rPr lang="ru-RU" sz="3400" dirty="0" smtClean="0">
                <a:latin typeface="Times New Roman"/>
                <a:cs typeface="Times New Roman"/>
              </a:rPr>
              <a:t>-сформировать показатели </a:t>
            </a:r>
            <a:r>
              <a:rPr lang="ru-RU" sz="3400" dirty="0">
                <a:latin typeface="Times New Roman"/>
                <a:cs typeface="Times New Roman"/>
              </a:rPr>
              <a:t>оценки </a:t>
            </a:r>
            <a:r>
              <a:rPr lang="ru-RU" sz="3400" dirty="0" smtClean="0">
                <a:latin typeface="Times New Roman"/>
                <a:cs typeface="Times New Roman"/>
              </a:rPr>
              <a:t>эффективности и результативности  </a:t>
            </a:r>
            <a:r>
              <a:rPr lang="ru-RU" sz="3400" dirty="0">
                <a:latin typeface="Times New Roman"/>
                <a:cs typeface="Times New Roman"/>
              </a:rPr>
              <a:t>ремонтной деятельности электросетевого предприятия</a:t>
            </a:r>
            <a:r>
              <a:rPr lang="ru-RU" sz="3400" dirty="0" smtClean="0">
                <a:latin typeface="Times New Roman"/>
                <a:cs typeface="Times New Roman"/>
              </a:rPr>
              <a:t>;</a:t>
            </a:r>
          </a:p>
          <a:p>
            <a:pPr marL="0" indent="0">
              <a:buNone/>
            </a:pPr>
            <a:r>
              <a:rPr lang="ru-RU" sz="3400" dirty="0" smtClean="0">
                <a:latin typeface="Times New Roman"/>
                <a:cs typeface="Times New Roman"/>
              </a:rPr>
              <a:t>-разработать </a:t>
            </a:r>
            <a:r>
              <a:rPr lang="ru-RU" sz="3400" dirty="0">
                <a:latin typeface="Times New Roman"/>
                <a:cs typeface="Times New Roman"/>
              </a:rPr>
              <a:t>методический подход к построению модели оценки рисков отказа электросетевого оборудования с учетом когнитивных искажений</a:t>
            </a:r>
            <a:r>
              <a:rPr lang="ru-RU" sz="3400" dirty="0" smtClean="0">
                <a:latin typeface="Times New Roman"/>
                <a:cs typeface="Times New Roman"/>
              </a:rPr>
              <a:t>;</a:t>
            </a:r>
            <a:endParaRPr lang="ru-RU" sz="3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3400" dirty="0">
                <a:latin typeface="Times New Roman"/>
                <a:cs typeface="Times New Roman"/>
              </a:rPr>
              <a:t>-разработать механизм управления эффективностью технического обслуживания и ремонтов электросетевого оборудования на основе методологии и инструментария контроллинга;</a:t>
            </a:r>
          </a:p>
          <a:p>
            <a:pPr marL="0" indent="0">
              <a:buNone/>
            </a:pPr>
            <a:r>
              <a:rPr lang="ru-RU" sz="3400" dirty="0" smtClean="0">
                <a:latin typeface="Times New Roman"/>
                <a:cs typeface="Times New Roman"/>
              </a:rPr>
              <a:t>-провести апробацию результатов диссертационного исследования в компании АО «Мособлэнерго»</a:t>
            </a:r>
            <a:endParaRPr lang="ru-RU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dirty="0">
              <a:latin typeface="Arial"/>
              <a:cs typeface="Arial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4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1535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13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>
                <a:latin typeface="Arial"/>
                <a:cs typeface="Arial"/>
              </a:rPr>
              <a:t>Цель, объект, предмет и задачи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3800"/>
            <a:ext cx="8229600" cy="4932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Объект исследования</a:t>
            </a:r>
            <a:r>
              <a:rPr lang="ru-RU" sz="1800" dirty="0">
                <a:latin typeface="Times New Roman"/>
                <a:cs typeface="Times New Roman"/>
              </a:rPr>
              <a:t> – система управления техническим обслуживанием и ремонтом  электросетевого оборудования регионального электросетевого предприятия. </a:t>
            </a:r>
          </a:p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Предмет исследования</a:t>
            </a:r>
            <a:r>
              <a:rPr lang="ru-RU" sz="1800" dirty="0">
                <a:latin typeface="Times New Roman"/>
                <a:cs typeface="Times New Roman"/>
              </a:rPr>
              <a:t> – модели, подходы и механизмы управления </a:t>
            </a:r>
            <a:r>
              <a:rPr lang="ru-RU" sz="1800" dirty="0" smtClean="0">
                <a:latin typeface="Times New Roman"/>
                <a:cs typeface="Times New Roman"/>
              </a:rPr>
              <a:t>эффективностью технического обслуживания </a:t>
            </a:r>
            <a:r>
              <a:rPr lang="ru-RU" sz="1800" dirty="0">
                <a:latin typeface="Times New Roman"/>
                <a:cs typeface="Times New Roman"/>
              </a:rPr>
              <a:t>и </a:t>
            </a:r>
            <a:r>
              <a:rPr lang="ru-RU" sz="1800" dirty="0" smtClean="0">
                <a:latin typeface="Times New Roman"/>
                <a:cs typeface="Times New Roman"/>
              </a:rPr>
              <a:t>ремонта электросетевого оборудования регионального </a:t>
            </a:r>
            <a:r>
              <a:rPr lang="ru-RU" sz="1800" dirty="0">
                <a:latin typeface="Times New Roman"/>
                <a:cs typeface="Times New Roman"/>
              </a:rPr>
              <a:t>электросетевого предприятия.   </a:t>
            </a:r>
          </a:p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Соответствие диссертации области исследования специальности </a:t>
            </a:r>
            <a:endParaRPr lang="ru-RU" sz="1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1800" dirty="0">
                <a:latin typeface="Times New Roman"/>
                <a:cs typeface="Times New Roman"/>
              </a:rPr>
              <a:t>Диссертационное исследование соответствует следующим пунктам паспорта научной специальности 5.2.6 – Менеджмент: </a:t>
            </a:r>
          </a:p>
          <a:p>
            <a:pPr marL="0" indent="0">
              <a:buNone/>
            </a:pPr>
            <a:r>
              <a:rPr lang="ru-RU" sz="1800" dirty="0">
                <a:latin typeface="Times New Roman"/>
                <a:cs typeface="Times New Roman"/>
              </a:rPr>
              <a:t>6.Методы и критерии оценки эффективности систем управления. Управление по результатам; 16. Теория и методология управления проектами. Процессы, методы, модели инструменты управления проектами и программами. Управление рисками (риск-менеджмент). 30. Управленческий учет как элемент системы управления организацией.</a:t>
            </a:r>
          </a:p>
          <a:p>
            <a:pPr marL="0" indent="0">
              <a:buNone/>
            </a:pPr>
            <a:endParaRPr lang="ru-RU" sz="1800" dirty="0"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dirty="0">
              <a:latin typeface="Arial"/>
              <a:cs typeface="Arial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5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26382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F416A4-573B-4044-8B71-1F2BF49E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5907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исследования, обладающие признаками научной новизны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990D540-5C9E-4F8D-9B3C-AD298C687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8644"/>
            <a:ext cx="8229600" cy="464752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азработан </a:t>
            </a:r>
            <a:r>
              <a:rPr lang="ru-RU" sz="1800" dirty="0">
                <a:latin typeface="Times New Roman"/>
                <a:cs typeface="Times New Roman"/>
              </a:rPr>
              <a:t>матричный подход к выбору и  обоснованию вариантов организации ТОиР ЭСО, отличающийся учетом выделенных в работе  трех рациональных  зон ремонта с точки зрения готовности  к работе ЭСО, а также учетом преимуществ и недостатков существующих систем ремонтов, что способствует повышению эффективности ремонтной деятельности </a:t>
            </a:r>
          </a:p>
          <a:p>
            <a:pPr>
              <a:buFont typeface="+mj-lt"/>
              <a:buAutoNum type="arabicPeriod"/>
            </a:pPr>
            <a:r>
              <a:rPr lang="ru-RU" sz="1800" dirty="0">
                <a:latin typeface="Times New Roman"/>
                <a:cs typeface="Times New Roman"/>
              </a:rPr>
              <a:t> </a:t>
            </a:r>
            <a:r>
              <a:rPr lang="ru-RU" sz="1800" dirty="0" smtClean="0">
                <a:latin typeface="Times New Roman"/>
                <a:cs typeface="Times New Roman"/>
              </a:rPr>
              <a:t>Обоснован </a:t>
            </a:r>
            <a:r>
              <a:rPr lang="ru-RU" sz="1800" dirty="0">
                <a:latin typeface="Times New Roman"/>
                <a:cs typeface="Times New Roman"/>
              </a:rPr>
              <a:t>выбор метода оптимизации сроков службы ЭСО и сформулирована постановка задачи оптимизации, что позволило разработать модель оптимизации на основе метода динамического программирования, которая в отличие от классических методов оптимизации сроков службы ЭСО позволяет учитывать дискретный характер затрат и одновременно несколько вариантов замены ЭСО</a:t>
            </a:r>
          </a:p>
          <a:p>
            <a:pPr>
              <a:buFont typeface="+mj-lt"/>
              <a:buAutoNum type="arabicPeriod"/>
            </a:pPr>
            <a:r>
              <a:rPr lang="ru-RU" sz="1800" dirty="0">
                <a:latin typeface="Times New Roman"/>
                <a:cs typeface="Times New Roman"/>
              </a:rPr>
              <a:t>П</a:t>
            </a:r>
            <a:r>
              <a:rPr lang="ru-RU" sz="1800" dirty="0" smtClean="0">
                <a:latin typeface="Times New Roman"/>
                <a:cs typeface="Times New Roman"/>
              </a:rPr>
              <a:t>редложен </a:t>
            </a:r>
            <a:r>
              <a:rPr lang="ru-RU" sz="1800" dirty="0">
                <a:latin typeface="Times New Roman"/>
                <a:cs typeface="Times New Roman"/>
              </a:rPr>
              <a:t>и обоснован методический подход к построению модели оценки рисков отказа ЭСО, который в отличие от известных  подходов, основанных на теории вероятностей и математической статистике, базируется на двухуровневой  аддитивно-мультипликативной модели профессора Орлова А.И. с декомпозицией рисков с помощью дерева событий,  что позволяет выделить факторы, вносящие наибольший вклад в суммарные риски наступления нежелательного события 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39E61F1-6B53-4733-9B0A-C74BDD4B0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6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28216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5576"/>
          </a:xfrm>
          <a:solidFill>
            <a:srgbClr val="C6D9F1"/>
          </a:solidFill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исследования, обладающие признаками научной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новизны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51430"/>
            <a:ext cx="8229600" cy="46747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/>
                <a:cs typeface="Times New Roman"/>
              </a:rPr>
              <a:t>4. Разработан подход  к формированию показателей </a:t>
            </a:r>
            <a:r>
              <a:rPr lang="ru-RU" sz="1800" dirty="0">
                <a:latin typeface="Times New Roman"/>
                <a:cs typeface="Times New Roman"/>
              </a:rPr>
              <a:t>оценки эффективности и результативности  ремонтной деятельности электросетевого </a:t>
            </a:r>
            <a:r>
              <a:rPr lang="ru-RU" sz="1800" dirty="0" smtClean="0">
                <a:latin typeface="Times New Roman"/>
                <a:cs typeface="Times New Roman"/>
              </a:rPr>
              <a:t>предприятия, учитывающий требования к качествам измерителей на основе теории измерений, позволяющий обеспечивать объективность, оперативность, экономичность и  квантифицируемость оценки 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/>
                <a:cs typeface="Times New Roman"/>
              </a:rPr>
              <a:t>5. Разработан организационно-управленческий механизм управления эффективностью  технического обслуживания и ремонта электросетевого оборудования, отличительная особенность которого заключается в его базировании на управленческом цикле и  соотнесении разработанных в диссертации методов, моделей и подходов с этапами управленческого цикла, а также в инсталлировании модуля контроллинга ЭСК для обеспечения обоснованного выбора инструментария и объективности оценки эффективности и результативности ремонтной деятельности</a:t>
            </a:r>
          </a:p>
          <a:p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610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229600" cy="95726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400" dirty="0" smtClean="0">
                <a:latin typeface="Arial"/>
                <a:cs typeface="Arial"/>
              </a:rPr>
              <a:t>Классификация </a:t>
            </a:r>
            <a:r>
              <a:rPr lang="ru-RU" sz="2400" dirty="0">
                <a:latin typeface="Arial"/>
                <a:cs typeface="Arial"/>
              </a:rPr>
              <a:t>форм, систем и способов организации   ТОиР электросетевого оборудования</a:t>
            </a:r>
            <a:endParaRPr lang="ru-RU" sz="2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8</a:t>
            </a:fld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8224574"/>
              </p:ext>
            </p:extLst>
          </p:nvPr>
        </p:nvGraphicFramePr>
        <p:xfrm>
          <a:off x="457200" y="1320800"/>
          <a:ext cx="8229600" cy="491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Документ" r:id="rId3" imgW="6197600" imgH="5232400" progId="Word.Document.12">
                  <p:link updateAutomatic="1"/>
                </p:oleObj>
              </mc:Choice>
              <mc:Fallback>
                <p:oleObj name="Документ" r:id="rId3" imgW="6197600" imgH="52324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320800"/>
                        <a:ext cx="8229600" cy="4914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5581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866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/>
                <a:cs typeface="Times New Roman"/>
              </a:rPr>
              <a:t>1.Матричный </a:t>
            </a:r>
            <a:r>
              <a:rPr lang="ru-RU" sz="2400" dirty="0">
                <a:latin typeface="Times New Roman"/>
                <a:cs typeface="Times New Roman"/>
              </a:rPr>
              <a:t>подход к выбору и  обоснованию вариантов организации ТОиР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30300"/>
            <a:ext cx="8229600" cy="34507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/>
                <a:cs typeface="Times New Roman"/>
              </a:rPr>
              <a:t> </a:t>
            </a:r>
            <a:endParaRPr lang="ru-RU" sz="1800" b="1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9</a:t>
            </a:fld>
            <a:endParaRPr lang="ru-RU" sz="2800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134697"/>
              </p:ext>
            </p:extLst>
          </p:nvPr>
        </p:nvGraphicFramePr>
        <p:xfrm>
          <a:off x="896257" y="1498600"/>
          <a:ext cx="7569200" cy="337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Документ" r:id="rId3" imgW="6299200" imgH="2400300" progId="Word.Document.12">
                  <p:link updateAutomatic="1"/>
                </p:oleObj>
              </mc:Choice>
              <mc:Fallback>
                <p:oleObj name="Документ" r:id="rId3" imgW="6299200" imgH="24003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6257" y="1498600"/>
                        <a:ext cx="7569200" cy="337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6257" y="5032911"/>
            <a:ext cx="8126187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/>
                <a:cs typeface="Times New Roman"/>
              </a:rPr>
              <a:t>Для каждой позиции  в работе предложены варианты действий, например</a:t>
            </a:r>
            <a:r>
              <a:rPr lang="ru-RU" sz="1600" dirty="0">
                <a:latin typeface="Times New Roman"/>
                <a:cs typeface="Times New Roman"/>
              </a:rPr>
              <a:t>:</a:t>
            </a:r>
          </a:p>
          <a:p>
            <a:pPr marL="285750" indent="-285750">
              <a:buFont typeface="Arial"/>
              <a:buChar char="•"/>
            </a:pPr>
            <a:r>
              <a:rPr lang="ru-RU" sz="1600" dirty="0">
                <a:latin typeface="Times New Roman"/>
                <a:cs typeface="Times New Roman"/>
              </a:rPr>
              <a:t> </a:t>
            </a:r>
            <a:r>
              <a:rPr lang="ru-RU" sz="1600" dirty="0" smtClean="0">
                <a:latin typeface="Times New Roman"/>
                <a:cs typeface="Times New Roman"/>
              </a:rPr>
              <a:t>Позиция </a:t>
            </a:r>
            <a:r>
              <a:rPr lang="ru-RU" sz="1600" dirty="0">
                <a:latin typeface="Times New Roman"/>
                <a:cs typeface="Times New Roman"/>
              </a:rPr>
              <a:t>7 свидетельствует о том, что при низком качестве ремонта собственными силами целесообразно заняться поиском надежной подрядной организации </a:t>
            </a:r>
          </a:p>
          <a:p>
            <a:pPr marL="285750" indent="-285750">
              <a:buFont typeface="Arial"/>
              <a:buChar char="•"/>
            </a:pPr>
            <a:r>
              <a:rPr lang="ru-RU" sz="1600" dirty="0" smtClean="0">
                <a:latin typeface="Times New Roman"/>
                <a:cs typeface="Times New Roman"/>
              </a:rPr>
              <a:t>Позиция </a:t>
            </a:r>
            <a:r>
              <a:rPr lang="ru-RU" sz="1600" dirty="0">
                <a:latin typeface="Times New Roman"/>
                <a:cs typeface="Times New Roman"/>
              </a:rPr>
              <a:t>1 при сравнимых затратах с ценами на рынке предполагает хозяйственный способ ремонта </a:t>
            </a:r>
          </a:p>
        </p:txBody>
      </p:sp>
    </p:spTree>
    <p:extLst>
      <p:ext uri="{BB962C8B-B14F-4D97-AF65-F5344CB8AC3E}">
        <p14:creationId xmlns:p14="http://schemas.microsoft.com/office/powerpoint/2010/main" val="3909195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82662"/>
          </a:xfrm>
          <a:solidFill>
            <a:srgbClr val="C6D9F1"/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/>
                <a:cs typeface="Times New Roman"/>
              </a:rPr>
              <a:t>2.Выбор </a:t>
            </a:r>
            <a:r>
              <a:rPr lang="ru-RU" sz="2400" dirty="0">
                <a:latin typeface="Times New Roman"/>
                <a:cs typeface="Times New Roman"/>
              </a:rPr>
              <a:t>метода </a:t>
            </a:r>
            <a:r>
              <a:rPr lang="ru-RU" sz="2400" dirty="0" smtClean="0">
                <a:latin typeface="Times New Roman"/>
                <a:cs typeface="Times New Roman"/>
              </a:rPr>
              <a:t>и постановка </a:t>
            </a:r>
            <a:r>
              <a:rPr lang="ru-RU" sz="2400" dirty="0">
                <a:latin typeface="Times New Roman"/>
                <a:cs typeface="Times New Roman"/>
              </a:rPr>
              <a:t>задачи </a:t>
            </a:r>
            <a:r>
              <a:rPr lang="ru-RU" sz="2400" dirty="0" smtClean="0">
                <a:latin typeface="Times New Roman"/>
                <a:cs typeface="Times New Roman"/>
              </a:rPr>
              <a:t>оптимизации </a:t>
            </a:r>
            <a:r>
              <a:rPr lang="ru-RU" sz="2400" dirty="0">
                <a:latin typeface="Times New Roman"/>
                <a:cs typeface="Times New Roman"/>
              </a:rPr>
              <a:t>сроков службы электросетевого оборудования (ЭСО)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57300"/>
            <a:ext cx="8229600" cy="48688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Гипотеза:</a:t>
            </a:r>
          </a:p>
          <a:p>
            <a:pPr marL="0" indent="0">
              <a:buNone/>
            </a:pPr>
            <a:r>
              <a:rPr lang="ru-RU" sz="1800" dirty="0">
                <a:latin typeface="Times New Roman"/>
                <a:cs typeface="Times New Roman"/>
              </a:rPr>
              <a:t>С увеличением срока службы сокращаются ремонтные циклы и снижается надежность, что приводит к росту затрат на ТОиР. Одновременно уменьшается размер амортизационных отчислений. Разнонаправленность </a:t>
            </a:r>
            <a:r>
              <a:rPr lang="ru-RU" sz="1800" dirty="0" smtClean="0">
                <a:latin typeface="Times New Roman"/>
                <a:cs typeface="Times New Roman"/>
              </a:rPr>
              <a:t>затрат позволяет </a:t>
            </a:r>
            <a:r>
              <a:rPr lang="ru-RU" sz="1800" dirty="0">
                <a:latin typeface="Times New Roman"/>
                <a:cs typeface="Times New Roman"/>
              </a:rPr>
              <a:t>выдвинуть гипотезу о наличии такого срока эксплуатации, при котором суммарные удельные затраты за весь период будут минимальны. Будем считать этот срок экономически оптимальным.</a:t>
            </a:r>
          </a:p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Постановка задачи: </a:t>
            </a:r>
          </a:p>
          <a:p>
            <a:pPr marL="0" indent="0">
              <a:buNone/>
            </a:pPr>
            <a:r>
              <a:rPr lang="ru-RU" sz="1800" dirty="0">
                <a:latin typeface="Times New Roman"/>
                <a:cs typeface="Times New Roman"/>
              </a:rPr>
              <a:t>Для ЭСО возраста </a:t>
            </a:r>
            <a:r>
              <a:rPr lang="en-US" sz="1800" dirty="0">
                <a:latin typeface="Times New Roman"/>
                <a:cs typeface="Times New Roman"/>
              </a:rPr>
              <a:t>T</a:t>
            </a:r>
            <a:r>
              <a:rPr lang="en-US" sz="1800" baseline="-25000" dirty="0">
                <a:latin typeface="Times New Roman"/>
                <a:cs typeface="Times New Roman"/>
              </a:rPr>
              <a:t>0</a:t>
            </a:r>
            <a:r>
              <a:rPr lang="en-US" sz="1800" dirty="0">
                <a:latin typeface="Times New Roman"/>
                <a:cs typeface="Times New Roman"/>
              </a:rPr>
              <a:t>  </a:t>
            </a:r>
            <a:r>
              <a:rPr lang="ru-RU" sz="1800" dirty="0">
                <a:latin typeface="Times New Roman"/>
                <a:cs typeface="Times New Roman"/>
              </a:rPr>
              <a:t>следует определить такой его возраст  </a:t>
            </a:r>
            <a:r>
              <a:rPr lang="en-US" sz="1800" dirty="0">
                <a:latin typeface="Times New Roman"/>
                <a:cs typeface="Times New Roman"/>
              </a:rPr>
              <a:t>T</a:t>
            </a:r>
            <a:r>
              <a:rPr lang="en-US" sz="1800" baseline="-25000" dirty="0">
                <a:latin typeface="Times New Roman"/>
                <a:cs typeface="Times New Roman"/>
              </a:rPr>
              <a:t>X</a:t>
            </a:r>
            <a:r>
              <a:rPr lang="en-US" sz="1800" dirty="0">
                <a:latin typeface="Times New Roman"/>
                <a:cs typeface="Times New Roman"/>
              </a:rPr>
              <a:t> ≥ T</a:t>
            </a:r>
            <a:r>
              <a:rPr lang="en-US" sz="1800" baseline="-25000" dirty="0">
                <a:latin typeface="Times New Roman"/>
                <a:cs typeface="Times New Roman"/>
              </a:rPr>
              <a:t>0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ru-RU" sz="1800" dirty="0">
                <a:latin typeface="Times New Roman"/>
                <a:cs typeface="Times New Roman"/>
              </a:rPr>
              <a:t>при котором целесообразна замена на новое оборудования с такими же характеристиками или более совершенными. При этом,  при затратах на приобретение нового оборудования равным </a:t>
            </a:r>
            <a:r>
              <a:rPr lang="en-US" sz="1800" dirty="0">
                <a:latin typeface="Times New Roman"/>
                <a:cs typeface="Times New Roman"/>
              </a:rPr>
              <a:t>C</a:t>
            </a:r>
            <a:r>
              <a:rPr lang="en-US" sz="1800" baseline="-25000" dirty="0">
                <a:latin typeface="Times New Roman"/>
                <a:cs typeface="Times New Roman"/>
              </a:rPr>
              <a:t>0 </a:t>
            </a:r>
            <a:r>
              <a:rPr lang="en-US" sz="1800" dirty="0">
                <a:latin typeface="Times New Roman"/>
                <a:cs typeface="Times New Roman"/>
              </a:rPr>
              <a:t> </a:t>
            </a:r>
            <a:r>
              <a:rPr lang="ru-RU" sz="1800" dirty="0">
                <a:latin typeface="Times New Roman"/>
                <a:cs typeface="Times New Roman"/>
              </a:rPr>
              <a:t>необходимо обеспечить минимум суммарных удельных затрат за  период  (T</a:t>
            </a:r>
            <a:r>
              <a:rPr lang="ru-RU" sz="1800" baseline="-25000" dirty="0">
                <a:latin typeface="Times New Roman"/>
                <a:cs typeface="Times New Roman"/>
              </a:rPr>
              <a:t>X</a:t>
            </a:r>
            <a:r>
              <a:rPr lang="ru-RU" sz="1800" dirty="0">
                <a:latin typeface="Times New Roman"/>
                <a:cs typeface="Times New Roman"/>
              </a:rPr>
              <a:t> - T</a:t>
            </a:r>
            <a:r>
              <a:rPr lang="ru-RU" sz="1800" baseline="-25000" dirty="0">
                <a:latin typeface="Times New Roman"/>
                <a:cs typeface="Times New Roman"/>
              </a:rPr>
              <a:t>0</a:t>
            </a:r>
            <a:r>
              <a:rPr lang="ru-RU" sz="1800" dirty="0">
                <a:latin typeface="Times New Roman"/>
                <a:cs typeface="Times New Roman"/>
              </a:rPr>
              <a:t>) лет эксплуатации и за остающиеся </a:t>
            </a:r>
            <a:r>
              <a:rPr lang="en-US" sz="1800" dirty="0">
                <a:latin typeface="Times New Roman"/>
                <a:cs typeface="Times New Roman"/>
              </a:rPr>
              <a:t> P -</a:t>
            </a:r>
            <a:r>
              <a:rPr lang="ru-RU" sz="1800" dirty="0">
                <a:latin typeface="Times New Roman"/>
                <a:cs typeface="Times New Roman"/>
              </a:rPr>
              <a:t> </a:t>
            </a:r>
            <a:r>
              <a:rPr lang="en-US" sz="1800" dirty="0">
                <a:latin typeface="Times New Roman"/>
                <a:cs typeface="Times New Roman"/>
              </a:rPr>
              <a:t>(T</a:t>
            </a:r>
            <a:r>
              <a:rPr lang="en-US" sz="1800" baseline="-25000" dirty="0">
                <a:latin typeface="Times New Roman"/>
                <a:cs typeface="Times New Roman"/>
              </a:rPr>
              <a:t>X</a:t>
            </a:r>
            <a:r>
              <a:rPr lang="en-US" sz="1800" dirty="0">
                <a:latin typeface="Times New Roman"/>
                <a:cs typeface="Times New Roman"/>
              </a:rPr>
              <a:t> - T</a:t>
            </a:r>
            <a:r>
              <a:rPr lang="en-US" sz="1800" baseline="-25000" dirty="0">
                <a:latin typeface="Times New Roman"/>
                <a:cs typeface="Times New Roman"/>
              </a:rPr>
              <a:t>0</a:t>
            </a:r>
            <a:r>
              <a:rPr lang="en-US" sz="1800" dirty="0">
                <a:latin typeface="Times New Roman"/>
                <a:cs typeface="Times New Roman"/>
              </a:rPr>
              <a:t>) </a:t>
            </a:r>
            <a:r>
              <a:rPr lang="ru-RU" sz="1800" dirty="0">
                <a:latin typeface="Times New Roman"/>
                <a:cs typeface="Times New Roman"/>
              </a:rPr>
              <a:t>лет использования нового оборудования. Под Р следует понимать продолжительность планируемого периода использования нового оборудования.</a:t>
            </a:r>
          </a:p>
          <a:p>
            <a:pPr marL="0" indent="0">
              <a:buNone/>
            </a:pPr>
            <a:endParaRPr lang="ru-RU" sz="16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10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42843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7662"/>
          </a:xfrm>
        </p:spPr>
        <p:txBody>
          <a:bodyPr>
            <a:noAutofit/>
          </a:bodyPr>
          <a:lstStyle/>
          <a:p>
            <a:pPr algn="r"/>
            <a:r>
              <a:rPr lang="ru-RU" sz="2400" dirty="0">
                <a:latin typeface="Times New Roman"/>
                <a:cs typeface="Times New Roman"/>
              </a:rPr>
              <a:t/>
            </a:r>
            <a:br>
              <a:rPr lang="ru-RU" sz="2400" dirty="0">
                <a:latin typeface="Times New Roman"/>
                <a:cs typeface="Times New Roman"/>
              </a:rPr>
            </a:br>
            <a:r>
              <a:rPr lang="ru-RU" sz="2000" i="1" dirty="0">
                <a:latin typeface="Times New Roman"/>
                <a:cs typeface="Times New Roman"/>
              </a:rPr>
              <a:t>Продолжение</a:t>
            </a:r>
            <a:br>
              <a:rPr lang="ru-RU" sz="2000" i="1" dirty="0">
                <a:latin typeface="Times New Roman"/>
                <a:cs typeface="Times New Roman"/>
              </a:rPr>
            </a:br>
            <a:r>
              <a:rPr lang="ru-RU" sz="2400" dirty="0">
                <a:latin typeface="Times New Roman"/>
                <a:cs typeface="Times New Roman"/>
              </a:rPr>
              <a:t/>
            </a:r>
            <a:br>
              <a:rPr lang="ru-RU" sz="2400" dirty="0">
                <a:latin typeface="Times New Roman"/>
                <a:cs typeface="Times New Roman"/>
              </a:rPr>
            </a:b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76300"/>
            <a:ext cx="8229600" cy="52498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/>
                <a:cs typeface="Times New Roman"/>
              </a:rPr>
              <a:t>Обоснование и выбор метода оптимизации</a:t>
            </a:r>
            <a:r>
              <a:rPr lang="en-US" sz="1800" b="1" dirty="0">
                <a:latin typeface="Times New Roman"/>
                <a:cs typeface="Times New Roman"/>
              </a:rPr>
              <a:t> </a:t>
            </a:r>
            <a:r>
              <a:rPr lang="ru-RU" sz="1800" b="1" dirty="0">
                <a:latin typeface="Times New Roman"/>
                <a:cs typeface="Times New Roman"/>
              </a:rPr>
              <a:t>сроков службы электросетевого оборудования (ЭСО)</a:t>
            </a:r>
            <a:r>
              <a:rPr lang="ru-RU" sz="1800" dirty="0">
                <a:latin typeface="Times New Roman"/>
                <a:cs typeface="Times New Roman"/>
              </a:rPr>
              <a:t>:</a:t>
            </a:r>
          </a:p>
          <a:p>
            <a:r>
              <a:rPr lang="ru-RU" sz="1600" dirty="0">
                <a:latin typeface="Times New Roman"/>
                <a:cs typeface="Times New Roman"/>
              </a:rPr>
              <a:t>Классические методы математического анализа наиболее часто применяются для оптимизации сроков службы </a:t>
            </a:r>
            <a:r>
              <a:rPr lang="ru-RU" sz="1600" dirty="0" smtClean="0">
                <a:latin typeface="Times New Roman"/>
                <a:cs typeface="Times New Roman"/>
              </a:rPr>
              <a:t>оборудования, однако они предполагают непрерывный характер изменения </a:t>
            </a:r>
            <a:r>
              <a:rPr lang="ru-RU" sz="1600" dirty="0" smtClean="0">
                <a:latin typeface="Times New Roman"/>
                <a:cs typeface="Times New Roman"/>
              </a:rPr>
              <a:t>з</a:t>
            </a:r>
            <a:r>
              <a:rPr lang="ru-RU" sz="1600" dirty="0" smtClean="0">
                <a:latin typeface="Times New Roman"/>
                <a:cs typeface="Times New Roman"/>
              </a:rPr>
              <a:t>атрат, что не соответствует действительности . Так как </a:t>
            </a:r>
            <a:r>
              <a:rPr lang="ru-RU" sz="1600" dirty="0">
                <a:latin typeface="Times New Roman"/>
                <a:cs typeface="Times New Roman"/>
              </a:rPr>
              <a:t>з</a:t>
            </a:r>
            <a:r>
              <a:rPr lang="ru-RU" sz="1600" dirty="0" smtClean="0">
                <a:latin typeface="Times New Roman"/>
                <a:cs typeface="Times New Roman"/>
              </a:rPr>
              <a:t>атраты на ремонт ЭСО дискретны, то метод неприемлем </a:t>
            </a:r>
          </a:p>
          <a:p>
            <a:r>
              <a:rPr lang="ru-RU" sz="1600" dirty="0" smtClean="0">
                <a:latin typeface="Times New Roman"/>
                <a:cs typeface="Times New Roman"/>
              </a:rPr>
              <a:t>Применение метода дисконтирования (</a:t>
            </a:r>
            <a:r>
              <a:rPr lang="en-US" sz="1600" dirty="0" smtClean="0">
                <a:latin typeface="Times New Roman"/>
                <a:cs typeface="Times New Roman"/>
              </a:rPr>
              <a:t>NPV)</a:t>
            </a:r>
            <a:r>
              <a:rPr lang="ru-RU" sz="1600" dirty="0" smtClean="0">
                <a:latin typeface="Times New Roman"/>
                <a:cs typeface="Times New Roman"/>
              </a:rPr>
              <a:t> в качестве критерия оптимизации предполагает использование дисконтированных затрат на эксплуатацию ЭСО (</a:t>
            </a:r>
            <a:r>
              <a:rPr lang="ru-RU" sz="1600" i="1" dirty="0" smtClean="0">
                <a:latin typeface="Times New Roman"/>
                <a:cs typeface="Times New Roman"/>
              </a:rPr>
              <a:t>в тот год когда дисконтированные затраты по старому ЭСО будут превышать затраты по новому, необходимо произвести замену). </a:t>
            </a:r>
            <a:r>
              <a:rPr lang="ru-RU" sz="1600" dirty="0" smtClean="0">
                <a:latin typeface="Times New Roman"/>
                <a:cs typeface="Times New Roman"/>
              </a:rPr>
              <a:t>ЭСО служит 20-25 лет, поэтому трудно прогнозировать ставку дисконтирования.</a:t>
            </a:r>
            <a:endParaRPr lang="ru-RU" sz="1600" i="1" dirty="0" smtClean="0">
              <a:latin typeface="Times New Roman"/>
              <a:cs typeface="Times New Roman"/>
            </a:endParaRPr>
          </a:p>
          <a:p>
            <a:r>
              <a:rPr lang="ru-RU" sz="1600" dirty="0" smtClean="0">
                <a:latin typeface="Times New Roman"/>
                <a:cs typeface="Times New Roman"/>
              </a:rPr>
              <a:t>Проведенный </a:t>
            </a:r>
            <a:r>
              <a:rPr lang="ru-RU" sz="1600" dirty="0">
                <a:latin typeface="Times New Roman"/>
                <a:cs typeface="Times New Roman"/>
              </a:rPr>
              <a:t>анализ </a:t>
            </a:r>
            <a:r>
              <a:rPr lang="ru-RU" sz="1600" dirty="0" smtClean="0">
                <a:latin typeface="Times New Roman"/>
                <a:cs typeface="Times New Roman"/>
              </a:rPr>
              <a:t> преимуществ и недостатков методов </a:t>
            </a:r>
            <a:r>
              <a:rPr lang="ru-RU" sz="1600" dirty="0">
                <a:latin typeface="Times New Roman"/>
                <a:cs typeface="Times New Roman"/>
              </a:rPr>
              <a:t>дискретной оптимизации показал, что для оптимизации сроков службы ЭСО наиболее целесообразно применить метод динамического программирования (ДП)</a:t>
            </a:r>
          </a:p>
          <a:p>
            <a:pPr marL="0" lvl="0" indent="0">
              <a:buNone/>
            </a:pPr>
            <a:r>
              <a:rPr lang="ru-RU" sz="1600" b="1" dirty="0">
                <a:latin typeface="Times New Roman"/>
                <a:cs typeface="Times New Roman"/>
              </a:rPr>
              <a:t>Плюсы метода ДП:</a:t>
            </a:r>
          </a:p>
          <a:p>
            <a:pPr lvl="0"/>
            <a:r>
              <a:rPr lang="ru-RU" sz="1600" dirty="0">
                <a:latin typeface="Times New Roman"/>
                <a:cs typeface="Times New Roman"/>
              </a:rPr>
              <a:t>Для  метода  ДП нет проблемы, целочисленности, нелинейности, а также видов ограничений;</a:t>
            </a:r>
          </a:p>
          <a:p>
            <a:pPr lvl="0"/>
            <a:r>
              <a:rPr lang="ru-RU" sz="1600" dirty="0">
                <a:latin typeface="Times New Roman"/>
                <a:cs typeface="Times New Roman"/>
              </a:rPr>
              <a:t>Метод ДП позволяет одновременно рассматривать и сравнивать  несколько альтернативных вариантов замены машин и оборудования;</a:t>
            </a:r>
          </a:p>
          <a:p>
            <a:pPr lvl="0"/>
            <a:r>
              <a:rPr lang="ru-RU" sz="1600" dirty="0">
                <a:latin typeface="Times New Roman"/>
                <a:cs typeface="Times New Roman"/>
              </a:rPr>
              <a:t>Метод  ДП позволяет включать в расчетную модель  не только затраты, зависящие от возраста машин и оборудования, но и от других временных параметров, например, время, прошедшее после капитального ремонта и т.п.;</a:t>
            </a:r>
          </a:p>
          <a:p>
            <a:pPr lvl="0"/>
            <a:r>
              <a:rPr lang="ru-RU" sz="1600" dirty="0">
                <a:latin typeface="Times New Roman"/>
                <a:cs typeface="Times New Roman"/>
              </a:rPr>
              <a:t>Метод ДП позволяет сравнительно просто учитывать разновременность затрат, а также их приведенную стоимость.</a:t>
            </a:r>
          </a:p>
          <a:p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11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92050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8659E4B-AE3F-4C53-BF2F-408CC64E9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5000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/>
                <a:cs typeface="Times New Roman"/>
              </a:rPr>
              <a:t>3.Методический </a:t>
            </a:r>
            <a:r>
              <a:rPr lang="ru-RU" sz="2400" dirty="0">
                <a:latin typeface="Times New Roman"/>
                <a:cs typeface="Times New Roman"/>
              </a:rPr>
              <a:t>подход к построению модели оценки рисков отказа ЭСО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7D367A6-617B-42F7-8A94-4ECDE1DAC5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1430"/>
            <a:ext cx="8229600" cy="4674734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показали, что сегодня не выработан единый подход к оценке рисков отказа оборудования.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звестны: подходы на основе вероятностных методов, имитационного моделирования, экспертных оценок и т.д.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предлагаемого подхода  от известных  заключается в том, что он основан на применении аддитивно-мультипликативной модели проф. Орлова А.И., которая  позволяет выделить факторы, вносящие наибольший вклад в суммарный риск наступления нежелательного события, а также оценить экономический эффект предлагаемых решений по снижению суммарного риска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и факторы риска выхода из строя ЭСО выявляются с помощью экспертов посредством построения дерева событий (см.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Слайд 12)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Экономический эффект от предлагаемых решений (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8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по снижению риска  целесообразно рассчитывать по формуле:</a:t>
            </a:r>
          </a:p>
          <a:p>
            <a:pPr marL="0" indent="0" algn="ctr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З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ликв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    </a:t>
            </a:r>
            <a:r>
              <a:rPr lang="ru-RU" sz="18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цена приобретения нового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ЭСО (пример, трансформатор)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ликв </a:t>
            </a:r>
            <a:r>
              <a:rPr lang="ru-RU" sz="18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затраты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ликвидацию последствий выхода из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строя</a:t>
            </a:r>
          </a:p>
          <a:p>
            <a:pPr marL="0" indent="0" algn="ctr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 то замена оправдана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F4DAC933-2644-4AE1-97A4-EB9F46EA9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859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D9AECBA6-7B10-404E-867F-DD1733EEF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13</a:t>
            </a:fld>
            <a:endParaRPr lang="ru-RU" sz="2800" dirty="0"/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="" xmlns:a16="http://schemas.microsoft.com/office/drawing/2014/main" id="{0513125B-2D8C-4104-9B8A-A297460363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3763821"/>
              </p:ext>
            </p:extLst>
          </p:nvPr>
        </p:nvGraphicFramePr>
        <p:xfrm>
          <a:off x="92075" y="92075"/>
          <a:ext cx="8243542" cy="5911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Document" r:id="rId3" imgW="7595660" imgH="4647196" progId="Word.Document.12">
                  <p:embed/>
                </p:oleObj>
              </mc:Choice>
              <mc:Fallback>
                <p:oleObj name="Document" r:id="rId3" imgW="7595660" imgH="46471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8243542" cy="5911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8137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rgbClr val="C6D9F1"/>
          </a:solidFill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400" dirty="0" smtClean="0">
                <a:latin typeface="Times New Roman"/>
                <a:cs typeface="Times New Roman"/>
              </a:rPr>
              <a:t>4. Подход  </a:t>
            </a:r>
            <a:r>
              <a:rPr lang="ru-RU" sz="2400" dirty="0">
                <a:latin typeface="Times New Roman"/>
                <a:cs typeface="Times New Roman"/>
              </a:rPr>
              <a:t>к формированию показателей оценки эффективности и результативности  ремонтной деятельности электросетевого предприятия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Подход основан на основных положениях теории измерений и требований к качеству измерителей:</a:t>
            </a:r>
          </a:p>
          <a:p>
            <a:r>
              <a:rPr lang="ru-RU" sz="1600" dirty="0">
                <a:latin typeface="Times New Roman"/>
                <a:cs typeface="Times New Roman"/>
              </a:rPr>
              <a:t>Пригодность </a:t>
            </a:r>
            <a:r>
              <a:rPr lang="ru-RU" sz="1600" dirty="0" smtClean="0">
                <a:latin typeface="Times New Roman"/>
                <a:cs typeface="Times New Roman"/>
              </a:rPr>
              <a:t>и надежность</a:t>
            </a:r>
            <a:endParaRPr lang="ru-RU" sz="1600" dirty="0">
              <a:latin typeface="Times New Roman"/>
              <a:cs typeface="Times New Roman"/>
            </a:endParaRPr>
          </a:p>
          <a:p>
            <a:r>
              <a:rPr lang="ru-RU" sz="1600" dirty="0">
                <a:latin typeface="Times New Roman"/>
                <a:cs typeface="Times New Roman"/>
              </a:rPr>
              <a:t>Правильность и точность</a:t>
            </a:r>
          </a:p>
          <a:p>
            <a:r>
              <a:rPr lang="ru-RU" sz="1600" dirty="0">
                <a:latin typeface="Times New Roman"/>
                <a:cs typeface="Times New Roman"/>
              </a:rPr>
              <a:t>Полнота и </a:t>
            </a:r>
            <a:r>
              <a:rPr lang="ru-RU" sz="1600" dirty="0" smtClean="0">
                <a:latin typeface="Times New Roman"/>
                <a:cs typeface="Times New Roman"/>
              </a:rPr>
              <a:t>понятность</a:t>
            </a:r>
          </a:p>
          <a:p>
            <a:r>
              <a:rPr lang="ru-RU" sz="1600" dirty="0" smtClean="0">
                <a:latin typeface="Times New Roman"/>
                <a:cs typeface="Times New Roman"/>
              </a:rPr>
              <a:t>Отсутствие дублирования по сути</a:t>
            </a:r>
            <a:endParaRPr lang="ru-RU" sz="1600" dirty="0">
              <a:latin typeface="Times New Roman"/>
              <a:cs typeface="Times New Roman"/>
            </a:endParaRPr>
          </a:p>
          <a:p>
            <a:r>
              <a:rPr lang="ru-RU" sz="1600" dirty="0">
                <a:latin typeface="Times New Roman"/>
                <a:cs typeface="Times New Roman"/>
              </a:rPr>
              <a:t>Контролируемость </a:t>
            </a:r>
            <a:r>
              <a:rPr lang="ru-RU" sz="1600" dirty="0" smtClean="0">
                <a:latin typeface="Times New Roman"/>
                <a:cs typeface="Times New Roman"/>
              </a:rPr>
              <a:t> и квантифицируемость </a:t>
            </a:r>
            <a:endParaRPr lang="ru-RU" sz="1600" dirty="0">
              <a:latin typeface="Times New Roman"/>
              <a:cs typeface="Times New Roman"/>
            </a:endParaRPr>
          </a:p>
          <a:p>
            <a:r>
              <a:rPr lang="ru-RU" sz="1600" dirty="0" smtClean="0">
                <a:latin typeface="Times New Roman"/>
                <a:cs typeface="Times New Roman"/>
              </a:rPr>
              <a:t>Экономическая </a:t>
            </a:r>
            <a:r>
              <a:rPr lang="ru-RU" sz="1600" dirty="0">
                <a:latin typeface="Times New Roman"/>
                <a:cs typeface="Times New Roman"/>
              </a:rPr>
              <a:t>оправданность </a:t>
            </a:r>
          </a:p>
          <a:p>
            <a:pPr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Отличительная особенность предлагаемого подхода заключается  в требовании обязательного взаимодействия руководителя ремонтной службы и контроллера электросетевой компании при выборе и обосновании показателей и адекватных ситуации методик расчета показателей</a:t>
            </a:r>
          </a:p>
          <a:p>
            <a:pPr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При формировании набора показателей должен соблюдаться принцип целевой направленности: дополняться или сокращаться в зависимости от приоритетных целей руководства электросетевой компании</a:t>
            </a:r>
          </a:p>
          <a:p>
            <a:pPr marL="0" indent="0">
              <a:buNone/>
            </a:pPr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14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50446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343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 smtClean="0">
                <a:latin typeface="Arial"/>
                <a:cs typeface="Arial"/>
              </a:rPr>
              <a:t/>
            </a:r>
            <a:br>
              <a:rPr lang="ru-RU" sz="2200" dirty="0" smtClean="0">
                <a:latin typeface="Arial"/>
                <a:cs typeface="Arial"/>
              </a:rPr>
            </a:br>
            <a:r>
              <a:rPr lang="ru-RU" sz="2200" dirty="0" smtClean="0">
                <a:latin typeface="Times New Roman"/>
                <a:cs typeface="Times New Roman"/>
              </a:rPr>
              <a:t>Примеры </a:t>
            </a:r>
            <a:r>
              <a:rPr lang="ru-RU" sz="2200" dirty="0">
                <a:latin typeface="Times New Roman"/>
                <a:cs typeface="Times New Roman"/>
              </a:rPr>
              <a:t>показатели оценки деятельности и </a:t>
            </a:r>
            <a:r>
              <a:rPr lang="ru-RU" sz="2200" dirty="0" smtClean="0">
                <a:latin typeface="Times New Roman"/>
                <a:cs typeface="Times New Roman"/>
              </a:rPr>
              <a:t>методики </a:t>
            </a:r>
            <a:r>
              <a:rPr lang="ru-RU" sz="2200" dirty="0">
                <a:latin typeface="Times New Roman"/>
                <a:cs typeface="Times New Roman"/>
              </a:rPr>
              <a:t>их расчета</a:t>
            </a:r>
            <a:br>
              <a:rPr lang="ru-RU" sz="2200" dirty="0">
                <a:latin typeface="Times New Roman"/>
                <a:cs typeface="Times New Roman"/>
              </a:rPr>
            </a:br>
            <a:endParaRPr lang="ru-RU" sz="2200" dirty="0">
              <a:latin typeface="Times New Roman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645780"/>
              </p:ext>
            </p:extLst>
          </p:nvPr>
        </p:nvGraphicFramePr>
        <p:xfrm>
          <a:off x="1224904" y="1125923"/>
          <a:ext cx="6617867" cy="54945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Документ" r:id="rId3" imgW="6337300" imgH="8496300" progId="Word.Document.12">
                  <p:link updateAutomatic="1"/>
                </p:oleObj>
              </mc:Choice>
              <mc:Fallback>
                <p:oleObj name="Документ" r:id="rId3" imgW="6337300" imgH="84963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24904" y="1125923"/>
                        <a:ext cx="6617867" cy="54945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15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47819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763334"/>
              </p:ext>
            </p:extLst>
          </p:nvPr>
        </p:nvGraphicFramePr>
        <p:xfrm>
          <a:off x="1505077" y="1206978"/>
          <a:ext cx="5808322" cy="4542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Документ" r:id="rId3" imgW="6337300" imgH="6959600" progId="Word.Document.12">
                  <p:link updateAutomatic="1"/>
                </p:oleObj>
              </mc:Choice>
              <mc:Fallback>
                <p:oleObj name="Документ" r:id="rId3" imgW="6337300" imgH="69596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05077" y="1206978"/>
                        <a:ext cx="5808322" cy="45422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Название 1"/>
          <p:cNvSpPr txBox="1">
            <a:spLocks/>
          </p:cNvSpPr>
          <p:nvPr/>
        </p:nvSpPr>
        <p:spPr>
          <a:xfrm>
            <a:off x="709386" y="288237"/>
            <a:ext cx="8229600" cy="7386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200" dirty="0">
                <a:latin typeface="Arial"/>
                <a:cs typeface="Arial"/>
              </a:rPr>
              <a:t>Показатели оценки деятельности и методы их расчета</a:t>
            </a:r>
            <a:br>
              <a:rPr lang="ru-RU" sz="2200" dirty="0">
                <a:latin typeface="Arial"/>
                <a:cs typeface="Arial"/>
              </a:rPr>
            </a:br>
            <a:r>
              <a:rPr lang="ru-RU" sz="2200" dirty="0">
                <a:latin typeface="Arial"/>
                <a:cs typeface="Arial"/>
              </a:rPr>
              <a:t>(</a:t>
            </a:r>
            <a:r>
              <a:rPr lang="ru-RU" sz="1600" i="1" dirty="0">
                <a:latin typeface="Arial"/>
                <a:cs typeface="Arial"/>
              </a:rPr>
              <a:t>продолжение)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16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6160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C6D9F1"/>
          </a:solidFill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/>
                <a:cs typeface="Times New Roman"/>
              </a:rPr>
              <a:t>5.Организационно</a:t>
            </a:r>
            <a:r>
              <a:rPr lang="ru-RU" sz="2700" dirty="0">
                <a:latin typeface="Times New Roman"/>
                <a:cs typeface="Times New Roman"/>
              </a:rPr>
              <a:t>-управленческий </a:t>
            </a:r>
            <a:r>
              <a:rPr lang="ru-RU" sz="2700" dirty="0" smtClean="0">
                <a:latin typeface="Times New Roman"/>
                <a:cs typeface="Times New Roman"/>
              </a:rPr>
              <a:t>механизм </a:t>
            </a:r>
            <a:r>
              <a:rPr lang="ru-RU" sz="2700" dirty="0">
                <a:latin typeface="Times New Roman"/>
                <a:cs typeface="Times New Roman"/>
              </a:rPr>
              <a:t>управления эффективностью  технического обслуживания и ремонта электросетевого оборудования</a:t>
            </a:r>
            <a:endParaRPr lang="ru-RU" sz="27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Прежде чем приступить к построению механизма нужно четко определиться с этим неоднозначно трактуемым термином. В работе принято следующее определение: «Механизм - </a:t>
            </a:r>
            <a:r>
              <a:rPr lang="ru-RU" sz="1800" dirty="0" smtClean="0">
                <a:latin typeface="Times New Roman"/>
                <a:cs typeface="Times New Roman"/>
              </a:rPr>
              <a:t>взаимоувязанная </a:t>
            </a:r>
            <a:r>
              <a:rPr lang="ru-RU" sz="1800" dirty="0">
                <a:latin typeface="Times New Roman"/>
                <a:cs typeface="Times New Roman"/>
              </a:rPr>
              <a:t>совокупность организационно-управленческого инструментария, моделей и методик, оказывающих управляющее воздействие на изменение состава элементов системы управления с целью ее адаптации к изменяющимся условиям внешней </a:t>
            </a:r>
            <a:r>
              <a:rPr lang="ru-RU" sz="1800" dirty="0" smtClean="0">
                <a:latin typeface="Times New Roman"/>
                <a:cs typeface="Times New Roman"/>
              </a:rPr>
              <a:t>среды». </a:t>
            </a:r>
            <a:endParaRPr lang="ru-RU" sz="1800" dirty="0" smtClean="0">
              <a:latin typeface="Times New Roman"/>
              <a:cs typeface="Times New Roman"/>
            </a:endParaRPr>
          </a:p>
          <a:p>
            <a:pPr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К</a:t>
            </a:r>
            <a:r>
              <a:rPr lang="ru-RU" sz="1800" dirty="0" smtClean="0">
                <a:latin typeface="Times New Roman"/>
                <a:cs typeface="Times New Roman"/>
              </a:rPr>
              <a:t> числу основных </a:t>
            </a:r>
            <a:r>
              <a:rPr lang="ru-RU" sz="1800" dirty="0">
                <a:latin typeface="Times New Roman"/>
                <a:cs typeface="Times New Roman"/>
              </a:rPr>
              <a:t>теоретико-методических положений, </a:t>
            </a:r>
            <a:r>
              <a:rPr lang="ru-RU" sz="1800" dirty="0" smtClean="0">
                <a:latin typeface="Times New Roman"/>
                <a:cs typeface="Times New Roman"/>
              </a:rPr>
              <a:t>учитываемых </a:t>
            </a:r>
            <a:r>
              <a:rPr lang="ru-RU" sz="1800" dirty="0">
                <a:latin typeface="Times New Roman"/>
                <a:cs typeface="Times New Roman"/>
              </a:rPr>
              <a:t>при построении организационно-управленческого механизма, следует отнести необходимость его базирования на управленческом цикле </a:t>
            </a:r>
            <a:r>
              <a:rPr lang="ru-RU" sz="1800" dirty="0" smtClean="0">
                <a:latin typeface="Times New Roman"/>
                <a:cs typeface="Times New Roman"/>
              </a:rPr>
              <a:t>(см</a:t>
            </a:r>
            <a:r>
              <a:rPr lang="en-US" sz="1800" dirty="0">
                <a:latin typeface="Times New Roman"/>
                <a:cs typeface="Times New Roman"/>
              </a:rPr>
              <a:t>.</a:t>
            </a:r>
            <a:r>
              <a:rPr lang="ru-RU" sz="1800" dirty="0" smtClean="0">
                <a:latin typeface="Times New Roman"/>
                <a:cs typeface="Times New Roman"/>
              </a:rPr>
              <a:t> слайд 18)</a:t>
            </a:r>
            <a:endParaRPr lang="en-US" sz="1800" dirty="0" smtClean="0">
              <a:latin typeface="Times New Roman"/>
              <a:cs typeface="Times New Roman"/>
            </a:endParaRPr>
          </a:p>
          <a:p>
            <a:pPr>
              <a:buFont typeface="Wingdings" charset="2"/>
              <a:buChar char="ü"/>
            </a:pPr>
            <a:r>
              <a:rPr lang="ru-RU" sz="1800" dirty="0" smtClean="0">
                <a:latin typeface="Times New Roman"/>
                <a:cs typeface="Times New Roman"/>
              </a:rPr>
              <a:t>В механизме необходимо учитывать:</a:t>
            </a:r>
          </a:p>
          <a:p>
            <a:r>
              <a:rPr lang="ru-RU" sz="1800" dirty="0" smtClean="0">
                <a:latin typeface="Times New Roman"/>
                <a:cs typeface="Times New Roman"/>
              </a:rPr>
              <a:t>требований </a:t>
            </a:r>
            <a:r>
              <a:rPr lang="ru-RU" sz="1800" dirty="0">
                <a:latin typeface="Times New Roman"/>
                <a:cs typeface="Times New Roman"/>
              </a:rPr>
              <a:t>основных стейкхолдеров;</a:t>
            </a:r>
            <a:endParaRPr lang="ru-RU" sz="1800" dirty="0">
              <a:latin typeface="Times New Roman"/>
              <a:cs typeface="Times New Roman"/>
            </a:endParaRPr>
          </a:p>
          <a:p>
            <a:r>
              <a:rPr lang="ru-RU" sz="1800" dirty="0" smtClean="0">
                <a:latin typeface="Times New Roman"/>
                <a:cs typeface="Times New Roman"/>
              </a:rPr>
              <a:t>взаимосвязи </a:t>
            </a:r>
            <a:r>
              <a:rPr lang="ru-RU" sz="1800" dirty="0">
                <a:latin typeface="Times New Roman"/>
                <a:cs typeface="Times New Roman"/>
              </a:rPr>
              <a:t>разработанных методов, моделей, методик и классификаций с соответствующими этапами управленческого цикла;</a:t>
            </a:r>
            <a:endParaRPr lang="ru-RU" sz="1800" dirty="0">
              <a:latin typeface="Times New Roman"/>
              <a:cs typeface="Times New Roman"/>
            </a:endParaRPr>
          </a:p>
          <a:p>
            <a:r>
              <a:rPr lang="ru-RU" sz="1800" dirty="0" smtClean="0">
                <a:latin typeface="Times New Roman"/>
                <a:cs typeface="Times New Roman"/>
              </a:rPr>
              <a:t>отраслевую </a:t>
            </a:r>
            <a:r>
              <a:rPr lang="ru-RU" sz="1800" dirty="0">
                <a:latin typeface="Times New Roman"/>
                <a:cs typeface="Times New Roman"/>
              </a:rPr>
              <a:t>нормативно-регламентирующую документацию по управлению ТОиР ЭСО в ЭСК.</a:t>
            </a:r>
            <a:endParaRPr lang="ru-RU" sz="1800" dirty="0">
              <a:latin typeface="Times New Roman"/>
              <a:cs typeface="Times New Roman"/>
            </a:endParaRPr>
          </a:p>
          <a:p>
            <a:endParaRPr lang="en-US" sz="1800" dirty="0" smtClean="0">
              <a:latin typeface="Times New Roman"/>
              <a:cs typeface="Times New Roman"/>
            </a:endParaRPr>
          </a:p>
          <a:p>
            <a:endParaRPr lang="ru-RU" sz="1800" dirty="0" smtClean="0">
              <a:latin typeface="Times New Roman"/>
              <a:cs typeface="Times New Roman"/>
            </a:endParaRPr>
          </a:p>
          <a:p>
            <a:endParaRPr lang="ru-RU" sz="1800" dirty="0" smtClean="0">
              <a:latin typeface="Times New Roman"/>
              <a:cs typeface="Times New Roman"/>
            </a:endParaRPr>
          </a:p>
          <a:p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521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5791"/>
          </a:xfrm>
          <a:solidFill>
            <a:srgbClr val="C6D9F1"/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/>
                <a:cs typeface="Times New Roman"/>
              </a:rPr>
              <a:t>Схема управленческого цикла</a:t>
            </a:r>
            <a:endParaRPr lang="ru-RU" sz="28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18</a:t>
            </a:fld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306513"/>
          <a:ext cx="8229600" cy="4819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0257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237014" cy="365125"/>
          </a:xfrm>
        </p:spPr>
        <p:txBody>
          <a:bodyPr/>
          <a:lstStyle/>
          <a:p>
            <a:r>
              <a:rPr lang="ru-RU" sz="2800" dirty="0"/>
              <a:t>1</a:t>
            </a:r>
            <a:r>
              <a:rPr lang="ru-RU" sz="2800" dirty="0" smtClean="0"/>
              <a:t>9</a:t>
            </a:r>
            <a:endParaRPr lang="ru-RU" sz="2800" dirty="0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0" y="0"/>
            <a:ext cx="6578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89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9505"/>
          </a:xfrm>
          <a:solidFill>
            <a:srgbClr val="C6D9F1"/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34144"/>
            <a:ext cx="8229600" cy="5092020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</a:t>
            </a:r>
            <a:r>
              <a:rPr lang="ru-RU" sz="2200" dirty="0">
                <a:latin typeface="Times New Roman"/>
                <a:cs typeface="Times New Roman"/>
              </a:rPr>
              <a:t>матричный подход к выбору и  обоснованию вариантов организации ТОиР </a:t>
            </a:r>
            <a:r>
              <a:rPr lang="ru-RU" sz="2200" dirty="0" smtClean="0">
                <a:latin typeface="Times New Roman"/>
                <a:cs typeface="Times New Roman"/>
              </a:rPr>
              <a:t>ЭСО</a:t>
            </a:r>
          </a:p>
          <a:p>
            <a:r>
              <a:rPr lang="ru-RU" sz="2200" dirty="0">
                <a:latin typeface="Times New Roman"/>
                <a:cs typeface="Times New Roman"/>
              </a:rPr>
              <a:t>Обоснован выбор метода оптимизации сроков службы ЭСО и сформулирована постановка задачи </a:t>
            </a:r>
            <a:r>
              <a:rPr lang="ru-RU" sz="2200" dirty="0" smtClean="0">
                <a:latin typeface="Times New Roman"/>
                <a:cs typeface="Times New Roman"/>
              </a:rPr>
              <a:t>оптимизации</a:t>
            </a:r>
          </a:p>
          <a:p>
            <a:r>
              <a:rPr lang="ru-RU" sz="2200" dirty="0">
                <a:latin typeface="Times New Roman"/>
                <a:cs typeface="Times New Roman"/>
              </a:rPr>
              <a:t>Предложен и обоснован методический подход к построению модели оценки рисков отказа </a:t>
            </a:r>
            <a:r>
              <a:rPr lang="ru-RU" sz="2200" dirty="0" smtClean="0">
                <a:latin typeface="Times New Roman"/>
                <a:cs typeface="Times New Roman"/>
              </a:rPr>
              <a:t>ЭСО</a:t>
            </a:r>
          </a:p>
          <a:p>
            <a:r>
              <a:rPr lang="ru-RU" sz="2200" dirty="0">
                <a:latin typeface="Times New Roman"/>
                <a:cs typeface="Times New Roman"/>
              </a:rPr>
              <a:t>Разработан подход  к формированию показателей оценки эффективности и результативности  ремонтной деятельности электросетевого </a:t>
            </a:r>
            <a:r>
              <a:rPr lang="ru-RU" sz="2200" dirty="0" smtClean="0">
                <a:latin typeface="Times New Roman"/>
                <a:cs typeface="Times New Roman"/>
              </a:rPr>
              <a:t>предприятия</a:t>
            </a:r>
          </a:p>
          <a:p>
            <a:r>
              <a:rPr lang="ru-RU" sz="2200" dirty="0">
                <a:latin typeface="Times New Roman"/>
                <a:cs typeface="Times New Roman"/>
              </a:rPr>
              <a:t>Разработан организационно-управленческий механизм управления эффективностью  технического обслуживания и ремонта электросетевого </a:t>
            </a:r>
            <a:r>
              <a:rPr lang="ru-RU" sz="2200" dirty="0" smtClean="0">
                <a:latin typeface="Times New Roman"/>
                <a:cs typeface="Times New Roman"/>
              </a:rPr>
              <a:t>оборудования</a:t>
            </a:r>
          </a:p>
          <a:p>
            <a:r>
              <a:rPr lang="ru-RU" sz="2200" dirty="0" smtClean="0">
                <a:latin typeface="Times New Roman"/>
                <a:cs typeface="Times New Roman"/>
              </a:rPr>
              <a:t>Результаты диссертационного исследования частично приняты в Одинцовском филиале АО «Мособлэнерго» и могут быть распространены на все филиалы компании</a:t>
            </a:r>
          </a:p>
          <a:p>
            <a:r>
              <a:rPr lang="ru-RU" sz="2200" dirty="0" smtClean="0">
                <a:latin typeface="Times New Roman"/>
                <a:cs typeface="Times New Roman"/>
              </a:rPr>
              <a:t>Материалы диссертации могут применяться при чтении курса </a:t>
            </a:r>
            <a:r>
              <a:rPr lang="ru-RU" sz="2200" dirty="0">
                <a:latin typeface="Times New Roman"/>
                <a:cs typeface="Times New Roman"/>
              </a:rPr>
              <a:t>«Организация и планирование  производства» в разделе «Организация и планирование ремонтов»</a:t>
            </a:r>
            <a:r>
              <a:rPr lang="ru-RU" sz="2200" dirty="0">
                <a:latin typeface="Times New Roman"/>
                <a:cs typeface="Times New Roman"/>
              </a:rPr>
              <a:t> </a:t>
            </a:r>
            <a:endParaRPr lang="ru-RU" sz="2200" dirty="0" smtClean="0">
              <a:latin typeface="Times New Roman"/>
              <a:cs typeface="Times New Roman"/>
            </a:endParaRPr>
          </a:p>
          <a:p>
            <a:endParaRPr lang="ru-RU" sz="2400" dirty="0" smtClean="0">
              <a:latin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20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3426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6977"/>
          </a:xfrm>
        </p:spPr>
        <p:txBody>
          <a:bodyPr>
            <a:normAutofit/>
          </a:bodyPr>
          <a:lstStyle/>
          <a:p>
            <a:r>
              <a:rPr lang="ru-RU" sz="2800" dirty="0"/>
              <a:t>Публикации по теме диссертации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1616"/>
            <a:ext cx="8229600" cy="495190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1600" b="1" dirty="0">
                <a:latin typeface="Times New Roman"/>
                <a:cs typeface="Times New Roman"/>
              </a:rPr>
              <a:t>Статьи в журналах, рекомендованных ВАК РФ</a:t>
            </a:r>
            <a:endParaRPr lang="ru-RU" sz="16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1.Четвертков А.Н. Планирования затрат на проведение ремонтов   и показатели оценки результативности  ремонтной деятельности // Контроллинг. 2022. №84. С. 66-73. (0,7 п.л.)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2.Четвертков А.Н. Сравнительный анализ систем управления ремонтом в электроэнергетике // Инновации в менеджменте.  2022. №32. С.64- 69. (0,5 п.л.)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3.Четвертков А.Н. Выбор и обоснование вариантов организации технического обслуживания  и ремонтов в электросетевых предприятиях  // Инновации в менеджменте.  2022. №34. С.54- 59. (0,45 п.л.)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 4.Четвертков А.Н., Фалько С.Г. Выбор и  обоснование подходов к  построению  модели оптимизации сроков службы электросетевого оборудования // Контроллинг. 2023. №87. С. 64-71. (0,7 п.л./0,4п.л.) 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5.Четвертков А.Н. Методический подход к построению модели оценки рисков отказа электросетевого оборудования // Контроллинг. 2023. №4. С. 56-61. (0,45 п.л.)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6.Четвертков А.Н. Поведенческий контроллинг рисков в системе технического обслуживания и ремонтов оборудования электросетевой компании// Контроллинг. 2024. №2. С. 64-70. (0,45п.л.</a:t>
            </a:r>
            <a:r>
              <a:rPr lang="ru-RU" sz="1600" dirty="0" smtClean="0">
                <a:latin typeface="Times New Roman"/>
                <a:cs typeface="Times New Roman"/>
              </a:rPr>
              <a:t>)</a:t>
            </a:r>
            <a:r>
              <a:rPr lang="ru-RU" sz="1600" dirty="0">
                <a:latin typeface="Times New Roman"/>
                <a:cs typeface="Times New Roman"/>
              </a:rPr>
              <a:t> </a:t>
            </a:r>
            <a:r>
              <a:rPr lang="ru-RU" sz="1600" dirty="0" smtClean="0">
                <a:latin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/>
                <a:cs typeface="Times New Roman"/>
              </a:rPr>
              <a:t>7. Четвертков </a:t>
            </a:r>
            <a:r>
              <a:rPr lang="ru-RU" sz="1600" dirty="0">
                <a:latin typeface="Times New Roman"/>
                <a:cs typeface="Times New Roman"/>
              </a:rPr>
              <a:t>А.Н. Организационно-управленческий механизм управления эффективностью технического обслуживания и ремонтов электросетевого оборудования // Инновации в менеджменте. 2024. №3. </a:t>
            </a:r>
            <a:r>
              <a:rPr lang="ru-RU" sz="1600" dirty="0" smtClean="0">
                <a:solidFill>
                  <a:schemeClr val="accent3"/>
                </a:solidFill>
                <a:latin typeface="Times New Roman"/>
                <a:cs typeface="Times New Roman"/>
              </a:rPr>
              <a:t>( в печати ИМ №3)</a:t>
            </a:r>
            <a:endParaRPr lang="ru-RU" sz="1600" dirty="0">
              <a:solidFill>
                <a:schemeClr val="accent3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sz="16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21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54270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80439"/>
          </a:xfrm>
          <a:solidFill>
            <a:srgbClr val="C6D9F1"/>
          </a:solidFill>
        </p:spPr>
        <p:txBody>
          <a:bodyPr>
            <a:normAutofit/>
          </a:bodyPr>
          <a:lstStyle/>
          <a:p>
            <a:r>
              <a:rPr lang="ru-RU" sz="2800" dirty="0">
                <a:latin typeface="Times New Roman"/>
                <a:cs typeface="Times New Roman"/>
              </a:rPr>
              <a:t>Публикации по теме диссертации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5078"/>
            <a:ext cx="8229600" cy="50710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>
                <a:effectLst/>
                <a:latin typeface="Times New Roman"/>
                <a:cs typeface="Times New Roman"/>
              </a:rPr>
              <a:t>Научные статьи в сборниках трудов всероссийских и международных научно-практических конференций</a:t>
            </a:r>
            <a:endParaRPr lang="ru-RU" sz="1600" dirty="0">
              <a:effectLst/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8</a:t>
            </a:r>
            <a:r>
              <a:rPr lang="ru-RU" sz="1600" dirty="0" smtClean="0">
                <a:effectLst/>
                <a:latin typeface="Times New Roman"/>
                <a:cs typeface="Times New Roman"/>
              </a:rPr>
              <a:t>.</a:t>
            </a:r>
            <a:r>
              <a:rPr lang="ru-RU" sz="1600" dirty="0">
                <a:effectLst/>
                <a:latin typeface="Times New Roman"/>
                <a:cs typeface="Times New Roman"/>
              </a:rPr>
              <a:t>Четвертков А.Н. Подрядный и хозяйственный способы организации  технического обслуживания и ремонтов электросетевого оборудования / В сб. трудов «Двенадцатые Чарновские  чтения». Москва, 2 декабря 2022. М.: МГТУ им.Н.Э.Баумана, НП «Объединение контроллеров», 2022. С. 98-103. (0,3п.л.)</a:t>
            </a:r>
          </a:p>
          <a:p>
            <a:pPr marL="0" indent="0">
              <a:buNone/>
            </a:pPr>
            <a:r>
              <a:rPr lang="ru-RU" sz="1600" dirty="0">
                <a:latin typeface="Times New Roman"/>
                <a:cs typeface="Times New Roman"/>
              </a:rPr>
              <a:t>9</a:t>
            </a:r>
            <a:r>
              <a:rPr lang="ru-RU" sz="1600" dirty="0" smtClean="0">
                <a:effectLst/>
                <a:latin typeface="Times New Roman"/>
                <a:cs typeface="Times New Roman"/>
              </a:rPr>
              <a:t>.</a:t>
            </a:r>
            <a:r>
              <a:rPr lang="ru-RU" sz="1600" dirty="0">
                <a:effectLst/>
                <a:latin typeface="Times New Roman"/>
                <a:cs typeface="Times New Roman"/>
              </a:rPr>
              <a:t>Четвертков А.Н. Контроллинг в системе технического обслуживания и  ремонтов электросетевой компании / В сб. трудов </a:t>
            </a:r>
            <a:r>
              <a:rPr lang="en-US" sz="1600" dirty="0">
                <a:effectLst/>
                <a:latin typeface="Times New Roman"/>
                <a:cs typeface="Times New Roman"/>
              </a:rPr>
              <a:t>XII</a:t>
            </a:r>
            <a:r>
              <a:rPr lang="ru-RU" sz="1600" dirty="0">
                <a:effectLst/>
                <a:latin typeface="Times New Roman"/>
                <a:cs typeface="Times New Roman"/>
              </a:rPr>
              <a:t> международного конгресса по контроллингу 18-19 мая 2023. М.: МГТУ им.Н.Э.Баумана, НП «Объединение контроллеров», 2023. С. 98-103. (0,3п.л.)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/>
                <a:cs typeface="Times New Roman"/>
              </a:rPr>
              <a:t>10</a:t>
            </a:r>
            <a:r>
              <a:rPr lang="ru-RU" sz="1600" dirty="0" smtClean="0">
                <a:effectLst/>
                <a:latin typeface="Times New Roman"/>
                <a:cs typeface="Times New Roman"/>
              </a:rPr>
              <a:t>.</a:t>
            </a:r>
            <a:r>
              <a:rPr lang="ru-RU" sz="1600" dirty="0">
                <a:effectLst/>
                <a:latin typeface="Times New Roman"/>
                <a:cs typeface="Times New Roman"/>
              </a:rPr>
              <a:t>Четвертков А.Н. Модель оценки рисков отказа электросетевого оборудования / В сб. трудов «Тринадцатые Чарновские  чтения». Москва, 1 декабря 2023. М.: МГТУ им.Н.Э.Баумана, НП «Объединение контроллеров», 2023. С. 168-171. (0,25п.л.)</a:t>
            </a:r>
          </a:p>
          <a:p>
            <a:pPr marL="0" indent="0">
              <a:buNone/>
            </a:pPr>
            <a:r>
              <a:rPr lang="ru-RU" sz="1600" dirty="0" smtClean="0">
                <a:effectLst/>
                <a:latin typeface="Times New Roman"/>
                <a:cs typeface="Times New Roman"/>
              </a:rPr>
              <a:t>11.</a:t>
            </a:r>
            <a:r>
              <a:rPr lang="ru-RU" sz="1600" dirty="0">
                <a:effectLst/>
                <a:latin typeface="Times New Roman"/>
                <a:cs typeface="Times New Roman"/>
              </a:rPr>
              <a:t>Четвертков А.Н., Фалько С.Г. Контроллинг</a:t>
            </a:r>
            <a:r>
              <a:rPr lang="ru-RU" sz="1600" b="1" dirty="0">
                <a:effectLst/>
                <a:latin typeface="Times New Roman"/>
                <a:cs typeface="Times New Roman"/>
              </a:rPr>
              <a:t> </a:t>
            </a:r>
            <a:r>
              <a:rPr lang="ru-RU" sz="1600" dirty="0">
                <a:effectLst/>
                <a:latin typeface="Times New Roman"/>
                <a:cs typeface="Times New Roman"/>
              </a:rPr>
              <a:t>рисков когнитивного искажения в системе технического обслуживания и ремонтов оборудования электросетевой компании </a:t>
            </a:r>
            <a:r>
              <a:rPr lang="ru-RU" sz="1600" b="1" dirty="0">
                <a:effectLst/>
                <a:latin typeface="Times New Roman"/>
                <a:cs typeface="Times New Roman"/>
              </a:rPr>
              <a:t>/ </a:t>
            </a:r>
            <a:r>
              <a:rPr lang="ru-RU" sz="1600" dirty="0">
                <a:effectLst/>
                <a:latin typeface="Times New Roman"/>
                <a:cs typeface="Times New Roman"/>
              </a:rPr>
              <a:t>В сб. трудов </a:t>
            </a:r>
            <a:r>
              <a:rPr lang="en-US" sz="1600" dirty="0">
                <a:effectLst/>
                <a:latin typeface="Times New Roman"/>
                <a:cs typeface="Times New Roman"/>
              </a:rPr>
              <a:t>XIII</a:t>
            </a:r>
            <a:r>
              <a:rPr lang="ru-RU" sz="1600" dirty="0">
                <a:effectLst/>
                <a:latin typeface="Times New Roman"/>
                <a:cs typeface="Times New Roman"/>
              </a:rPr>
              <a:t> международного конгресса по контроллингу 23-24 мая 2024. М.: МГТУ им.Н.Э.Баумана, НП «Объединение контроллеров», 2024. С. </a:t>
            </a:r>
            <a:r>
              <a:rPr lang="ru-RU" sz="1600" dirty="0" smtClean="0">
                <a:latin typeface="Times New Roman"/>
                <a:cs typeface="Times New Roman"/>
              </a:rPr>
              <a:t>154</a:t>
            </a:r>
            <a:r>
              <a:rPr lang="ru-RU" sz="1600" dirty="0" smtClean="0">
                <a:effectLst/>
                <a:latin typeface="Times New Roman"/>
                <a:cs typeface="Times New Roman"/>
              </a:rPr>
              <a:t>-161</a:t>
            </a:r>
            <a:r>
              <a:rPr lang="ru-RU" sz="1600" dirty="0" smtClean="0">
                <a:latin typeface="Times New Roman"/>
                <a:cs typeface="Times New Roman"/>
              </a:rPr>
              <a:t>.</a:t>
            </a:r>
            <a:r>
              <a:rPr lang="ru-RU" sz="1600" dirty="0" smtClean="0">
                <a:effectLst/>
                <a:latin typeface="Times New Roman"/>
                <a:cs typeface="Times New Roman"/>
              </a:rPr>
              <a:t> </a:t>
            </a:r>
            <a:r>
              <a:rPr lang="ru-RU" sz="1600" dirty="0">
                <a:effectLst/>
                <a:latin typeface="Times New Roman"/>
                <a:cs typeface="Times New Roman"/>
              </a:rPr>
              <a:t>(0,3п.л./0,15п.л.)</a:t>
            </a:r>
          </a:p>
          <a:p>
            <a:pPr marL="0" indent="0">
              <a:buNone/>
            </a:pPr>
            <a:endParaRPr lang="ru-RU" sz="1600" dirty="0">
              <a:latin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7890C-97E4-AB46-94B7-FF753E28309E}" type="slidenum">
              <a:rPr lang="ru-RU" sz="2800" smtClean="0"/>
              <a:t>22</a:t>
            </a:fld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610914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2287</Words>
  <Application>Microsoft Macintosh PowerPoint</Application>
  <PresentationFormat>Экран (4:3)</PresentationFormat>
  <Paragraphs>163</Paragraphs>
  <Slides>22</Slides>
  <Notes>0</Notes>
  <HiddenSlides>0</HiddenSlides>
  <MMClips>0</MMClips>
  <ScaleCrop>false</ScaleCrop>
  <HeadingPairs>
    <vt:vector size="8" baseType="variant">
      <vt:variant>
        <vt:lpstr>Тема</vt:lpstr>
      </vt:variant>
      <vt:variant>
        <vt:i4>1</vt:i4>
      </vt:variant>
      <vt:variant>
        <vt:lpstr>Ссылки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Тема Office</vt:lpstr>
      <vt:lpstr>\\localhost\Users\iMac\Desktop\Дисс Четвертков\Труды Четверткова\Macintosh HD:Users:iMac:Desktop:Дисс Четвертков:Труды Четверткова:Статья Четверткова в ИМ №4.docx!OLE_LINK4</vt:lpstr>
      <vt:lpstr>\\localhost\Users\iMac\Desktop\Дисс Четвертков\Труды Четверткова\Macintosh HD:Users:iMac:Desktop:Дисс Четвертков:Труды Четверткова:Статья Четверткова в ИМ №4.docx!OLE_LINK3</vt:lpstr>
      <vt:lpstr>\\localhost\Users\iMac\Desktop\Дисс Четвертков\Труды Четверткова\Macintosh HD:Users:iMac:Desktop:Дисс Четвертков:Труды Четверткова:Статья Четверткова в контроллинг №2 2022.docx!OLE_LINK4</vt:lpstr>
      <vt:lpstr>\\localhost\Users\iMac\Desktop\Дисс Четвертков\Труды Четверткова\Macintosh HD:Users:iMac:Desktop:Дисс Четвертков:Труды Четверткова:Статья Четверткова в контроллинг №2 2022.docx!OLE_LINK5</vt:lpstr>
      <vt:lpstr>Document</vt:lpstr>
      <vt:lpstr>Тема диссертации: ОРГАНИЗАЦИОННО-УПРАВЛЕНЧЕСКИЙ  МЕХАНИЗМ УПРАВЛЕНИЯ ЭФФЕКТИВНОСТЬЮ   ТЕХНИЧЕСКОГО ОБСЛУЖИВАНИЯ И РЕМОНТОВ  ЭЛЕКТРОСЕТЕВОГО ОБОРУДОВАНИЯ  Специальность: 5.2.6 - Менеджмент</vt:lpstr>
      <vt:lpstr>Актуальность темы исследования</vt:lpstr>
      <vt:lpstr>Статистика по износу оборудования  и недопоставки э/э из-за аварийных отключений Одинцовского филиала АО «Мособлэнерго»</vt:lpstr>
      <vt:lpstr>Цель, объект, предмет и задачи исследования</vt:lpstr>
      <vt:lpstr>Цель, объект, предмет и задачи исследования</vt:lpstr>
      <vt:lpstr>Результаты исследования, обладающие признаками научной новизны</vt:lpstr>
      <vt:lpstr>Результаты исследования, обладающие признаками научной новизны (продолжение)</vt:lpstr>
      <vt:lpstr>Классификация форм, систем и способов организации   ТОиР электросетевого оборудования</vt:lpstr>
      <vt:lpstr>1.Матричный подход к выбору и  обоснованию вариантов организации ТОиР</vt:lpstr>
      <vt:lpstr>2.Выбор метода и постановка задачи оптимизации сроков службы электросетевого оборудования (ЭСО) </vt:lpstr>
      <vt:lpstr> Продолжение  </vt:lpstr>
      <vt:lpstr>3.Методический подход к построению модели оценки рисков отказа ЭСО</vt:lpstr>
      <vt:lpstr>Презентация PowerPoint</vt:lpstr>
      <vt:lpstr>4. Подход  к формированию показателей оценки эффективности и результативности  ремонтной деятельности электросетевого предприятия</vt:lpstr>
      <vt:lpstr> Примеры показатели оценки деятельности и методики их расчета </vt:lpstr>
      <vt:lpstr>Презентация PowerPoint</vt:lpstr>
      <vt:lpstr>5.Организационно-управленческий механизм управления эффективностью  технического обслуживания и ремонта электросетевого оборудования</vt:lpstr>
      <vt:lpstr>Схема управленческого цикла</vt:lpstr>
      <vt:lpstr>Презентация PowerPoint</vt:lpstr>
      <vt:lpstr>Выводы</vt:lpstr>
      <vt:lpstr>Публикации по теме диссертации</vt:lpstr>
      <vt:lpstr>Публикации по теме диссертации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КОНТРОЛЛИНГ В СИСТЕМЕ ТЕХНИЧЕСКОГО ОБСЛУЖИВАНИЯ  И РЕМОНТОВ ОБОРУДОВАНИЯ ЭЛЕКТРОСЕТЕВОЙ КОМПАНИИ</dc:title>
  <dc:creator>iMac</dc:creator>
  <cp:lastModifiedBy>iMac</cp:lastModifiedBy>
  <cp:revision>49</cp:revision>
  <dcterms:created xsi:type="dcterms:W3CDTF">2024-09-21T14:12:50Z</dcterms:created>
  <dcterms:modified xsi:type="dcterms:W3CDTF">2024-10-11T15:19:02Z</dcterms:modified>
</cp:coreProperties>
</file>