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7" r:id="rId3"/>
    <p:sldId id="263" r:id="rId4"/>
    <p:sldId id="264" r:id="rId5"/>
    <p:sldId id="259" r:id="rId6"/>
    <p:sldId id="258" r:id="rId7"/>
    <p:sldId id="268" r:id="rId8"/>
    <p:sldId id="269" r:id="rId9"/>
    <p:sldId id="271" r:id="rId10"/>
    <p:sldId id="266" r:id="rId11"/>
    <p:sldId id="272" r:id="rId12"/>
    <p:sldId id="262" r:id="rId13"/>
    <p:sldId id="265" r:id="rId14"/>
    <p:sldId id="260" r:id="rId15"/>
    <p:sldId id="26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577" autoAdjust="0"/>
    <p:restoredTop sz="94660"/>
  </p:normalViewPr>
  <p:slideViewPr>
    <p:cSldViewPr snapToGrid="0">
      <p:cViewPr>
        <p:scale>
          <a:sx n="75" d="100"/>
          <a:sy n="75" d="100"/>
        </p:scale>
        <p:origin x="-1042" y="-3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98000A-057F-4F0E-8D3C-F2AD99F2FC15}" type="doc">
      <dgm:prSet loTypeId="urn:microsoft.com/office/officeart/2005/8/layout/chevron1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9F37DF3D-44C2-462C-810D-E022635E8696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 Arial"/>
            </a:rPr>
            <a:t>Планирование проекта</a:t>
          </a:r>
          <a:endParaRPr lang="ru-RU" sz="1200" dirty="0">
            <a:latin typeface=" Arial"/>
          </a:endParaRPr>
        </a:p>
      </dgm:t>
    </dgm:pt>
    <dgm:pt modelId="{05AC91B0-71C4-4EB6-9315-588E16EB8D8B}" type="parTrans" cxnId="{631B79B5-B5D1-421D-B565-5EB793506AB1}">
      <dgm:prSet/>
      <dgm:spPr/>
      <dgm:t>
        <a:bodyPr/>
        <a:lstStyle/>
        <a:p>
          <a:endParaRPr lang="ru-RU"/>
        </a:p>
      </dgm:t>
    </dgm:pt>
    <dgm:pt modelId="{4571D7D3-B41A-45CC-9F68-DF4CB09CABC3}" type="sibTrans" cxnId="{631B79B5-B5D1-421D-B565-5EB793506AB1}">
      <dgm:prSet/>
      <dgm:spPr/>
      <dgm:t>
        <a:bodyPr/>
        <a:lstStyle/>
        <a:p>
          <a:endParaRPr lang="ru-RU"/>
        </a:p>
      </dgm:t>
    </dgm:pt>
    <dgm:pt modelId="{7729D8CE-05AD-44B2-B29E-8B1C97FB5AB6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dirty="0" smtClean="0">
              <a:latin typeface=" Arial"/>
            </a:rPr>
            <a:t>Сбор данных</a:t>
          </a:r>
          <a:endParaRPr lang="ru-RU" sz="1400" dirty="0">
            <a:latin typeface=" Arial"/>
          </a:endParaRPr>
        </a:p>
      </dgm:t>
    </dgm:pt>
    <dgm:pt modelId="{9847E090-8C81-47A0-A342-ACDF638DB38C}" type="parTrans" cxnId="{A6151533-D41E-449D-A486-C2E279C93E9F}">
      <dgm:prSet/>
      <dgm:spPr/>
      <dgm:t>
        <a:bodyPr/>
        <a:lstStyle/>
        <a:p>
          <a:endParaRPr lang="ru-RU"/>
        </a:p>
      </dgm:t>
    </dgm:pt>
    <dgm:pt modelId="{62004342-332B-44CC-B35B-22A3CAEC2263}" type="sibTrans" cxnId="{A6151533-D41E-449D-A486-C2E279C93E9F}">
      <dgm:prSet/>
      <dgm:spPr/>
      <dgm:t>
        <a:bodyPr/>
        <a:lstStyle/>
        <a:p>
          <a:endParaRPr lang="ru-RU"/>
        </a:p>
      </dgm:t>
    </dgm:pt>
    <dgm:pt modelId="{4C301F91-B1D9-40A8-B9E5-C11D115F5FBC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dirty="0" smtClean="0">
              <a:latin typeface=" Arial"/>
            </a:rPr>
            <a:t>Оценка альтернатив</a:t>
          </a:r>
          <a:endParaRPr lang="ru-RU" sz="1400" dirty="0">
            <a:latin typeface=" Arial"/>
          </a:endParaRPr>
        </a:p>
      </dgm:t>
    </dgm:pt>
    <dgm:pt modelId="{31340955-1477-4F30-B147-1735EA4285D2}" type="parTrans" cxnId="{B664E9B4-7608-49B8-8292-69E5FF1B3959}">
      <dgm:prSet/>
      <dgm:spPr/>
      <dgm:t>
        <a:bodyPr/>
        <a:lstStyle/>
        <a:p>
          <a:endParaRPr lang="ru-RU"/>
        </a:p>
      </dgm:t>
    </dgm:pt>
    <dgm:pt modelId="{36BFF15F-3A99-434B-A784-7A45F10CEE0C}" type="sibTrans" cxnId="{B664E9B4-7608-49B8-8292-69E5FF1B3959}">
      <dgm:prSet/>
      <dgm:spPr/>
      <dgm:t>
        <a:bodyPr/>
        <a:lstStyle/>
        <a:p>
          <a:endParaRPr lang="ru-RU"/>
        </a:p>
      </dgm:t>
    </dgm:pt>
    <dgm:pt modelId="{E7CFEC72-2A2A-4B7E-A7CC-DD6A2E9801C8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dirty="0" smtClean="0">
              <a:latin typeface=" Arial"/>
            </a:rPr>
            <a:t>Выбор варианта</a:t>
          </a:r>
          <a:endParaRPr lang="ru-RU" sz="1400" dirty="0">
            <a:latin typeface=" Arial"/>
          </a:endParaRPr>
        </a:p>
      </dgm:t>
    </dgm:pt>
    <dgm:pt modelId="{39260FAD-A608-4DB4-A6AB-7832429FE815}" type="parTrans" cxnId="{DA7A854F-8B9D-4091-8FB9-E766257F52CA}">
      <dgm:prSet/>
      <dgm:spPr/>
      <dgm:t>
        <a:bodyPr/>
        <a:lstStyle/>
        <a:p>
          <a:endParaRPr lang="ru-RU"/>
        </a:p>
      </dgm:t>
    </dgm:pt>
    <dgm:pt modelId="{2D17B440-F719-4A58-B0DC-E7D29A3AE5C6}" type="sibTrans" cxnId="{DA7A854F-8B9D-4091-8FB9-E766257F52CA}">
      <dgm:prSet/>
      <dgm:spPr/>
      <dgm:t>
        <a:bodyPr/>
        <a:lstStyle/>
        <a:p>
          <a:endParaRPr lang="ru-RU"/>
        </a:p>
      </dgm:t>
    </dgm:pt>
    <dgm:pt modelId="{10692259-8B50-4874-9113-166949582142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dirty="0" smtClean="0">
            <a:latin typeface=" Arial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smtClean="0">
              <a:latin typeface=" Arial"/>
            </a:rPr>
            <a:t>Отчетность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>
            <a:latin typeface=" Arial"/>
          </a:endParaRPr>
        </a:p>
      </dgm:t>
    </dgm:pt>
    <dgm:pt modelId="{66E30001-7A11-4635-ADEE-9D68B1A28D26}" type="parTrans" cxnId="{D099503F-40C3-4BD2-B61E-FE2D7BF19AEB}">
      <dgm:prSet/>
      <dgm:spPr/>
      <dgm:t>
        <a:bodyPr/>
        <a:lstStyle/>
        <a:p>
          <a:endParaRPr lang="ru-RU"/>
        </a:p>
      </dgm:t>
    </dgm:pt>
    <dgm:pt modelId="{85EF095B-CD7D-4A43-91D1-B9F85E88D26B}" type="sibTrans" cxnId="{D099503F-40C3-4BD2-B61E-FE2D7BF19AEB}">
      <dgm:prSet/>
      <dgm:spPr/>
      <dgm:t>
        <a:bodyPr/>
        <a:lstStyle/>
        <a:p>
          <a:endParaRPr lang="ru-RU"/>
        </a:p>
      </dgm:t>
    </dgm:pt>
    <dgm:pt modelId="{DAF05347-1535-4A85-A83E-CC8F30E06F40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dirty="0" smtClean="0">
            <a:latin typeface=" Arial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smtClean="0">
              <a:latin typeface=" Arial"/>
            </a:rPr>
            <a:t>Контроль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dirty="0"/>
        </a:p>
      </dgm:t>
    </dgm:pt>
    <dgm:pt modelId="{414D628C-6BB1-4657-AAF9-A8F9525D517A}" type="parTrans" cxnId="{FDDA60AE-92D5-4548-B6D6-C77F7F316A17}">
      <dgm:prSet/>
      <dgm:spPr/>
      <dgm:t>
        <a:bodyPr/>
        <a:lstStyle/>
        <a:p>
          <a:endParaRPr lang="ru-RU"/>
        </a:p>
      </dgm:t>
    </dgm:pt>
    <dgm:pt modelId="{F42E4B6E-F014-4596-8142-C6ADAF662957}" type="sibTrans" cxnId="{FDDA60AE-92D5-4548-B6D6-C77F7F316A17}">
      <dgm:prSet/>
      <dgm:spPr/>
      <dgm:t>
        <a:bodyPr/>
        <a:lstStyle/>
        <a:p>
          <a:endParaRPr lang="ru-RU"/>
        </a:p>
      </dgm:t>
    </dgm:pt>
    <dgm:pt modelId="{DFABBB69-1245-4A4A-8D3C-114DF3E21AC0}" type="pres">
      <dgm:prSet presAssocID="{E498000A-057F-4F0E-8D3C-F2AD99F2FC1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E1E1B4-2B0C-4C93-9842-03BA900B8BA3}" type="pres">
      <dgm:prSet presAssocID="{9F37DF3D-44C2-462C-810D-E022635E8696}" presName="parTxOnly" presStyleLbl="node1" presStyleIdx="0" presStyleCnt="6" custLinFactNeighborX="23202" custLinFactNeighborY="-116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1A01C5-79CC-497D-81C6-9B8AB5B48E5D}" type="pres">
      <dgm:prSet presAssocID="{4571D7D3-B41A-45CC-9F68-DF4CB09CABC3}" presName="parTxOnlySpace" presStyleCnt="0"/>
      <dgm:spPr/>
    </dgm:pt>
    <dgm:pt modelId="{2694ACE2-95CB-4727-8138-AF4DCAAD618E}" type="pres">
      <dgm:prSet presAssocID="{7729D8CE-05AD-44B2-B29E-8B1C97FB5AB6}" presName="parTxOnly" presStyleLbl="node1" presStyleIdx="1" presStyleCnt="6" custLinFactNeighborX="-18238" custLinFactNeighborY="36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4205FD-E1AD-4725-AC37-5FD185434704}" type="pres">
      <dgm:prSet presAssocID="{62004342-332B-44CC-B35B-22A3CAEC2263}" presName="parTxOnlySpace" presStyleCnt="0"/>
      <dgm:spPr/>
    </dgm:pt>
    <dgm:pt modelId="{02EB4C6C-1451-48EC-BB01-675944A3C6C5}" type="pres">
      <dgm:prSet presAssocID="{4C301F91-B1D9-40A8-B9E5-C11D115F5FBC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20B75-C369-471D-9DFB-C28577DB33C4}" type="pres">
      <dgm:prSet presAssocID="{36BFF15F-3A99-434B-A784-7A45F10CEE0C}" presName="parTxOnlySpace" presStyleCnt="0"/>
      <dgm:spPr/>
    </dgm:pt>
    <dgm:pt modelId="{5B0CFF2C-14D5-4D09-B1EE-C6E074F27797}" type="pres">
      <dgm:prSet presAssocID="{E7CFEC72-2A2A-4B7E-A7CC-DD6A2E9801C8}" presName="parTxOnly" presStyleLbl="node1" presStyleIdx="3" presStyleCnt="6" custLinFactNeighborX="-19330" custLinFactNeighborY="36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D05151-6C76-4A88-9DC9-B1866725E1A0}" type="pres">
      <dgm:prSet presAssocID="{2D17B440-F719-4A58-B0DC-E7D29A3AE5C6}" presName="parTxOnlySpace" presStyleCnt="0"/>
      <dgm:spPr/>
    </dgm:pt>
    <dgm:pt modelId="{6322B625-BC05-4B47-9845-63AB6DAEECDF}" type="pres">
      <dgm:prSet presAssocID="{10692259-8B50-4874-9113-166949582142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7BF88B-8980-405D-A218-1CF253178ECA}" type="pres">
      <dgm:prSet presAssocID="{85EF095B-CD7D-4A43-91D1-B9F85E88D26B}" presName="parTxOnlySpace" presStyleCnt="0"/>
      <dgm:spPr/>
    </dgm:pt>
    <dgm:pt modelId="{F7139B37-B97B-4D22-A1B3-041F97550A20}" type="pres">
      <dgm:prSet presAssocID="{DAF05347-1535-4A85-A83E-CC8F30E06F40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64E9B4-7608-49B8-8292-69E5FF1B3959}" srcId="{E498000A-057F-4F0E-8D3C-F2AD99F2FC15}" destId="{4C301F91-B1D9-40A8-B9E5-C11D115F5FBC}" srcOrd="2" destOrd="0" parTransId="{31340955-1477-4F30-B147-1735EA4285D2}" sibTransId="{36BFF15F-3A99-434B-A784-7A45F10CEE0C}"/>
    <dgm:cxn modelId="{B2B62476-E107-4C57-BDAF-C374C2854B82}" type="presOf" srcId="{E7CFEC72-2A2A-4B7E-A7CC-DD6A2E9801C8}" destId="{5B0CFF2C-14D5-4D09-B1EE-C6E074F27797}" srcOrd="0" destOrd="0" presId="urn:microsoft.com/office/officeart/2005/8/layout/chevron1"/>
    <dgm:cxn modelId="{A6151533-D41E-449D-A486-C2E279C93E9F}" srcId="{E498000A-057F-4F0E-8D3C-F2AD99F2FC15}" destId="{7729D8CE-05AD-44B2-B29E-8B1C97FB5AB6}" srcOrd="1" destOrd="0" parTransId="{9847E090-8C81-47A0-A342-ACDF638DB38C}" sibTransId="{62004342-332B-44CC-B35B-22A3CAEC2263}"/>
    <dgm:cxn modelId="{6C20B339-FCD2-4323-A6D8-1E1A52AFCEA7}" type="presOf" srcId="{9F37DF3D-44C2-462C-810D-E022635E8696}" destId="{63E1E1B4-2B0C-4C93-9842-03BA900B8BA3}" srcOrd="0" destOrd="0" presId="urn:microsoft.com/office/officeart/2005/8/layout/chevron1"/>
    <dgm:cxn modelId="{64AF3045-4A1D-46CA-91DC-6C031DBF995B}" type="presOf" srcId="{10692259-8B50-4874-9113-166949582142}" destId="{6322B625-BC05-4B47-9845-63AB6DAEECDF}" srcOrd="0" destOrd="0" presId="urn:microsoft.com/office/officeart/2005/8/layout/chevron1"/>
    <dgm:cxn modelId="{D099503F-40C3-4BD2-B61E-FE2D7BF19AEB}" srcId="{E498000A-057F-4F0E-8D3C-F2AD99F2FC15}" destId="{10692259-8B50-4874-9113-166949582142}" srcOrd="4" destOrd="0" parTransId="{66E30001-7A11-4635-ADEE-9D68B1A28D26}" sibTransId="{85EF095B-CD7D-4A43-91D1-B9F85E88D26B}"/>
    <dgm:cxn modelId="{FDDA60AE-92D5-4548-B6D6-C77F7F316A17}" srcId="{E498000A-057F-4F0E-8D3C-F2AD99F2FC15}" destId="{DAF05347-1535-4A85-A83E-CC8F30E06F40}" srcOrd="5" destOrd="0" parTransId="{414D628C-6BB1-4657-AAF9-A8F9525D517A}" sibTransId="{F42E4B6E-F014-4596-8142-C6ADAF662957}"/>
    <dgm:cxn modelId="{4EFC1ED6-DBDF-4DF7-8AA3-048A45D6301D}" type="presOf" srcId="{7729D8CE-05AD-44B2-B29E-8B1C97FB5AB6}" destId="{2694ACE2-95CB-4727-8138-AF4DCAAD618E}" srcOrd="0" destOrd="0" presId="urn:microsoft.com/office/officeart/2005/8/layout/chevron1"/>
    <dgm:cxn modelId="{BF692F5C-303C-46F8-86B6-281FCEBFB859}" type="presOf" srcId="{DAF05347-1535-4A85-A83E-CC8F30E06F40}" destId="{F7139B37-B97B-4D22-A1B3-041F97550A20}" srcOrd="0" destOrd="0" presId="urn:microsoft.com/office/officeart/2005/8/layout/chevron1"/>
    <dgm:cxn modelId="{DA7A854F-8B9D-4091-8FB9-E766257F52CA}" srcId="{E498000A-057F-4F0E-8D3C-F2AD99F2FC15}" destId="{E7CFEC72-2A2A-4B7E-A7CC-DD6A2E9801C8}" srcOrd="3" destOrd="0" parTransId="{39260FAD-A608-4DB4-A6AB-7832429FE815}" sibTransId="{2D17B440-F719-4A58-B0DC-E7D29A3AE5C6}"/>
    <dgm:cxn modelId="{631B79B5-B5D1-421D-B565-5EB793506AB1}" srcId="{E498000A-057F-4F0E-8D3C-F2AD99F2FC15}" destId="{9F37DF3D-44C2-462C-810D-E022635E8696}" srcOrd="0" destOrd="0" parTransId="{05AC91B0-71C4-4EB6-9315-588E16EB8D8B}" sibTransId="{4571D7D3-B41A-45CC-9F68-DF4CB09CABC3}"/>
    <dgm:cxn modelId="{00817DA4-0867-4A83-9C5C-70FDDBC2815B}" type="presOf" srcId="{E498000A-057F-4F0E-8D3C-F2AD99F2FC15}" destId="{DFABBB69-1245-4A4A-8D3C-114DF3E21AC0}" srcOrd="0" destOrd="0" presId="urn:microsoft.com/office/officeart/2005/8/layout/chevron1"/>
    <dgm:cxn modelId="{7C201C32-D9E0-4EBA-A6BB-469C830D180F}" type="presOf" srcId="{4C301F91-B1D9-40A8-B9E5-C11D115F5FBC}" destId="{02EB4C6C-1451-48EC-BB01-675944A3C6C5}" srcOrd="0" destOrd="0" presId="urn:microsoft.com/office/officeart/2005/8/layout/chevron1"/>
    <dgm:cxn modelId="{AD0B866B-0807-451D-BEB8-B4DA8087771F}" type="presParOf" srcId="{DFABBB69-1245-4A4A-8D3C-114DF3E21AC0}" destId="{63E1E1B4-2B0C-4C93-9842-03BA900B8BA3}" srcOrd="0" destOrd="0" presId="urn:microsoft.com/office/officeart/2005/8/layout/chevron1"/>
    <dgm:cxn modelId="{100A9C86-7917-42BD-A1CD-54E3F1FB1A69}" type="presParOf" srcId="{DFABBB69-1245-4A4A-8D3C-114DF3E21AC0}" destId="{E01A01C5-79CC-497D-81C6-9B8AB5B48E5D}" srcOrd="1" destOrd="0" presId="urn:microsoft.com/office/officeart/2005/8/layout/chevron1"/>
    <dgm:cxn modelId="{666F4F9D-8351-4F19-AB41-AB48CE1168CD}" type="presParOf" srcId="{DFABBB69-1245-4A4A-8D3C-114DF3E21AC0}" destId="{2694ACE2-95CB-4727-8138-AF4DCAAD618E}" srcOrd="2" destOrd="0" presId="urn:microsoft.com/office/officeart/2005/8/layout/chevron1"/>
    <dgm:cxn modelId="{FC90AE72-E8D7-4889-A463-B754BC7241DC}" type="presParOf" srcId="{DFABBB69-1245-4A4A-8D3C-114DF3E21AC0}" destId="{584205FD-E1AD-4725-AC37-5FD185434704}" srcOrd="3" destOrd="0" presId="urn:microsoft.com/office/officeart/2005/8/layout/chevron1"/>
    <dgm:cxn modelId="{3D3E4FC7-9B9F-4DF6-9129-2B39F9029D93}" type="presParOf" srcId="{DFABBB69-1245-4A4A-8D3C-114DF3E21AC0}" destId="{02EB4C6C-1451-48EC-BB01-675944A3C6C5}" srcOrd="4" destOrd="0" presId="urn:microsoft.com/office/officeart/2005/8/layout/chevron1"/>
    <dgm:cxn modelId="{9AF1A69D-4DCF-47A7-B825-9F247DE98B33}" type="presParOf" srcId="{DFABBB69-1245-4A4A-8D3C-114DF3E21AC0}" destId="{85020B75-C369-471D-9DFB-C28577DB33C4}" srcOrd="5" destOrd="0" presId="urn:microsoft.com/office/officeart/2005/8/layout/chevron1"/>
    <dgm:cxn modelId="{258C137A-A3DA-4F1A-8677-9C2A9E87F729}" type="presParOf" srcId="{DFABBB69-1245-4A4A-8D3C-114DF3E21AC0}" destId="{5B0CFF2C-14D5-4D09-B1EE-C6E074F27797}" srcOrd="6" destOrd="0" presId="urn:microsoft.com/office/officeart/2005/8/layout/chevron1"/>
    <dgm:cxn modelId="{D7D66B40-06BB-48A0-BB79-F3E06CB380E7}" type="presParOf" srcId="{DFABBB69-1245-4A4A-8D3C-114DF3E21AC0}" destId="{54D05151-6C76-4A88-9DC9-B1866725E1A0}" srcOrd="7" destOrd="0" presId="urn:microsoft.com/office/officeart/2005/8/layout/chevron1"/>
    <dgm:cxn modelId="{2E0FE658-0061-4E42-B39A-90F36FDC1ECF}" type="presParOf" srcId="{DFABBB69-1245-4A4A-8D3C-114DF3E21AC0}" destId="{6322B625-BC05-4B47-9845-63AB6DAEECDF}" srcOrd="8" destOrd="0" presId="urn:microsoft.com/office/officeart/2005/8/layout/chevron1"/>
    <dgm:cxn modelId="{C7320D71-FCF0-469D-82A9-3E80E7D0DF3E}" type="presParOf" srcId="{DFABBB69-1245-4A4A-8D3C-114DF3E21AC0}" destId="{CE7BF88B-8980-405D-A218-1CF253178ECA}" srcOrd="9" destOrd="0" presId="urn:microsoft.com/office/officeart/2005/8/layout/chevron1"/>
    <dgm:cxn modelId="{680B6544-4BBB-4C01-BD5C-70DE5BFFF3CD}" type="presParOf" srcId="{DFABBB69-1245-4A4A-8D3C-114DF3E21AC0}" destId="{F7139B37-B97B-4D22-A1B3-041F97550A20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E1E1B4-2B0C-4C93-9842-03BA900B8BA3}">
      <dsp:nvSpPr>
        <dsp:cNvPr id="0" name=""/>
        <dsp:cNvSpPr/>
      </dsp:nvSpPr>
      <dsp:spPr>
        <a:xfrm>
          <a:off x="49451" y="1996861"/>
          <a:ext cx="1910060" cy="764024"/>
        </a:xfrm>
        <a:prstGeom prst="chevron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 Arial"/>
            </a:rPr>
            <a:t>Планирование проекта</a:t>
          </a:r>
          <a:endParaRPr lang="ru-RU" sz="1200" kern="1200" dirty="0">
            <a:latin typeface=" Arial"/>
          </a:endParaRPr>
        </a:p>
      </dsp:txBody>
      <dsp:txXfrm>
        <a:off x="431463" y="1996861"/>
        <a:ext cx="1146036" cy="764024"/>
      </dsp:txXfrm>
    </dsp:sp>
    <dsp:sp modelId="{2694ACE2-95CB-4727-8138-AF4DCAAD618E}">
      <dsp:nvSpPr>
        <dsp:cNvPr id="0" name=""/>
        <dsp:cNvSpPr/>
      </dsp:nvSpPr>
      <dsp:spPr>
        <a:xfrm>
          <a:off x="1689353" y="2008474"/>
          <a:ext cx="1910060" cy="764024"/>
        </a:xfrm>
        <a:prstGeom prst="chevron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 Arial"/>
            </a:rPr>
            <a:t>Сбор данных</a:t>
          </a:r>
          <a:endParaRPr lang="ru-RU" sz="1400" kern="1200" dirty="0">
            <a:latin typeface=" Arial"/>
          </a:endParaRPr>
        </a:p>
      </dsp:txBody>
      <dsp:txXfrm>
        <a:off x="2071365" y="2008474"/>
        <a:ext cx="1146036" cy="764024"/>
      </dsp:txXfrm>
    </dsp:sp>
    <dsp:sp modelId="{02EB4C6C-1451-48EC-BB01-675944A3C6C5}">
      <dsp:nvSpPr>
        <dsp:cNvPr id="0" name=""/>
        <dsp:cNvSpPr/>
      </dsp:nvSpPr>
      <dsp:spPr>
        <a:xfrm>
          <a:off x="3443242" y="2005723"/>
          <a:ext cx="1910060" cy="764024"/>
        </a:xfrm>
        <a:prstGeom prst="chevron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 Arial"/>
            </a:rPr>
            <a:t>Оценка альтернатив</a:t>
          </a:r>
          <a:endParaRPr lang="ru-RU" sz="1400" kern="1200" dirty="0">
            <a:latin typeface=" Arial"/>
          </a:endParaRPr>
        </a:p>
      </dsp:txBody>
      <dsp:txXfrm>
        <a:off x="3825254" y="2005723"/>
        <a:ext cx="1146036" cy="764024"/>
      </dsp:txXfrm>
    </dsp:sp>
    <dsp:sp modelId="{5B0CFF2C-14D5-4D09-B1EE-C6E074F27797}">
      <dsp:nvSpPr>
        <dsp:cNvPr id="0" name=""/>
        <dsp:cNvSpPr/>
      </dsp:nvSpPr>
      <dsp:spPr>
        <a:xfrm>
          <a:off x="5125375" y="2008474"/>
          <a:ext cx="1910060" cy="764024"/>
        </a:xfrm>
        <a:prstGeom prst="chevron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 Arial"/>
            </a:rPr>
            <a:t>Выбор варианта</a:t>
          </a:r>
          <a:endParaRPr lang="ru-RU" sz="1400" kern="1200" dirty="0">
            <a:latin typeface=" Arial"/>
          </a:endParaRPr>
        </a:p>
      </dsp:txBody>
      <dsp:txXfrm>
        <a:off x="5507387" y="2008474"/>
        <a:ext cx="1146036" cy="764024"/>
      </dsp:txXfrm>
    </dsp:sp>
    <dsp:sp modelId="{6322B625-BC05-4B47-9845-63AB6DAEECDF}">
      <dsp:nvSpPr>
        <dsp:cNvPr id="0" name=""/>
        <dsp:cNvSpPr/>
      </dsp:nvSpPr>
      <dsp:spPr>
        <a:xfrm>
          <a:off x="6881351" y="2005723"/>
          <a:ext cx="1910060" cy="764024"/>
        </a:xfrm>
        <a:prstGeom prst="chevron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kern="1200" dirty="0" smtClean="0">
            <a:latin typeface=" Arial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smtClean="0">
              <a:latin typeface=" Arial"/>
            </a:rPr>
            <a:t>Отчетность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kern="1200" dirty="0">
            <a:latin typeface=" Arial"/>
          </a:endParaRPr>
        </a:p>
      </dsp:txBody>
      <dsp:txXfrm>
        <a:off x="7263363" y="2005723"/>
        <a:ext cx="1146036" cy="764024"/>
      </dsp:txXfrm>
    </dsp:sp>
    <dsp:sp modelId="{F7139B37-B97B-4D22-A1B3-041F97550A20}">
      <dsp:nvSpPr>
        <dsp:cNvPr id="0" name=""/>
        <dsp:cNvSpPr/>
      </dsp:nvSpPr>
      <dsp:spPr>
        <a:xfrm>
          <a:off x="8600405" y="2005723"/>
          <a:ext cx="1910060" cy="764024"/>
        </a:xfrm>
        <a:prstGeom prst="chevron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kern="1200" dirty="0" smtClean="0">
            <a:latin typeface=" Arial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smtClean="0">
              <a:latin typeface=" Arial"/>
            </a:rPr>
            <a:t>Контроль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8982417" y="2005723"/>
        <a:ext cx="1146036" cy="7640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46A387-4341-410C-808C-4F161B57F3CD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7AECB6-3D12-4983-A269-7BD377C798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7213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B519E-7BAC-4B5A-BA17-3B81A42AF1FE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539E5-DEA0-4AC3-BF6D-55894E114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5916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B519E-7BAC-4B5A-BA17-3B81A42AF1FE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539E5-DEA0-4AC3-BF6D-55894E114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0961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B519E-7BAC-4B5A-BA17-3B81A42AF1FE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539E5-DEA0-4AC3-BF6D-55894E114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6695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B519E-7BAC-4B5A-BA17-3B81A42AF1FE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539E5-DEA0-4AC3-BF6D-55894E114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6832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B519E-7BAC-4B5A-BA17-3B81A42AF1FE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539E5-DEA0-4AC3-BF6D-55894E114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5511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B519E-7BAC-4B5A-BA17-3B81A42AF1FE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539E5-DEA0-4AC3-BF6D-55894E114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0963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B519E-7BAC-4B5A-BA17-3B81A42AF1FE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539E5-DEA0-4AC3-BF6D-55894E114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6791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B519E-7BAC-4B5A-BA17-3B81A42AF1FE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539E5-DEA0-4AC3-BF6D-55894E114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4652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B519E-7BAC-4B5A-BA17-3B81A42AF1FE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539E5-DEA0-4AC3-BF6D-55894E114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8590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B519E-7BAC-4B5A-BA17-3B81A42AF1FE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539E5-DEA0-4AC3-BF6D-55894E114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6650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B519E-7BAC-4B5A-BA17-3B81A42AF1FE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539E5-DEA0-4AC3-BF6D-55894E114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76491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B519E-7BAC-4B5A-BA17-3B81A42AF1FE}" type="datetimeFigureOut">
              <a:rPr lang="ru-RU" smtClean="0"/>
              <a:pPr/>
              <a:t>09.06.2024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539E5-DEA0-4AC3-BF6D-55894E114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5886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falkosg@bmstu.ru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bm2@ru" TargetMode="External"/><Relationship Id="rId2" Type="http://schemas.openxmlformats.org/officeDocument/2006/relationships/hyperlink" Target="mailto:falkosg@bmstu.ru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209800" y="2403565"/>
            <a:ext cx="7772400" cy="1316485"/>
          </a:xfrm>
        </p:spPr>
        <p:txBody>
          <a:bodyPr>
            <a:normAutofit fontScale="90000"/>
          </a:bodyPr>
          <a:lstStyle/>
          <a:p>
            <a:r>
              <a:rPr lang="ru-RU" sz="2800" dirty="0"/>
              <a:t/>
            </a:r>
            <a:br>
              <a:rPr lang="ru-RU" sz="2800" dirty="0"/>
            </a:br>
            <a:r>
              <a:rPr lang="bg-BG" sz="2700" dirty="0"/>
              <a:t> </a:t>
            </a:r>
            <a:r>
              <a:rPr lang="bg-BG" sz="2700" dirty="0">
                <a:latin typeface="Arial"/>
                <a:cs typeface="Arial"/>
              </a:rPr>
              <a:t>П</a:t>
            </a:r>
            <a:r>
              <a:rPr lang="bg-BG" sz="2700" dirty="0" smtClean="0">
                <a:latin typeface="Arial"/>
                <a:cs typeface="Arial"/>
              </a:rPr>
              <a:t>ОВЕДЕНЧЕСКИЙ КОНТРОЛЛИНГ: ВОЗВРАЩЕНИЕ ЧЕЛОВЕКА В ЭКОНОМИКУ, ОРГАНИЗАЦИЮ ПРОИЗВОДСТВА И МЕНЕДЖМЕНТ </a:t>
            </a:r>
            <a:endParaRPr lang="ru-RU" sz="2700" dirty="0">
              <a:latin typeface="Arial"/>
              <a:cs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145280"/>
            <a:ext cx="9144000" cy="1436914"/>
          </a:xfrm>
        </p:spPr>
        <p:txBody>
          <a:bodyPr>
            <a:normAutofit lnSpcReduction="10000"/>
          </a:bodyPr>
          <a:lstStyle/>
          <a:p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Зав. каф.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«Экономика и организация производства»</a:t>
            </a:r>
          </a:p>
          <a:p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МГТУ 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им.Н.Э.Баумана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Профессор, д.э.н. Фалько С.Г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falkosg@bmstu.ru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4" descr="Gerb-BMSTU_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81425"/>
            <a:ext cx="1630362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2889" y="216177"/>
            <a:ext cx="3512593" cy="1405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107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38200" y="4093029"/>
            <a:ext cx="10596153" cy="178525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19241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Структура доклада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88571"/>
            <a:ext cx="10515600" cy="48793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Часть 1</a:t>
            </a:r>
          </a:p>
          <a:p>
            <a:pPr marL="0" indent="0">
              <a:buNone/>
            </a:pPr>
            <a:r>
              <a:rPr lang="ru-RU" sz="1800" dirty="0">
                <a:latin typeface="Arial"/>
                <a:cs typeface="Arial"/>
              </a:rPr>
              <a:t>Человек цель, а не </a:t>
            </a:r>
            <a:r>
              <a:rPr lang="ru-RU" sz="1800" dirty="0" smtClean="0">
                <a:latin typeface="Arial"/>
                <a:cs typeface="Arial"/>
              </a:rPr>
              <a:t>средство и не ресурс! (</a:t>
            </a:r>
            <a:r>
              <a:rPr lang="ru-RU" sz="1800" b="1" i="1" dirty="0" err="1" smtClean="0">
                <a:latin typeface="Arial"/>
                <a:cs typeface="Arial"/>
              </a:rPr>
              <a:t>И.Кант</a:t>
            </a:r>
            <a:r>
              <a:rPr lang="ru-RU" sz="1800" dirty="0" smtClean="0">
                <a:latin typeface="Arial"/>
                <a:cs typeface="Arial"/>
              </a:rPr>
              <a:t>)</a:t>
            </a:r>
          </a:p>
          <a:p>
            <a:pPr marL="0" indent="0">
              <a:buNone/>
            </a:pPr>
            <a:r>
              <a:rPr lang="ru-RU" sz="1800" dirty="0" smtClean="0">
                <a:latin typeface="Arial"/>
                <a:cs typeface="Arial"/>
              </a:rPr>
              <a:t>Куда исчез Человек из экономики, организации производства и менеджмента?</a:t>
            </a:r>
          </a:p>
          <a:p>
            <a:pPr marL="0" indent="0">
              <a:buNone/>
            </a:pPr>
            <a:r>
              <a:rPr lang="ru-RU" sz="1800" dirty="0" smtClean="0">
                <a:latin typeface="Arial"/>
                <a:cs typeface="Arial"/>
              </a:rPr>
              <a:t>Возможно ли возвращение Человека благодаря поведенческой экономике? (</a:t>
            </a:r>
            <a:r>
              <a:rPr lang="ru-RU" sz="1800" b="1" i="1" dirty="0" err="1" smtClean="0">
                <a:latin typeface="Arial"/>
                <a:cs typeface="Arial"/>
              </a:rPr>
              <a:t>Д.Канеман</a:t>
            </a:r>
            <a:r>
              <a:rPr lang="ru-RU" sz="1800" dirty="0" smtClean="0">
                <a:latin typeface="Arial"/>
                <a:cs typeface="Arial"/>
              </a:rPr>
              <a:t>)</a:t>
            </a:r>
          </a:p>
          <a:p>
            <a:pPr marL="0" indent="0">
              <a:buNone/>
            </a:pPr>
            <a:r>
              <a:rPr lang="ru-RU" sz="1800" b="1" dirty="0" smtClean="0">
                <a:latin typeface="Arial"/>
                <a:cs typeface="Arial"/>
              </a:rPr>
              <a:t>Часть 2</a:t>
            </a:r>
          </a:p>
          <a:p>
            <a:pPr marL="0" indent="0">
              <a:buNone/>
            </a:pPr>
            <a:r>
              <a:rPr lang="ru-RU" sz="1800" dirty="0" smtClean="0">
                <a:latin typeface="Arial"/>
                <a:cs typeface="Arial"/>
              </a:rPr>
              <a:t>История зарождения поведенческого контроллинга</a:t>
            </a:r>
          </a:p>
          <a:p>
            <a:pPr marL="0" indent="0">
              <a:buNone/>
            </a:pPr>
            <a:r>
              <a:rPr lang="ru-RU" sz="1800" dirty="0" smtClean="0">
                <a:latin typeface="Arial"/>
                <a:cs typeface="Arial"/>
              </a:rPr>
              <a:t>Риски когнитивного искажения</a:t>
            </a:r>
          </a:p>
          <a:p>
            <a:pPr marL="0" indent="0">
              <a:buNone/>
            </a:pPr>
            <a:r>
              <a:rPr lang="ru-RU" sz="1800" dirty="0" smtClean="0">
                <a:latin typeface="Arial"/>
                <a:cs typeface="Arial"/>
              </a:rPr>
              <a:t>Примеры процессов контроллинга и когнитивных искажений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  <a:latin typeface=" Arial"/>
              </a:rPr>
              <a:t>                                                                             Цитата: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  <a:latin typeface=" Arial"/>
              </a:rPr>
              <a:t>«</a:t>
            </a:r>
            <a:r>
              <a:rPr lang="ru-RU" sz="1600" dirty="0" smtClean="0">
                <a:solidFill>
                  <a:srgbClr val="002060"/>
                </a:solidFill>
                <a:latin typeface=" Arial"/>
              </a:rPr>
              <a:t>Наши проблемы не в области техники. Если бы было так, то мы были бы рады иметь только такие проблемы. Наши проблемы человеческого свойства: с другими отделами и с  руководством (менеджментом)»</a:t>
            </a:r>
          </a:p>
          <a:p>
            <a:pPr marL="0" indent="0">
              <a:buNone/>
            </a:pPr>
            <a:r>
              <a:rPr lang="ru-RU" sz="1600" i="1" dirty="0" smtClean="0">
                <a:solidFill>
                  <a:srgbClr val="002060"/>
                </a:solidFill>
                <a:latin typeface=" Arial"/>
              </a:rPr>
              <a:t>Из презентации системного инженера-разработчика одной из фирм </a:t>
            </a:r>
            <a:r>
              <a:rPr lang="ru-RU" sz="1600" i="1" dirty="0" err="1" smtClean="0">
                <a:solidFill>
                  <a:srgbClr val="002060"/>
                </a:solidFill>
                <a:latin typeface=" Arial"/>
              </a:rPr>
              <a:t>г.Мюнхен</a:t>
            </a:r>
            <a:r>
              <a:rPr lang="ru-RU" sz="1600" i="1" dirty="0" smtClean="0">
                <a:solidFill>
                  <a:srgbClr val="002060"/>
                </a:solidFill>
                <a:latin typeface=" Arial"/>
              </a:rPr>
              <a:t> на семинаре по системному проектированию)</a:t>
            </a:r>
            <a:endParaRPr lang="ru-RU" sz="1600" i="1" dirty="0">
              <a:solidFill>
                <a:srgbClr val="002060"/>
              </a:solidFill>
              <a:latin typeface=" Arial"/>
            </a:endParaRPr>
          </a:p>
          <a:p>
            <a:pPr marL="0" indent="0">
              <a:buNone/>
            </a:pPr>
            <a:endParaRPr lang="ru-RU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ru-RU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ru-RU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ru-RU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ru-RU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ru-RU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6797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85535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800" dirty="0">
                <a:latin typeface="Arial"/>
                <a:cs typeface="Arial"/>
              </a:rPr>
              <a:t>Человек цель, а не средство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 Arial"/>
                <a:cs typeface=" Arial"/>
              </a:rPr>
              <a:t>Немецкий философ   </a:t>
            </a:r>
            <a:r>
              <a:rPr lang="ru-RU" sz="2000" dirty="0" err="1">
                <a:latin typeface=" Arial"/>
                <a:cs typeface=" Arial"/>
              </a:rPr>
              <a:t>Иммануил</a:t>
            </a:r>
            <a:r>
              <a:rPr lang="ru-RU" sz="2000" dirty="0">
                <a:latin typeface=" Arial"/>
                <a:cs typeface=" Arial"/>
              </a:rPr>
              <a:t> Кант в конце </a:t>
            </a:r>
            <a:r>
              <a:rPr lang="en-US" sz="2000" dirty="0">
                <a:latin typeface=" Arial"/>
                <a:cs typeface=" Arial"/>
              </a:rPr>
              <a:t>XVIII </a:t>
            </a:r>
            <a:r>
              <a:rPr lang="ru-RU" sz="2000" dirty="0">
                <a:latin typeface=" Arial"/>
                <a:cs typeface=" Arial"/>
              </a:rPr>
              <a:t>века сформулировал категорический императив, который звучит примерно так: </a:t>
            </a:r>
            <a:endParaRPr lang="en-US" sz="2000" dirty="0">
              <a:latin typeface=" Arial"/>
              <a:cs typeface=" Arial"/>
            </a:endParaRPr>
          </a:p>
          <a:p>
            <a:pPr marL="0" indent="0" algn="ctr">
              <a:buNone/>
            </a:pPr>
            <a:r>
              <a:rPr lang="en-US" sz="2000" dirty="0">
                <a:latin typeface=" Arial"/>
                <a:cs typeface=" Arial"/>
              </a:rPr>
              <a:t>           </a:t>
            </a:r>
            <a:r>
              <a:rPr lang="ru-RU" sz="2000" b="1" i="1" dirty="0">
                <a:latin typeface=" Arial"/>
                <a:cs typeface=" Arial"/>
              </a:rPr>
              <a:t>«Относись к человеку не как к средству, но как к цели» </a:t>
            </a:r>
            <a:endParaRPr lang="en-US" sz="2000" b="1" i="1" dirty="0">
              <a:latin typeface=" Arial"/>
              <a:cs typeface=" Arial"/>
            </a:endParaRPr>
          </a:p>
          <a:p>
            <a:r>
              <a:rPr lang="ru-RU" sz="2000" dirty="0">
                <a:latin typeface=" Arial"/>
                <a:cs typeface=" Arial"/>
              </a:rPr>
              <a:t>В работе «Критика чистого разума» он высказался еще более категорично:</a:t>
            </a:r>
            <a:endParaRPr lang="en-US" sz="2000" dirty="0">
              <a:latin typeface=" Arial"/>
              <a:cs typeface=" Arial"/>
            </a:endParaRPr>
          </a:p>
          <a:p>
            <a:pPr marL="0" indent="0" algn="ctr">
              <a:buNone/>
            </a:pPr>
            <a:r>
              <a:rPr lang="en-US" sz="2000" dirty="0">
                <a:latin typeface=" Arial"/>
                <a:cs typeface=" Arial"/>
              </a:rPr>
              <a:t>     </a:t>
            </a:r>
            <a:r>
              <a:rPr lang="ru-RU" sz="2000" dirty="0">
                <a:latin typeface=" Arial"/>
                <a:cs typeface=" Arial"/>
              </a:rPr>
              <a:t> </a:t>
            </a:r>
            <a:r>
              <a:rPr lang="ru-RU" sz="2000" b="1" i="1" dirty="0">
                <a:latin typeface=" Arial"/>
                <a:cs typeface=" Arial"/>
              </a:rPr>
              <a:t>«Человек есть цель сама по себе, то есть никогда и никем</a:t>
            </a:r>
            <a:endParaRPr lang="en-US" sz="2000" b="1" i="1" dirty="0">
              <a:latin typeface=" Arial"/>
              <a:cs typeface=" Arial"/>
            </a:endParaRPr>
          </a:p>
          <a:p>
            <a:pPr marL="0" indent="0" algn="ctr">
              <a:buNone/>
            </a:pPr>
            <a:r>
              <a:rPr lang="en-US" sz="2000" b="1" i="1" dirty="0">
                <a:latin typeface=" Arial"/>
                <a:cs typeface=" Arial"/>
              </a:rPr>
              <a:t>      </a:t>
            </a:r>
            <a:r>
              <a:rPr lang="ru-RU" sz="2000" b="1" i="1" dirty="0">
                <a:latin typeface=" Arial"/>
                <a:cs typeface=" Arial"/>
              </a:rPr>
              <a:t> (даже Богом) не может быть использован только как средство».</a:t>
            </a:r>
          </a:p>
          <a:p>
            <a:pPr marL="0" indent="0" algn="ctr">
              <a:buNone/>
            </a:pPr>
            <a:endParaRPr lang="ru-RU" sz="1800" b="1" i="1" dirty="0">
              <a:latin typeface=" Arial"/>
              <a:cs typeface=" Arial"/>
            </a:endParaRPr>
          </a:p>
          <a:p>
            <a:r>
              <a:rPr lang="ru-RU" sz="2000" dirty="0">
                <a:latin typeface="Arial"/>
                <a:cs typeface="Arial"/>
              </a:rPr>
              <a:t>Отдельным гуманистическим аспектам в научном менеджменте  ранее уделялось внимание, нельзя сказать, что это совсем новый взгляд, но гуманизм понимался в   ограниченном смысле: физиология и психология человека,  социология труда, эргономика, научная организация труда (НОТ) и т.п.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2EBF0-1D19-B347-9F51-05A2E8A55CEC}" type="slidenum">
              <a:rPr lang="ru-RU" sz="2000"/>
              <a:pPr/>
              <a:t>3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573459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744200" cy="89761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Куда исчез человек из </a:t>
            </a:r>
            <a:r>
              <a:rPr lang="bg-BG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экономики, организации производства и менеджмента?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19497"/>
            <a:ext cx="10515600" cy="4757466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1600" dirty="0">
                <a:latin typeface="Arial"/>
                <a:cs typeface="Arial"/>
              </a:rPr>
              <a:t>Из опыта многолетнего преподавания организационно-экономических дисциплин  я постепенно убеждался в том, что в таких дисциплинах как экономика, организация производства (производственный менеджмент), инновационный и проектный менеджмент и даже в  курсах по управлению персоналом отсутствует  ЧЕЛОВЕК</a:t>
            </a:r>
            <a:r>
              <a:rPr lang="ru-RU" sz="1600" dirty="0" smtClean="0">
                <a:latin typeface="Arial"/>
                <a:cs typeface="Arial"/>
              </a:rPr>
              <a:t>!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>
                <a:latin typeface="Arial"/>
                <a:cs typeface="Arial"/>
              </a:rPr>
              <a:t>В этих и многих других похожих учебных дисциплинах речь идет о «человеческом факторе-ресурсе», а это нельзя считать эквивалентом </a:t>
            </a:r>
            <a:r>
              <a:rPr lang="ru-RU" sz="1600" dirty="0" smtClean="0">
                <a:latin typeface="Arial"/>
                <a:cs typeface="Arial"/>
              </a:rPr>
              <a:t>ЧЕЛОВЕКА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 балансе предприятия (ни в активе, ни в пассиве) «Человека» нет на «Счетах»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Как учитывается человек в структуре себестоимости?  (</a:t>
            </a:r>
            <a:r>
              <a:rPr lang="ru-RU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Традиционный ответ</a:t>
            </a:r>
            <a:r>
              <a:rPr lang="ru-RU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: как зарплата +налоги),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то есть как ресурс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PMBOK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«Управление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человеческими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ресурсами», опять как ресурс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 концепциях стратегического менеджмента –человек как ресурс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Игнорирование человеческих потребностей рабочего, по мнению Тейлора, приводит к использованию производительной силы лишь на 20%. Необходимо учитывать индивидуальные способности и склонности рабочего к поручаемому виду работы. Сегодня они практически не учитываются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Arial"/>
                <a:cs typeface="Arial"/>
              </a:rPr>
              <a:t>В 20-е годы в противовес классическим представлениям о роли человека (</a:t>
            </a:r>
            <a:r>
              <a:rPr lang="en-US" sz="1600" dirty="0" smtClean="0">
                <a:latin typeface="Arial"/>
                <a:cs typeface="Arial"/>
              </a:rPr>
              <a:t>homo </a:t>
            </a:r>
            <a:r>
              <a:rPr lang="en-US" sz="1600" dirty="0" err="1" smtClean="0">
                <a:latin typeface="Arial"/>
                <a:cs typeface="Arial"/>
              </a:rPr>
              <a:t>economicus</a:t>
            </a:r>
            <a:r>
              <a:rPr lang="en-US" sz="1600" dirty="0" smtClean="0">
                <a:latin typeface="Arial"/>
                <a:cs typeface="Arial"/>
              </a:rPr>
              <a:t>)  </a:t>
            </a:r>
            <a:r>
              <a:rPr lang="ru-RU" sz="1600" dirty="0" smtClean="0">
                <a:latin typeface="Arial"/>
                <a:cs typeface="Arial"/>
              </a:rPr>
              <a:t>возникла школа «человеческих отношений». Эта попытка так и осталась в истории менеджмента как </a:t>
            </a:r>
            <a:r>
              <a:rPr lang="ru-RU" sz="1600" dirty="0" smtClean="0">
                <a:latin typeface="Arial"/>
                <a:cs typeface="Arial"/>
              </a:rPr>
              <a:t>эксперимент</a:t>
            </a:r>
            <a:endParaRPr lang="en-US" sz="1600" dirty="0" smtClean="0">
              <a:latin typeface="Arial"/>
              <a:cs typeface="Arial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>
                <a:latin typeface="Arial"/>
                <a:cs typeface="Arial"/>
              </a:rPr>
              <a:t>В</a:t>
            </a:r>
            <a:r>
              <a:rPr lang="ru-RU" sz="1600" dirty="0" smtClean="0">
                <a:latin typeface="Arial"/>
                <a:cs typeface="Arial"/>
              </a:rPr>
              <a:t> работах С.А. Косилова, Б.Ф. Ломова и др. физиология и психология служили средством повышения производительности труда, но никак ни развития личности и способностей человека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2400" dirty="0" smtClean="0">
              <a:latin typeface="Arial" charset="0"/>
            </a:endParaRPr>
          </a:p>
          <a:p>
            <a:pPr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82409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latin typeface="Arial" charset="0"/>
              </a:rPr>
              <a:t>Структура </a:t>
            </a:r>
            <a:r>
              <a:rPr lang="ru-RU" sz="2800" dirty="0" smtClean="0">
                <a:latin typeface="Arial" charset="0"/>
              </a:rPr>
              <a:t>себестоимости (</a:t>
            </a:r>
            <a:r>
              <a:rPr lang="en-US" sz="2800" dirty="0" smtClean="0">
                <a:latin typeface="Arial" charset="0"/>
              </a:rPr>
              <a:t>S) </a:t>
            </a:r>
            <a:r>
              <a:rPr lang="ru-RU" sz="2800" dirty="0" smtClean="0">
                <a:latin typeface="Arial" charset="0"/>
              </a:rPr>
              <a:t> </a:t>
            </a:r>
            <a:r>
              <a:rPr lang="ru-RU" sz="2800" dirty="0">
                <a:latin typeface="Arial" charset="0"/>
              </a:rPr>
              <a:t>и место человека в ней</a:t>
            </a:r>
            <a:endParaRPr lang="ru-RU" sz="28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n-US" b="1" dirty="0">
                <a:latin typeface="Arial" charset="0"/>
              </a:rPr>
              <a:t>S = M + A + R + E + L + </a:t>
            </a:r>
            <a:r>
              <a:rPr lang="en-US" b="1" dirty="0" smtClean="0">
                <a:latin typeface="Arial" charset="0"/>
              </a:rPr>
              <a:t>Sonstige (</a:t>
            </a:r>
            <a:r>
              <a:rPr lang="ru-RU" b="1" dirty="0" smtClean="0">
                <a:latin typeface="Arial" charset="0"/>
              </a:rPr>
              <a:t>прочие</a:t>
            </a:r>
            <a:r>
              <a:rPr lang="en-US" b="1" dirty="0" smtClean="0">
                <a:latin typeface="Arial" charset="0"/>
              </a:rPr>
              <a:t>)</a:t>
            </a:r>
            <a:endParaRPr lang="ru-RU" b="1" dirty="0" smtClean="0">
              <a:latin typeface="Arial" charset="0"/>
            </a:endParaRPr>
          </a:p>
          <a:p>
            <a:pPr algn="ctr">
              <a:buNone/>
            </a:pPr>
            <a:endParaRPr lang="ru-RU" b="1" dirty="0">
              <a:latin typeface="Arial" charset="0"/>
            </a:endParaRPr>
          </a:p>
          <a:p>
            <a:pPr>
              <a:buNone/>
            </a:pPr>
            <a:r>
              <a:rPr lang="ru-RU" dirty="0" smtClean="0">
                <a:latin typeface="Arial" charset="0"/>
              </a:rPr>
              <a:t>                                                  </a:t>
            </a:r>
            <a:r>
              <a:rPr lang="en-US" dirty="0" smtClean="0">
                <a:latin typeface="Arial" charset="0"/>
              </a:rPr>
              <a:t>M</a:t>
            </a:r>
            <a:r>
              <a:rPr lang="ru-RU" dirty="0" smtClean="0">
                <a:latin typeface="Arial" charset="0"/>
              </a:rPr>
              <a:t> - материалы</a:t>
            </a:r>
          </a:p>
          <a:p>
            <a:pPr>
              <a:buNone/>
            </a:pPr>
            <a:r>
              <a:rPr lang="ru-RU" dirty="0" smtClean="0">
                <a:latin typeface="Arial" charset="0"/>
              </a:rPr>
              <a:t>                                                  А  - амортизация       </a:t>
            </a:r>
          </a:p>
          <a:p>
            <a:pPr>
              <a:buNone/>
            </a:pPr>
            <a:r>
              <a:rPr lang="ru-RU" dirty="0" smtClean="0">
                <a:latin typeface="Arial" charset="0"/>
              </a:rPr>
              <a:t>                                                  </a:t>
            </a:r>
            <a:r>
              <a:rPr lang="en-US" dirty="0" smtClean="0">
                <a:latin typeface="Arial" charset="0"/>
              </a:rPr>
              <a:t>R</a:t>
            </a:r>
            <a:r>
              <a:rPr lang="ru-RU" dirty="0" smtClean="0">
                <a:latin typeface="Arial" charset="0"/>
              </a:rPr>
              <a:t> – ремонты</a:t>
            </a:r>
          </a:p>
          <a:p>
            <a:pPr>
              <a:buNone/>
            </a:pPr>
            <a:r>
              <a:rPr lang="ru-RU" dirty="0" smtClean="0">
                <a:latin typeface="Arial" charset="0"/>
              </a:rPr>
              <a:t>                                                  Е - энергия </a:t>
            </a:r>
          </a:p>
          <a:p>
            <a:pPr>
              <a:buNone/>
            </a:pPr>
            <a:r>
              <a:rPr lang="ru-RU" dirty="0" smtClean="0">
                <a:latin typeface="Arial" charset="0"/>
              </a:rPr>
              <a:t>                                                  </a:t>
            </a:r>
            <a:r>
              <a:rPr lang="en-US" dirty="0" smtClean="0">
                <a:latin typeface="Arial" charset="0"/>
              </a:rPr>
              <a:t>L </a:t>
            </a:r>
            <a:r>
              <a:rPr lang="ru-RU" dirty="0" smtClean="0">
                <a:latin typeface="Arial" charset="0"/>
              </a:rPr>
              <a:t> - зарплата  и налоги </a:t>
            </a:r>
          </a:p>
          <a:p>
            <a:pPr algn="ctr">
              <a:buNone/>
            </a:pPr>
            <a:endParaRPr lang="ru-RU" dirty="0" smtClean="0">
              <a:latin typeface="Arial" charset="0"/>
            </a:endParaRPr>
          </a:p>
          <a:p>
            <a:pPr algn="ctr">
              <a:buNone/>
            </a:pPr>
            <a:r>
              <a:rPr lang="ru-RU" dirty="0" smtClean="0">
                <a:latin typeface="Arial" charset="0"/>
              </a:rPr>
              <a:t>Как </a:t>
            </a:r>
            <a:r>
              <a:rPr lang="ru-RU" dirty="0">
                <a:latin typeface="Arial" charset="0"/>
              </a:rPr>
              <a:t>учитывается человек в структуре себестоимости?  </a:t>
            </a:r>
          </a:p>
          <a:p>
            <a:pPr algn="ctr">
              <a:buNone/>
            </a:pPr>
            <a:r>
              <a:rPr lang="ru-RU" i="1" dirty="0">
                <a:latin typeface="Arial" charset="0"/>
              </a:rPr>
              <a:t>Традиционный ответ</a:t>
            </a:r>
            <a:r>
              <a:rPr lang="ru-RU" b="1" i="1" dirty="0">
                <a:latin typeface="Arial" charset="0"/>
              </a:rPr>
              <a:t>: как зарплата +налоги.</a:t>
            </a:r>
          </a:p>
          <a:p>
            <a:pPr algn="ctr">
              <a:buNone/>
            </a:pPr>
            <a:r>
              <a:rPr lang="ru-RU" b="1" i="1" dirty="0">
                <a:solidFill>
                  <a:srgbClr val="FF0000"/>
                </a:solidFill>
                <a:latin typeface="Arial" charset="0"/>
              </a:rPr>
              <a:t>?</a:t>
            </a:r>
          </a:p>
          <a:p>
            <a:pPr algn="ctr">
              <a:buNone/>
            </a:pPr>
            <a:r>
              <a:rPr lang="ru-RU" i="1" dirty="0">
                <a:solidFill>
                  <a:srgbClr val="FF0000"/>
                </a:solidFill>
                <a:latin typeface="Arial" charset="0"/>
              </a:rPr>
              <a:t> А где затраты на его </a:t>
            </a:r>
            <a:r>
              <a:rPr lang="ru-RU" i="1" dirty="0" smtClean="0">
                <a:solidFill>
                  <a:srgbClr val="FF0000"/>
                </a:solidFill>
                <a:latin typeface="Arial" charset="0"/>
              </a:rPr>
              <a:t>подготовку, воспитание, восстановление </a:t>
            </a:r>
            <a:r>
              <a:rPr lang="ru-RU" i="1" dirty="0">
                <a:solidFill>
                  <a:srgbClr val="FF0000"/>
                </a:solidFill>
                <a:latin typeface="Arial" charset="0"/>
              </a:rPr>
              <a:t>и поддержание здоровья в долгосрочной перспективе,  адаптацию, </a:t>
            </a:r>
            <a:r>
              <a:rPr lang="ru-RU" i="1" dirty="0" smtClean="0">
                <a:solidFill>
                  <a:srgbClr val="FF0000"/>
                </a:solidFill>
                <a:latin typeface="Arial" charset="0"/>
              </a:rPr>
              <a:t>развитие как личности  </a:t>
            </a:r>
            <a:r>
              <a:rPr lang="ru-RU" i="1" dirty="0">
                <a:solidFill>
                  <a:srgbClr val="FF0000"/>
                </a:solidFill>
                <a:latin typeface="Arial" charset="0"/>
              </a:rPr>
              <a:t>и т.п.</a:t>
            </a:r>
          </a:p>
          <a:p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2" name="Левая фигурная скобка 1"/>
          <p:cNvSpPr/>
          <p:nvPr/>
        </p:nvSpPr>
        <p:spPr>
          <a:xfrm>
            <a:off x="3657599" y="2284732"/>
            <a:ext cx="470263" cy="1608000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Левая фигурная скобка 6"/>
          <p:cNvSpPr/>
          <p:nvPr/>
        </p:nvSpPr>
        <p:spPr>
          <a:xfrm rot="10800000">
            <a:off x="7258586" y="2256153"/>
            <a:ext cx="470263" cy="1608000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8529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Даниэль Канеман – психолог, изменивший экономическую наук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3497" y="1419498"/>
            <a:ext cx="4634138" cy="438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84068" y="1349829"/>
            <a:ext cx="488550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Канеман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Даниел (1934-2024) </a:t>
            </a:r>
          </a:p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израильско-американский психолог, основоположник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оведенческой экономики, лауреат Нобелевской премии по экономическим наукам 2002 г.</a:t>
            </a:r>
          </a:p>
          <a:p>
            <a:r>
              <a:rPr lang="ru-RU" sz="16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Его</a:t>
            </a:r>
            <a:r>
              <a:rPr lang="ru-RU" sz="1600" b="0" i="0" dirty="0" smtClean="0">
                <a:solidFill>
                  <a:srgbClr val="000000"/>
                </a:solidFill>
                <a:effectLst/>
                <a:latin typeface="HSE Sans"/>
              </a:rPr>
              <a:t> основной соавтор — великий психолог </a:t>
            </a:r>
            <a:r>
              <a:rPr lang="ru-RU" sz="1600" b="1" i="0" dirty="0" err="1" smtClean="0">
                <a:solidFill>
                  <a:srgbClr val="000000"/>
                </a:solidFill>
                <a:effectLst/>
                <a:latin typeface=" Arial"/>
              </a:rPr>
              <a:t>Амос</a:t>
            </a:r>
            <a:r>
              <a:rPr lang="ru-RU" sz="1600" b="1" i="0" dirty="0" smtClean="0">
                <a:solidFill>
                  <a:srgbClr val="000000"/>
                </a:solidFill>
                <a:effectLst/>
                <a:latin typeface=" Arial"/>
              </a:rPr>
              <a:t> </a:t>
            </a:r>
            <a:r>
              <a:rPr lang="ru-RU" sz="1600" b="1" i="0" dirty="0" err="1" smtClean="0">
                <a:solidFill>
                  <a:srgbClr val="000000"/>
                </a:solidFill>
                <a:effectLst/>
                <a:latin typeface=" Arial"/>
              </a:rPr>
              <a:t>Тверски</a:t>
            </a:r>
            <a:r>
              <a:rPr lang="ru-RU" sz="1600" b="1" i="0" dirty="0" smtClean="0">
                <a:solidFill>
                  <a:srgbClr val="000000"/>
                </a:solidFill>
                <a:effectLst/>
                <a:latin typeface="HSE Sans"/>
              </a:rPr>
              <a:t> (1937 -1996)</a:t>
            </a:r>
            <a:r>
              <a:rPr lang="ru-RU" sz="1600" b="0" i="0" dirty="0" smtClean="0">
                <a:solidFill>
                  <a:srgbClr val="000000"/>
                </a:solidFill>
                <a:effectLst/>
                <a:latin typeface="HSE Sans"/>
              </a:rPr>
              <a:t>. Главные работы, за которые </a:t>
            </a:r>
            <a:r>
              <a:rPr lang="ru-RU" sz="1600" b="0" i="0" dirty="0" err="1" smtClean="0">
                <a:solidFill>
                  <a:srgbClr val="000000"/>
                </a:solidFill>
                <a:effectLst/>
                <a:latin typeface="HSE Sans"/>
              </a:rPr>
              <a:t>Канеман</a:t>
            </a:r>
            <a:r>
              <a:rPr lang="ru-RU" sz="1600" b="0" i="0" dirty="0" smtClean="0">
                <a:solidFill>
                  <a:srgbClr val="000000"/>
                </a:solidFill>
                <a:effectLst/>
                <a:latin typeface="HSE Sans"/>
              </a:rPr>
              <a:t> получил Нобелевскую премию, сделаны совместно с </a:t>
            </a:r>
            <a:r>
              <a:rPr lang="ru-RU" sz="1600" b="0" i="0" dirty="0" err="1" smtClean="0">
                <a:solidFill>
                  <a:srgbClr val="000000"/>
                </a:solidFill>
                <a:effectLst/>
                <a:latin typeface="HSE Sans"/>
              </a:rPr>
              <a:t>Тверски</a:t>
            </a:r>
            <a:endParaRPr lang="ru-RU" sz="1600" b="0" i="0" dirty="0" smtClean="0">
              <a:solidFill>
                <a:srgbClr val="000000"/>
              </a:solidFill>
              <a:effectLst/>
              <a:latin typeface="HSE Sans"/>
            </a:endParaRPr>
          </a:p>
          <a:p>
            <a:endParaRPr lang="ru-RU" sz="1600" dirty="0" smtClean="0"/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Самая известная работа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Канеман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Тверски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– «Теория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перспектив: анализ принятия решений с учетом рисков»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Prospect</a:t>
            </a: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theory</a:t>
            </a: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analysis</a:t>
            </a: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decision</a:t>
            </a: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under</a:t>
            </a: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1979) многие годы была самой цитируемой работой из всех, когда-либо опубликованных в журнале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Econometrica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— одном из самых престижных,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журналов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по экономическим наукам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436914" y="435429"/>
            <a:ext cx="9570720" cy="505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002971" y="435429"/>
            <a:ext cx="8882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 Arial"/>
              </a:rPr>
              <a:t>Основоположники поведенческой экономики</a:t>
            </a:r>
            <a:endParaRPr lang="ru-RU" sz="2800" dirty="0">
              <a:latin typeface=" 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5622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0201"/>
          </a:xfrm>
        </p:spPr>
        <p:txBody>
          <a:bodyPr>
            <a:normAutofit/>
          </a:bodyPr>
          <a:lstStyle/>
          <a:p>
            <a:pPr algn="r"/>
            <a:r>
              <a:rPr lang="ru-RU" sz="3100" dirty="0" smtClean="0">
                <a:latin typeface="Arial"/>
                <a:cs typeface="Arial"/>
              </a:rPr>
              <a:t>История зарождения поведенческого контроллинга</a:t>
            </a:r>
            <a:br>
              <a:rPr lang="ru-RU" sz="3100" dirty="0" smtClean="0">
                <a:latin typeface="Arial"/>
                <a:cs typeface="Arial"/>
              </a:rPr>
            </a:br>
            <a:r>
              <a:rPr lang="ru-RU" sz="2200" i="1" dirty="0" smtClean="0">
                <a:latin typeface="Arial"/>
                <a:cs typeface="Arial"/>
              </a:rPr>
              <a:t> </a:t>
            </a:r>
            <a:endParaRPr lang="ru-RU" sz="22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67246"/>
            <a:ext cx="10515600" cy="4809717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 Arial"/>
              </a:rPr>
              <a:t>Пионер поведенческого подхода в контроллинге </a:t>
            </a:r>
            <a:r>
              <a:rPr lang="en-US" sz="1600" dirty="0" smtClean="0">
                <a:latin typeface=" Arial"/>
              </a:rPr>
              <a:t>Chris </a:t>
            </a:r>
            <a:r>
              <a:rPr lang="en-US" sz="1600" dirty="0" err="1" smtClean="0">
                <a:latin typeface=" Arial"/>
              </a:rPr>
              <a:t>Argyris</a:t>
            </a:r>
            <a:r>
              <a:rPr lang="en-US" sz="1600" dirty="0" smtClean="0">
                <a:latin typeface=" Arial"/>
              </a:rPr>
              <a:t>, </a:t>
            </a:r>
            <a:r>
              <a:rPr lang="ru-RU" sz="1600" dirty="0" smtClean="0">
                <a:latin typeface=" Arial"/>
              </a:rPr>
              <a:t>(«</a:t>
            </a:r>
            <a:r>
              <a:rPr lang="en-US" sz="1600" dirty="0" smtClean="0">
                <a:latin typeface=" Arial"/>
              </a:rPr>
              <a:t>The Impact of Budgets on People</a:t>
            </a:r>
            <a:r>
              <a:rPr lang="ru-RU" sz="1600" dirty="0" smtClean="0">
                <a:latin typeface=" Arial"/>
              </a:rPr>
              <a:t>» «Воздействие бюджета на людей»</a:t>
            </a:r>
            <a:r>
              <a:rPr lang="en-US" sz="1600" dirty="0" smtClean="0">
                <a:latin typeface=" Arial"/>
              </a:rPr>
              <a:t>1952</a:t>
            </a:r>
            <a:r>
              <a:rPr lang="ru-RU" sz="1600" dirty="0" smtClean="0">
                <a:latin typeface=" Arial"/>
              </a:rPr>
              <a:t>)</a:t>
            </a:r>
          </a:p>
          <a:p>
            <a:r>
              <a:rPr lang="ru-RU" sz="1600" dirty="0" smtClean="0">
                <a:latin typeface=" Arial"/>
              </a:rPr>
              <a:t>В 1960 годы вышла серия публикаций американских авторов по схожей тематике  </a:t>
            </a:r>
          </a:p>
          <a:p>
            <a:r>
              <a:rPr lang="ru-RU" sz="1600" dirty="0" smtClean="0">
                <a:latin typeface=" Arial"/>
              </a:rPr>
              <a:t>В </a:t>
            </a:r>
            <a:r>
              <a:rPr lang="en-US" sz="1600" dirty="0" smtClean="0">
                <a:latin typeface=" Arial"/>
              </a:rPr>
              <a:t>1978 Herbert A. Simon </a:t>
            </a:r>
            <a:r>
              <a:rPr lang="ru-RU" sz="1600" dirty="0" smtClean="0">
                <a:latin typeface=" Arial"/>
              </a:rPr>
              <a:t>получил нобелевскую премию по экономике за цикл работ 50-60 </a:t>
            </a:r>
            <a:r>
              <a:rPr lang="ru-RU" sz="1600" dirty="0" err="1" smtClean="0">
                <a:latin typeface=" Arial"/>
              </a:rPr>
              <a:t>гг</a:t>
            </a:r>
            <a:r>
              <a:rPr lang="ru-RU" sz="1600" dirty="0" smtClean="0">
                <a:latin typeface=" Arial"/>
              </a:rPr>
              <a:t> «Исследование </a:t>
            </a:r>
            <a:r>
              <a:rPr lang="ru-RU" sz="1600" dirty="0">
                <a:latin typeface=" Arial"/>
              </a:rPr>
              <a:t>процессов принятия решений в экономических </a:t>
            </a:r>
            <a:r>
              <a:rPr lang="ru-RU" sz="1600" dirty="0" smtClean="0">
                <a:latin typeface=" Arial"/>
              </a:rPr>
              <a:t>организациях»</a:t>
            </a:r>
            <a:r>
              <a:rPr lang="en-US" sz="1600" dirty="0" smtClean="0">
                <a:latin typeface=" Arial"/>
              </a:rPr>
              <a:t>.</a:t>
            </a:r>
            <a:r>
              <a:rPr lang="ru-RU" sz="1600" dirty="0" smtClean="0">
                <a:latin typeface=" Arial"/>
              </a:rPr>
              <a:t> Этот факт подтвердил важность и интерес к поведенческому подходу к экономике. </a:t>
            </a:r>
            <a:r>
              <a:rPr lang="de-DE" sz="1600" dirty="0">
                <a:latin typeface=" Arial"/>
              </a:rPr>
              <a:t>Simon </a:t>
            </a:r>
            <a:r>
              <a:rPr lang="ru-RU" sz="1600" dirty="0" smtClean="0">
                <a:latin typeface=" Arial"/>
              </a:rPr>
              <a:t> выдвинул идею «ограниченной рациональности- </a:t>
            </a:r>
            <a:r>
              <a:rPr lang="en-US" sz="1600" dirty="0" smtClean="0">
                <a:latin typeface=" Arial"/>
              </a:rPr>
              <a:t>bounded rationality</a:t>
            </a:r>
            <a:r>
              <a:rPr lang="ru-RU" sz="1600" dirty="0" smtClean="0">
                <a:latin typeface=" Arial"/>
              </a:rPr>
              <a:t>»,</a:t>
            </a:r>
            <a:r>
              <a:rPr lang="en-US" sz="1600" dirty="0" smtClean="0">
                <a:latin typeface=" Arial"/>
              </a:rPr>
              <a:t> </a:t>
            </a:r>
            <a:r>
              <a:rPr lang="ru-RU" sz="1600" dirty="0" smtClean="0">
                <a:latin typeface=" Arial"/>
              </a:rPr>
              <a:t>согласно которой </a:t>
            </a:r>
            <a:r>
              <a:rPr lang="de-DE" sz="1600" dirty="0" smtClean="0">
                <a:latin typeface=" Arial"/>
              </a:rPr>
              <a:t> </a:t>
            </a:r>
            <a:r>
              <a:rPr lang="ru-RU" sz="1600" dirty="0" smtClean="0">
                <a:latin typeface=" Arial"/>
              </a:rPr>
              <a:t>люди ищут не оптимальное, а прежде всего удовлетворительное для себя решение в соответствии с уровнем притязаний</a:t>
            </a:r>
          </a:p>
          <a:p>
            <a:r>
              <a:rPr lang="ru-RU" sz="1600" dirty="0" smtClean="0">
                <a:latin typeface=" Arial"/>
              </a:rPr>
              <a:t>В </a:t>
            </a:r>
            <a:r>
              <a:rPr lang="de-DE" sz="1600" dirty="0" smtClean="0">
                <a:latin typeface=" Arial"/>
              </a:rPr>
              <a:t>2002 Daniel </a:t>
            </a:r>
            <a:r>
              <a:rPr lang="de-DE" sz="1600" dirty="0" err="1" smtClean="0">
                <a:latin typeface=" Arial"/>
              </a:rPr>
              <a:t>Kahneman</a:t>
            </a:r>
            <a:r>
              <a:rPr lang="ru-RU" sz="1600" dirty="0" smtClean="0">
                <a:latin typeface=" Arial"/>
              </a:rPr>
              <a:t>(психолог)</a:t>
            </a:r>
            <a:r>
              <a:rPr lang="de-DE" sz="1600" dirty="0" smtClean="0">
                <a:latin typeface=" Arial"/>
              </a:rPr>
              <a:t> </a:t>
            </a:r>
            <a:r>
              <a:rPr lang="ru-RU" sz="1600" dirty="0" smtClean="0">
                <a:latin typeface=" Arial"/>
              </a:rPr>
              <a:t> и </a:t>
            </a:r>
            <a:r>
              <a:rPr lang="en-US" sz="1600" dirty="0" smtClean="0">
                <a:latin typeface=" Arial"/>
              </a:rPr>
              <a:t>Vernon </a:t>
            </a:r>
            <a:r>
              <a:rPr lang="de-DE" sz="1600" dirty="0" smtClean="0">
                <a:latin typeface=" Arial"/>
              </a:rPr>
              <a:t> Smith</a:t>
            </a:r>
            <a:r>
              <a:rPr lang="ru-RU" sz="1600" dirty="0" smtClean="0">
                <a:latin typeface=" Arial"/>
              </a:rPr>
              <a:t>(экономист) стали лауреатами Нобелевской премии по экономике за цикл работ «Внедрение </a:t>
            </a:r>
            <a:r>
              <a:rPr lang="ru-RU" sz="1600" dirty="0">
                <a:latin typeface=" Arial"/>
              </a:rPr>
              <a:t>результатов психологических исследований в </a:t>
            </a:r>
            <a:r>
              <a:rPr lang="ru-RU" sz="1600" dirty="0" smtClean="0">
                <a:latin typeface=" Arial"/>
              </a:rPr>
              <a:t>экономику»</a:t>
            </a:r>
            <a:r>
              <a:rPr lang="de-DE" sz="1600" dirty="0" smtClean="0">
                <a:latin typeface=" Arial"/>
              </a:rPr>
              <a:t>.</a:t>
            </a:r>
            <a:r>
              <a:rPr lang="ru-RU" sz="1600" dirty="0" smtClean="0">
                <a:latin typeface=" Arial"/>
              </a:rPr>
              <a:t> Опираясь на идею </a:t>
            </a:r>
            <a:r>
              <a:rPr lang="en-US" sz="1600" dirty="0" smtClean="0">
                <a:latin typeface=" Arial"/>
              </a:rPr>
              <a:t>Simon</a:t>
            </a:r>
            <a:r>
              <a:rPr lang="ru-RU" sz="1600" dirty="0" smtClean="0">
                <a:latin typeface=" Arial"/>
              </a:rPr>
              <a:t>,</a:t>
            </a:r>
            <a:r>
              <a:rPr lang="de-DE" sz="1600" dirty="0" smtClean="0">
                <a:latin typeface=" Arial"/>
              </a:rPr>
              <a:t> </a:t>
            </a:r>
            <a:r>
              <a:rPr lang="ru-RU" sz="1600" dirty="0">
                <a:latin typeface=" Arial"/>
              </a:rPr>
              <a:t>о</a:t>
            </a:r>
            <a:r>
              <a:rPr lang="ru-RU" sz="1600" dirty="0" smtClean="0">
                <a:latin typeface=" Arial"/>
              </a:rPr>
              <a:t>ни поставили под сомнение классическую модель </a:t>
            </a:r>
            <a:r>
              <a:rPr lang="de-DE" sz="1600" dirty="0" smtClean="0">
                <a:latin typeface=" Arial"/>
              </a:rPr>
              <a:t>Homo oeconomicus </a:t>
            </a:r>
            <a:r>
              <a:rPr lang="ru-RU" sz="1600" dirty="0" smtClean="0">
                <a:latin typeface=" Arial"/>
              </a:rPr>
              <a:t>и соединили экономический подход с поведенческим</a:t>
            </a:r>
          </a:p>
          <a:p>
            <a:endParaRPr lang="ru-RU" sz="1600" dirty="0">
              <a:latin typeface=" 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6898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0201"/>
          </a:xfrm>
        </p:spPr>
        <p:txBody>
          <a:bodyPr>
            <a:normAutofit/>
          </a:bodyPr>
          <a:lstStyle/>
          <a:p>
            <a:pPr algn="r"/>
            <a:r>
              <a:rPr lang="ru-RU" sz="3100" dirty="0" smtClean="0">
                <a:latin typeface="Arial"/>
                <a:cs typeface="Arial"/>
              </a:rPr>
              <a:t>История зарождения поведенческого контроллинга </a:t>
            </a:r>
            <a:r>
              <a:rPr lang="ru-RU" sz="2000" i="1" dirty="0">
                <a:latin typeface="Arial"/>
                <a:cs typeface="Arial"/>
              </a:rPr>
              <a:t>(продолжение)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67246"/>
            <a:ext cx="10515600" cy="4809717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 Arial"/>
              </a:rPr>
              <a:t>Один из отцов основателей контроллинга в Германии </a:t>
            </a:r>
            <a:r>
              <a:rPr lang="de-DE" sz="1600" dirty="0" smtClean="0">
                <a:latin typeface=" Arial"/>
              </a:rPr>
              <a:t>Albrecht Deyhle </a:t>
            </a:r>
            <a:r>
              <a:rPr lang="ru-RU" sz="1600" dirty="0" smtClean="0">
                <a:latin typeface=" Arial"/>
              </a:rPr>
              <a:t> около 40 лет назад опубликовал совместно с коллегами в  работе </a:t>
            </a:r>
            <a:r>
              <a:rPr lang="de-DE" sz="1600" dirty="0" smtClean="0">
                <a:latin typeface=" Arial"/>
              </a:rPr>
              <a:t>„Controller-Handbuch“</a:t>
            </a:r>
            <a:r>
              <a:rPr lang="ru-RU" sz="1600" dirty="0" smtClean="0">
                <a:latin typeface=" Arial"/>
              </a:rPr>
              <a:t> видение развития  контроллинга в будущем. Для проведения исследований и получения практических результатов контроллинг должен интегрироваться с другими науками и в первую очередь с психологией и социологией.</a:t>
            </a:r>
            <a:r>
              <a:rPr lang="ru-RU" sz="1600" dirty="0">
                <a:latin typeface=" Arial"/>
              </a:rPr>
              <a:t> </a:t>
            </a:r>
            <a:r>
              <a:rPr lang="ru-RU" sz="1600" dirty="0" smtClean="0">
                <a:latin typeface=" Arial"/>
              </a:rPr>
              <a:t>По его мнению, различные </a:t>
            </a:r>
            <a:r>
              <a:rPr lang="de-DE" sz="1600" dirty="0" smtClean="0">
                <a:latin typeface=" Arial"/>
              </a:rPr>
              <a:t> </a:t>
            </a:r>
            <a:r>
              <a:rPr lang="ru-RU" sz="1600" dirty="0" smtClean="0">
                <a:latin typeface=" Arial"/>
              </a:rPr>
              <a:t>методы и инструменты контроллинга  должны рассматриваться с поведенческого ракурса  и критически пересматриваться. Только на этом пути возможно построение базиса для поведенческих систем и поведенческого контроллинга</a:t>
            </a:r>
          </a:p>
          <a:p>
            <a:r>
              <a:rPr lang="ru-RU" sz="1600" dirty="0">
                <a:latin typeface=" Arial"/>
              </a:rPr>
              <a:t>Не смотря на то, что </a:t>
            </a:r>
            <a:r>
              <a:rPr lang="ru-RU" sz="1600" dirty="0" smtClean="0">
                <a:latin typeface=" Arial"/>
              </a:rPr>
              <a:t>40 лет назад отмечалась </a:t>
            </a:r>
            <a:r>
              <a:rPr lang="ru-RU" sz="1600" dirty="0">
                <a:latin typeface=" Arial"/>
              </a:rPr>
              <a:t>необходимость </a:t>
            </a:r>
            <a:r>
              <a:rPr lang="ru-RU" sz="1600" dirty="0" smtClean="0">
                <a:latin typeface=" Arial"/>
              </a:rPr>
              <a:t>встраивания </a:t>
            </a:r>
            <a:r>
              <a:rPr lang="ru-RU" sz="1600" dirty="0">
                <a:latin typeface=" Arial"/>
              </a:rPr>
              <a:t>знаний психологии в экономику</a:t>
            </a:r>
            <a:r>
              <a:rPr lang="de-DE" sz="1600" dirty="0">
                <a:latin typeface=" Arial"/>
              </a:rPr>
              <a:t>, </a:t>
            </a:r>
            <a:r>
              <a:rPr lang="ru-RU" sz="1600" dirty="0">
                <a:latin typeface=" Arial"/>
              </a:rPr>
              <a:t>пока это еще практически не реализовано</a:t>
            </a:r>
            <a:r>
              <a:rPr lang="de-DE" sz="1600" dirty="0">
                <a:latin typeface=" Arial"/>
              </a:rPr>
              <a:t>.</a:t>
            </a:r>
            <a:r>
              <a:rPr lang="ru-RU" sz="1600" dirty="0">
                <a:latin typeface=" Arial"/>
              </a:rPr>
              <a:t> Сторонники концепции рациональности в контроллинге</a:t>
            </a:r>
            <a:r>
              <a:rPr lang="en-US" sz="1600" dirty="0">
                <a:latin typeface=" Arial"/>
              </a:rPr>
              <a:t> </a:t>
            </a:r>
            <a:r>
              <a:rPr lang="ru-RU" sz="1600" dirty="0">
                <a:latin typeface=" Arial"/>
              </a:rPr>
              <a:t> </a:t>
            </a:r>
            <a:r>
              <a:rPr lang="en-US" sz="1600" dirty="0">
                <a:latin typeface=" Arial"/>
              </a:rPr>
              <a:t>J.Weber </a:t>
            </a:r>
            <a:r>
              <a:rPr lang="ru-RU" sz="1600" dirty="0">
                <a:latin typeface=" Arial"/>
              </a:rPr>
              <a:t>и </a:t>
            </a:r>
            <a:r>
              <a:rPr lang="en-US" sz="1600" dirty="0">
                <a:latin typeface=" Arial"/>
              </a:rPr>
              <a:t>U.Schaffer </a:t>
            </a:r>
            <a:r>
              <a:rPr lang="ru-RU" sz="1600" dirty="0">
                <a:latin typeface=" Arial"/>
              </a:rPr>
              <a:t>отмечают, что «поведенческая ориентация» очень редко встречается в учебниках и научных публикациях по экономике. По результатам исследования под руководством названных авторов в ближайшие годы «Поведенческий контроллинг» войдет в </a:t>
            </a:r>
            <a:r>
              <a:rPr lang="de-DE" sz="1600" dirty="0">
                <a:latin typeface=" Arial"/>
              </a:rPr>
              <a:t>Top </a:t>
            </a:r>
            <a:r>
              <a:rPr lang="ru-RU" sz="1600" dirty="0">
                <a:latin typeface=" Arial"/>
              </a:rPr>
              <a:t>-10 перспективных тем контроллинга</a:t>
            </a:r>
          </a:p>
          <a:p>
            <a:endParaRPr lang="ru-RU" sz="1600" dirty="0">
              <a:latin typeface=" 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93479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7767" y="766355"/>
            <a:ext cx="5981700" cy="527889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874034" y="1837509"/>
            <a:ext cx="3056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 smtClean="0">
                <a:latin typeface=" Arial"/>
              </a:rPr>
              <a:t>Мы должны планировать</a:t>
            </a:r>
          </a:p>
          <a:p>
            <a:r>
              <a:rPr lang="ru-RU" sz="1600" dirty="0" smtClean="0">
                <a:latin typeface=" Arial"/>
              </a:rPr>
              <a:t>Тогда все меняется</a:t>
            </a:r>
            <a:endParaRPr lang="ru-RU" sz="1600" dirty="0">
              <a:latin typeface=" Arial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8874034" y="2020389"/>
            <a:ext cx="53993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0885714" y="2255520"/>
            <a:ext cx="609600" cy="870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799467" y="3975474"/>
            <a:ext cx="3283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 Arial"/>
              </a:rPr>
              <a:t>Не диктуй мне</a:t>
            </a:r>
            <a:r>
              <a:rPr lang="en-US" sz="1600" dirty="0" smtClean="0">
                <a:latin typeface=" Arial"/>
              </a:rPr>
              <a:t> </a:t>
            </a:r>
          </a:p>
          <a:p>
            <a:endParaRPr lang="ru-RU" sz="1600" dirty="0" smtClean="0">
              <a:latin typeface=" Arial"/>
            </a:endParaRPr>
          </a:p>
          <a:p>
            <a:pPr algn="r"/>
            <a:r>
              <a:rPr lang="ru-RU" sz="1600" dirty="0" smtClean="0">
                <a:latin typeface=" Arial"/>
              </a:rPr>
              <a:t>Продажам нельзя доверять</a:t>
            </a:r>
            <a:endParaRPr lang="ru-RU" sz="1600" dirty="0">
              <a:latin typeface=" Arial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10672354" y="4167051"/>
            <a:ext cx="609600" cy="870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8799467" y="4646024"/>
            <a:ext cx="53993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1471750" y="240706"/>
            <a:ext cx="98102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 Arial"/>
              </a:rPr>
              <a:t>Логика и психо-логика над и под столом (на основе Дайле,1974)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073947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410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раткий перечень  свойств мозга и особенностей мышления людей, учет которых поможет снизить риски когнитивного искажения (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cognitive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bias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49828"/>
            <a:ext cx="10515600" cy="5355771"/>
          </a:xfrm>
        </p:spPr>
        <p:txBody>
          <a:bodyPr>
            <a:noAutofit/>
          </a:bodyPr>
          <a:lstStyle/>
          <a:p>
            <a:pPr marL="36000" indent="0">
              <a:lnSpc>
                <a:spcPts val="1920"/>
              </a:lnSpc>
              <a:buNone/>
            </a:pPr>
            <a:r>
              <a:rPr lang="ru-RU" sz="1600" b="1" i="1" dirty="0" smtClean="0">
                <a:latin typeface=" Arial"/>
              </a:rPr>
              <a:t>Искаженное </a:t>
            </a:r>
            <a:r>
              <a:rPr lang="ru-RU" sz="1600" b="1" i="1" dirty="0">
                <a:latin typeface=" Arial"/>
              </a:rPr>
              <a:t>отношение к подтверждению </a:t>
            </a:r>
            <a:r>
              <a:rPr lang="ru-RU" sz="1600" b="1" i="1" dirty="0" smtClean="0">
                <a:latin typeface=" Arial"/>
              </a:rPr>
              <a:t>мыслей</a:t>
            </a:r>
            <a:endParaRPr lang="ru-RU" sz="1600" b="1" dirty="0">
              <a:latin typeface=" Arial"/>
            </a:endParaRPr>
          </a:p>
          <a:p>
            <a:pPr marL="321750" indent="-285750">
              <a:lnSpc>
                <a:spcPts val="1920"/>
              </a:lnSpc>
            </a:pPr>
            <a:r>
              <a:rPr lang="ru-RU" sz="1600" dirty="0">
                <a:latin typeface=" Arial"/>
              </a:rPr>
              <a:t>П</a:t>
            </a:r>
            <a:r>
              <a:rPr lang="ru-RU" sz="1600" dirty="0" smtClean="0">
                <a:latin typeface=" Arial"/>
              </a:rPr>
              <a:t>оиск </a:t>
            </a:r>
            <a:r>
              <a:rPr lang="ru-RU" sz="1600" dirty="0">
                <a:latin typeface=" Arial"/>
              </a:rPr>
              <a:t>человеком подтверждения правильности своим мыслям, предположениям, гипотезам и т.д</a:t>
            </a:r>
            <a:r>
              <a:rPr lang="ru-RU" sz="1600" dirty="0" smtClean="0">
                <a:latin typeface=" Arial"/>
              </a:rPr>
              <a:t>.</a:t>
            </a:r>
          </a:p>
          <a:p>
            <a:pPr marL="36000" indent="0">
              <a:lnSpc>
                <a:spcPct val="100000"/>
              </a:lnSpc>
              <a:buNone/>
            </a:pPr>
            <a:r>
              <a:rPr lang="ru-RU" sz="1600" b="1" i="1" dirty="0" smtClean="0">
                <a:latin typeface=" Arial"/>
              </a:rPr>
              <a:t>Искаженное отношение к факторам успеха</a:t>
            </a:r>
            <a:endParaRPr lang="ru-RU" sz="1600" b="1" dirty="0" smtClean="0">
              <a:latin typeface=" Arial"/>
            </a:endParaRPr>
          </a:p>
          <a:p>
            <a:pPr marL="36000"/>
            <a:r>
              <a:rPr lang="ru-RU" sz="1600" dirty="0" smtClean="0">
                <a:latin typeface=" Arial"/>
              </a:rPr>
              <a:t>человек не критически проецирует факторы успеха из другого кейса на собственный. </a:t>
            </a:r>
          </a:p>
          <a:p>
            <a:pPr marL="36000" indent="0">
              <a:buNone/>
            </a:pPr>
            <a:r>
              <a:rPr lang="ru-RU" sz="1600" b="1" i="1" dirty="0" smtClean="0">
                <a:latin typeface=" Arial"/>
              </a:rPr>
              <a:t>Искаженная самоуверенность</a:t>
            </a:r>
            <a:endParaRPr lang="ru-RU" sz="1600" b="1" dirty="0" smtClean="0">
              <a:latin typeface=" Arial"/>
            </a:endParaRPr>
          </a:p>
          <a:p>
            <a:pPr marL="36000"/>
            <a:r>
              <a:rPr lang="ru-RU" sz="1600" dirty="0" smtClean="0">
                <a:latin typeface=" Arial"/>
              </a:rPr>
              <a:t>Это </a:t>
            </a:r>
            <a:r>
              <a:rPr lang="ru-RU" sz="1600" dirty="0">
                <a:latin typeface=" Arial"/>
              </a:rPr>
              <a:t>свойство проявляется в чрезмерной самоуверенности (переоценке) правильности своего мышления, точности в </a:t>
            </a:r>
            <a:r>
              <a:rPr lang="ru-RU" sz="1600" dirty="0" smtClean="0">
                <a:latin typeface=" Arial"/>
              </a:rPr>
              <a:t>оценках</a:t>
            </a:r>
          </a:p>
          <a:p>
            <a:pPr marL="36000" indent="0">
              <a:buNone/>
            </a:pPr>
            <a:r>
              <a:rPr lang="ru-RU" sz="1600" b="1" i="1" dirty="0" smtClean="0">
                <a:latin typeface=" Arial"/>
              </a:rPr>
              <a:t>Искаженное </a:t>
            </a:r>
            <a:r>
              <a:rPr lang="ru-RU" sz="1600" b="1" i="1" dirty="0">
                <a:latin typeface=" Arial"/>
              </a:rPr>
              <a:t>представление о правильности оценок шефа и экспертов</a:t>
            </a:r>
          </a:p>
          <a:p>
            <a:pPr marL="36000"/>
            <a:r>
              <a:rPr lang="ru-RU" sz="1600" dirty="0" smtClean="0">
                <a:latin typeface=" Arial"/>
              </a:rPr>
              <a:t>«</a:t>
            </a:r>
            <a:r>
              <a:rPr lang="ru-RU" sz="1600" dirty="0">
                <a:latin typeface=" Arial"/>
              </a:rPr>
              <a:t>Шеф и эксперты всегда правы</a:t>
            </a:r>
            <a:r>
              <a:rPr lang="ru-RU" sz="1600" dirty="0" smtClean="0">
                <a:latin typeface=" Arial"/>
              </a:rPr>
              <a:t>!»</a:t>
            </a:r>
            <a:endParaRPr lang="ru-RU" sz="1600" dirty="0">
              <a:latin typeface=" Arial"/>
            </a:endParaRPr>
          </a:p>
          <a:p>
            <a:pPr marL="36000" indent="0">
              <a:buNone/>
            </a:pPr>
            <a:r>
              <a:rPr lang="ru-RU" sz="1600" b="1" i="1" dirty="0">
                <a:latin typeface=" Arial"/>
              </a:rPr>
              <a:t>Искаженное представление о пользе эскалации </a:t>
            </a:r>
            <a:endParaRPr lang="ru-RU" sz="1600" b="1" dirty="0">
              <a:latin typeface=" Arial"/>
            </a:endParaRPr>
          </a:p>
          <a:p>
            <a:pPr marL="36000"/>
            <a:r>
              <a:rPr lang="ru-RU" sz="1600" dirty="0" smtClean="0">
                <a:latin typeface=" Arial"/>
              </a:rPr>
              <a:t>При реализации проекта менеджер склонен требовать увеличения расходов, чтобы избежать негативных результатов. «Нужно добавить еще чтобы, гарантировать успех!».  </a:t>
            </a:r>
          </a:p>
          <a:p>
            <a:pPr marL="36000" indent="0">
              <a:buNone/>
            </a:pPr>
            <a:r>
              <a:rPr lang="ru-RU" sz="1600" b="1" dirty="0" smtClean="0">
                <a:latin typeface=" Arial"/>
              </a:rPr>
              <a:t>Искаженное представление о правоте большинства</a:t>
            </a:r>
          </a:p>
          <a:p>
            <a:pPr marL="36000"/>
            <a:r>
              <a:rPr lang="ru-RU" sz="1600" dirty="0" smtClean="0">
                <a:latin typeface=" Arial"/>
              </a:rPr>
              <a:t>Большинство </a:t>
            </a:r>
            <a:r>
              <a:rPr lang="ru-RU" sz="1600" dirty="0">
                <a:latin typeface=" Arial"/>
              </a:rPr>
              <a:t>всегда право! </a:t>
            </a:r>
            <a:r>
              <a:rPr lang="ru-RU" sz="1600" dirty="0" smtClean="0">
                <a:latin typeface=" Arial"/>
              </a:rPr>
              <a:t>Однако « </a:t>
            </a:r>
            <a:r>
              <a:rPr lang="ru-RU" sz="1600" dirty="0">
                <a:latin typeface=" Arial"/>
              </a:rPr>
              <a:t>Какие контраргументы были выдвинуты меньшинством? </a:t>
            </a:r>
          </a:p>
          <a:p>
            <a:pPr marL="36000" indent="0">
              <a:buNone/>
            </a:pPr>
            <a:r>
              <a:rPr lang="ru-RU" sz="1600" b="1" dirty="0">
                <a:latin typeface=" Arial"/>
              </a:rPr>
              <a:t>Искаженное представления о правильности ретроспективного взгляда</a:t>
            </a:r>
          </a:p>
          <a:p>
            <a:pPr marL="36000"/>
            <a:r>
              <a:rPr lang="ru-RU" sz="1600" dirty="0" smtClean="0">
                <a:latin typeface=" Arial"/>
              </a:rPr>
              <a:t>то </a:t>
            </a:r>
            <a:r>
              <a:rPr lang="ru-RU" sz="1600" dirty="0">
                <a:latin typeface=" Arial"/>
              </a:rPr>
              <a:t>что делалось раньше и привело к успеху можно перенести из прошлого на </a:t>
            </a:r>
            <a:r>
              <a:rPr lang="ru-RU" sz="1600" dirty="0" smtClean="0">
                <a:latin typeface=" Arial"/>
              </a:rPr>
              <a:t>настоящее</a:t>
            </a:r>
            <a:endParaRPr lang="ru-RU" sz="1600" dirty="0">
              <a:latin typeface=" 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26439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700657" cy="732155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 Arial"/>
              </a:rPr>
              <a:t>Инвестиционный процесс</a:t>
            </a:r>
            <a:r>
              <a:rPr lang="de-DE" sz="2400" dirty="0" smtClean="0">
                <a:latin typeface=" Arial"/>
              </a:rPr>
              <a:t>- </a:t>
            </a:r>
            <a:r>
              <a:rPr lang="ru-RU" sz="2400" dirty="0" smtClean="0">
                <a:latin typeface=" Arial"/>
              </a:rPr>
              <a:t>и</a:t>
            </a:r>
            <a:r>
              <a:rPr lang="de-DE" sz="2400" dirty="0" smtClean="0">
                <a:latin typeface=" Arial"/>
              </a:rPr>
              <a:t> </a:t>
            </a:r>
            <a:r>
              <a:rPr lang="ru-RU" sz="2400" dirty="0" smtClean="0">
                <a:latin typeface=" Arial"/>
              </a:rPr>
              <a:t>процесс контроллинга проектов с учетом  возможных когнитивных искажений со стороны менеджеров</a:t>
            </a:r>
            <a:endParaRPr lang="ru-RU" sz="2400" dirty="0">
              <a:latin typeface=" Arial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73142691"/>
              </p:ext>
            </p:extLst>
          </p:nvPr>
        </p:nvGraphicFramePr>
        <p:xfrm>
          <a:off x="896983" y="1843041"/>
          <a:ext cx="10515600" cy="4775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23109" y="2534195"/>
            <a:ext cx="1524000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 Arial"/>
              </a:rPr>
              <a:t>Ошибки в выборе данных (то что</a:t>
            </a:r>
            <a:r>
              <a:rPr lang="en-US" sz="1200" dirty="0" smtClean="0">
                <a:latin typeface=" Arial"/>
              </a:rPr>
              <a:t> </a:t>
            </a:r>
            <a:r>
              <a:rPr lang="ru-RU" sz="1200" dirty="0" smtClean="0">
                <a:latin typeface=" Arial"/>
              </a:rPr>
              <a:t>есть или легче добыть)</a:t>
            </a:r>
            <a:endParaRPr lang="ru-RU" sz="1200" dirty="0">
              <a:latin typeface=" 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31383" y="2386148"/>
            <a:ext cx="1776547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 Arial"/>
              </a:rPr>
              <a:t>Страх потерь, «увеличить бюджет!!!»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 Arial"/>
              </a:rPr>
              <a:t>Опора на затраты прошлых проектов</a:t>
            </a:r>
            <a:endParaRPr lang="ru-RU" sz="1200" dirty="0">
              <a:latin typeface=" 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86297" y="4833258"/>
            <a:ext cx="1611086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 Arial"/>
              </a:rPr>
              <a:t>Переоценка себя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 Arial"/>
              </a:rPr>
              <a:t>Ошибки в выборе </a:t>
            </a:r>
            <a:r>
              <a:rPr lang="ru-RU" sz="1200" dirty="0" smtClean="0">
                <a:latin typeface=" Arial"/>
              </a:rPr>
              <a:t>данных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 Arial"/>
              </a:rPr>
              <a:t>Иллюзия контроля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32663" y="4833258"/>
            <a:ext cx="1532708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 Arial"/>
              </a:rPr>
              <a:t>Выбор неверной базы</a:t>
            </a:r>
            <a:endParaRPr lang="en-US" sz="1200" dirty="0" smtClean="0">
              <a:latin typeface=" Arial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 Arial"/>
              </a:rPr>
              <a:t>Не учет </a:t>
            </a:r>
            <a:r>
              <a:rPr lang="ru-RU" sz="1200" dirty="0" err="1" smtClean="0">
                <a:latin typeface=" Arial"/>
              </a:rPr>
              <a:t>стохастики</a:t>
            </a:r>
            <a:r>
              <a:rPr lang="ru-RU" sz="1200" dirty="0" smtClean="0">
                <a:latin typeface=" Arial"/>
              </a:rPr>
              <a:t> из-за обилия точных данных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48251" y="4824545"/>
            <a:ext cx="1463040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 Arial"/>
              </a:rPr>
              <a:t>Учет собственных интересов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 Arial"/>
              </a:rPr>
              <a:t>Ошибка в преференции из-за симпатий к кому или чему-либо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32419" y="4833258"/>
            <a:ext cx="1454332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 Arial"/>
              </a:rPr>
              <a:t>Отбор «нужных» показателей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 Arial"/>
              </a:rPr>
              <a:t>Ошибки подтверждения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 Arial"/>
              </a:rPr>
              <a:t>Избыток </a:t>
            </a:r>
            <a:r>
              <a:rPr lang="en-US" sz="1200" dirty="0" smtClean="0">
                <a:latin typeface=" Arial"/>
              </a:rPr>
              <a:t>KPI</a:t>
            </a:r>
            <a:r>
              <a:rPr lang="ru-RU" sz="1200" dirty="0" smtClean="0">
                <a:latin typeface=" Arial"/>
              </a:rPr>
              <a:t> </a:t>
            </a:r>
            <a:endParaRPr lang="ru-RU" sz="1200" dirty="0">
              <a:latin typeface=" Arial"/>
            </a:endParaRPr>
          </a:p>
        </p:txBody>
      </p:sp>
      <p:cxnSp>
        <p:nvCxnSpPr>
          <p:cNvPr id="14" name="Прямая соединительная линия 13"/>
          <p:cNvCxnSpPr>
            <a:stCxn id="5" idx="2"/>
          </p:cNvCxnSpPr>
          <p:nvPr/>
        </p:nvCxnSpPr>
        <p:spPr>
          <a:xfrm>
            <a:off x="1685109" y="3365192"/>
            <a:ext cx="0" cy="4404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3298372" y="4598125"/>
            <a:ext cx="0" cy="2264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190309" y="4598125"/>
            <a:ext cx="0" cy="2612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6897189" y="4615542"/>
            <a:ext cx="0" cy="2351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310949" y="3413760"/>
            <a:ext cx="0" cy="39188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8638903" y="4615542"/>
            <a:ext cx="0" cy="20900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772907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6955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Arial"/>
                <a:cs typeface="Arial"/>
              </a:rPr>
              <a:t>Из практика неуспешной реализации проектов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558834"/>
            <a:ext cx="10515600" cy="4797516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Arial"/>
                <a:cs typeface="Arial"/>
              </a:rPr>
              <a:t>RWE </a:t>
            </a:r>
            <a:r>
              <a:rPr lang="ru-RU" sz="1800" dirty="0" smtClean="0">
                <a:latin typeface="Arial"/>
                <a:cs typeface="Arial"/>
              </a:rPr>
              <a:t>(немецкий </a:t>
            </a:r>
            <a:r>
              <a:rPr lang="ru-RU" sz="1800" dirty="0" err="1" smtClean="0">
                <a:latin typeface="Arial"/>
                <a:cs typeface="Arial"/>
              </a:rPr>
              <a:t>энергоконцерн</a:t>
            </a:r>
            <a:r>
              <a:rPr lang="ru-RU" sz="1800" dirty="0" smtClean="0">
                <a:latin typeface="Arial"/>
                <a:cs typeface="Arial"/>
              </a:rPr>
              <a:t>) систематически имел  значительные задержки по срокам и превышение бюджетов инвестиционных проектов. </a:t>
            </a:r>
          </a:p>
          <a:p>
            <a:r>
              <a:rPr lang="ru-RU" sz="1800" dirty="0" smtClean="0">
                <a:latin typeface="Arial"/>
                <a:cs typeface="Arial"/>
              </a:rPr>
              <a:t>Анализ причин недостатков</a:t>
            </a:r>
            <a:r>
              <a:rPr lang="ru-RU" sz="1800" dirty="0">
                <a:latin typeface="Arial"/>
                <a:cs typeface="Arial"/>
              </a:rPr>
              <a:t> </a:t>
            </a:r>
            <a:r>
              <a:rPr lang="ru-RU" sz="1800" dirty="0" smtClean="0">
                <a:latin typeface="Arial"/>
                <a:cs typeface="Arial"/>
              </a:rPr>
              <a:t>показал, что инструментарий проектного менеджмента и контроллинга проектов применялся корректно, следовательно причина в другом </a:t>
            </a:r>
          </a:p>
          <a:p>
            <a:r>
              <a:rPr lang="ru-RU" sz="1800" dirty="0" smtClean="0">
                <a:latin typeface="Arial"/>
                <a:cs typeface="Arial"/>
              </a:rPr>
              <a:t>Для выявления истинных причин неудачи в реализации инвестиционных проектов менеджмент концерна пригласил психологов и социологов</a:t>
            </a:r>
          </a:p>
          <a:p>
            <a:r>
              <a:rPr lang="ru-RU" sz="1800" dirty="0" smtClean="0">
                <a:latin typeface="Arial"/>
                <a:cs typeface="Arial"/>
              </a:rPr>
              <a:t> Было предложено выявить  так называемые когнитивные искажения у ключевых менеджеров (</a:t>
            </a:r>
            <a:r>
              <a:rPr lang="tr-TR" sz="1800" dirty="0" err="1" smtClean="0">
                <a:latin typeface="Arial"/>
                <a:cs typeface="Arial"/>
              </a:rPr>
              <a:t>cognitive</a:t>
            </a:r>
            <a:r>
              <a:rPr lang="tr-TR" sz="1800" dirty="0" smtClean="0">
                <a:latin typeface="Arial"/>
                <a:cs typeface="Arial"/>
              </a:rPr>
              <a:t> </a:t>
            </a:r>
            <a:r>
              <a:rPr lang="tr-TR" sz="1800" dirty="0" err="1" smtClean="0">
                <a:latin typeface="Arial"/>
                <a:cs typeface="Arial"/>
              </a:rPr>
              <a:t>biases</a:t>
            </a:r>
            <a:r>
              <a:rPr lang="ru-RU" sz="1800" dirty="0" smtClean="0">
                <a:latin typeface="Arial"/>
                <a:cs typeface="Arial"/>
              </a:rPr>
              <a:t>), то </a:t>
            </a:r>
            <a:r>
              <a:rPr lang="ru-RU" sz="1800" dirty="0">
                <a:latin typeface="Arial"/>
                <a:cs typeface="Arial"/>
              </a:rPr>
              <a:t>есть </a:t>
            </a:r>
            <a:r>
              <a:rPr lang="ru-RU" sz="1800" dirty="0" smtClean="0">
                <a:latin typeface="Arial"/>
                <a:cs typeface="Arial"/>
              </a:rPr>
              <a:t>мыслительных упрощений</a:t>
            </a:r>
            <a:r>
              <a:rPr lang="ru-RU" sz="1800" dirty="0">
                <a:latin typeface="Arial"/>
                <a:cs typeface="Arial"/>
              </a:rPr>
              <a:t>, </a:t>
            </a:r>
            <a:r>
              <a:rPr lang="ru-RU" sz="1800" dirty="0" smtClean="0">
                <a:latin typeface="Arial"/>
                <a:cs typeface="Arial"/>
              </a:rPr>
              <a:t>допускаемых </a:t>
            </a:r>
            <a:r>
              <a:rPr lang="ru-RU" sz="1800" dirty="0">
                <a:latin typeface="Arial"/>
                <a:cs typeface="Arial"/>
              </a:rPr>
              <a:t>при принятии решений, которые приводят к ошибочным решениям. </a:t>
            </a:r>
            <a:endParaRPr lang="ru-RU" sz="1800" dirty="0" smtClean="0">
              <a:latin typeface="Arial"/>
              <a:cs typeface="Arial"/>
            </a:endParaRPr>
          </a:p>
          <a:p>
            <a:r>
              <a:rPr lang="ru-RU" sz="1800" dirty="0" smtClean="0">
                <a:latin typeface="Arial"/>
                <a:cs typeface="Arial"/>
              </a:rPr>
              <a:t>Было выявлено, что  участники проектов и стейкхолдеры действуют рационально, однако понимание рациональности разное у разных групп людей, участвующих в проекте </a:t>
            </a:r>
          </a:p>
          <a:p>
            <a:r>
              <a:rPr lang="ru-RU" sz="1800" dirty="0" smtClean="0">
                <a:latin typeface="Arial"/>
                <a:cs typeface="Arial"/>
              </a:rPr>
              <a:t>Было выявлено, что на рациональность поведения </a:t>
            </a:r>
            <a:r>
              <a:rPr lang="ru-RU" sz="1800" dirty="0">
                <a:latin typeface="Arial"/>
                <a:cs typeface="Arial"/>
              </a:rPr>
              <a:t>часто влияют </a:t>
            </a:r>
            <a:r>
              <a:rPr lang="ru-RU" sz="1800" dirty="0" smtClean="0">
                <a:latin typeface="Arial"/>
                <a:cs typeface="Arial"/>
              </a:rPr>
              <a:t>предубеждения и личные интересы , которые </a:t>
            </a:r>
            <a:r>
              <a:rPr lang="ru-RU" sz="1800" dirty="0">
                <a:latin typeface="Arial"/>
                <a:cs typeface="Arial"/>
              </a:rPr>
              <a:t>являются неотъемлемой частью человеческого мыслительного </a:t>
            </a:r>
            <a:r>
              <a:rPr lang="ru-RU" sz="1800" dirty="0" smtClean="0">
                <a:latin typeface="Arial"/>
                <a:cs typeface="Arial"/>
              </a:rPr>
              <a:t>  процесса</a:t>
            </a:r>
            <a:r>
              <a:rPr lang="ru-RU" sz="1800" dirty="0">
                <a:latin typeface="Arial"/>
                <a:cs typeface="Arial"/>
              </a:rPr>
              <a:t>.</a:t>
            </a:r>
            <a:r>
              <a:rPr lang="ru-RU" sz="1800" dirty="0" smtClean="0">
                <a:latin typeface="Arial"/>
                <a:cs typeface="Arial"/>
              </a:rPr>
              <a:t> </a:t>
            </a:r>
            <a:r>
              <a:rPr lang="ru-RU" sz="1800" dirty="0">
                <a:latin typeface="Arial"/>
                <a:cs typeface="Arial"/>
              </a:rPr>
              <a:t>О</a:t>
            </a:r>
            <a:r>
              <a:rPr lang="ru-RU" sz="1800" dirty="0" smtClean="0">
                <a:latin typeface="Arial"/>
                <a:cs typeface="Arial"/>
              </a:rPr>
              <a:t>сознание этого феномена является </a:t>
            </a:r>
            <a:r>
              <a:rPr lang="ru-RU" sz="1800" dirty="0">
                <a:latin typeface="Arial"/>
                <a:cs typeface="Arial"/>
              </a:rPr>
              <a:t>важной основой для принятия </a:t>
            </a:r>
            <a:r>
              <a:rPr lang="ru-RU" sz="1800" dirty="0" smtClean="0">
                <a:latin typeface="Arial"/>
                <a:cs typeface="Arial"/>
              </a:rPr>
              <a:t>решений.</a:t>
            </a:r>
          </a:p>
          <a:p>
            <a:endParaRPr lang="ru-RU" sz="1800" dirty="0">
              <a:latin typeface="Arial"/>
              <a:cs typeface="Arial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2EBF0-1D19-B347-9F51-05A2E8A55CEC}" type="slidenum">
              <a:rPr lang="ru-RU" sz="2000"/>
              <a:pPr/>
              <a:t>12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9021087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200" dirty="0">
                <a:latin typeface="Arial"/>
                <a:cs typeface="Arial"/>
              </a:rPr>
              <a:t>Следствие из практики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Arial"/>
                <a:cs typeface="Arial"/>
              </a:rPr>
              <a:t>Нельзя не учитывать когнитивные искажения (предубеждения)у людей, участвующих в проекте,</a:t>
            </a:r>
          </a:p>
          <a:p>
            <a:r>
              <a:rPr lang="ru-RU" sz="2000" dirty="0">
                <a:latin typeface="Arial"/>
                <a:cs typeface="Arial"/>
              </a:rPr>
              <a:t>Нужно выявить реальные цели и желания людей в проекте и попытаться их гармонизировать с целями  и задачами проекта</a:t>
            </a:r>
          </a:p>
          <a:p>
            <a:r>
              <a:rPr lang="ru-RU" sz="2000" dirty="0">
                <a:latin typeface="Arial"/>
                <a:cs typeface="Arial"/>
              </a:rPr>
              <a:t> Гуманистическому аспекту проектного менеджмента следует уделять не меньшее (даже большее!!!) внимание чем инструментарию и принципам</a:t>
            </a:r>
          </a:p>
          <a:p>
            <a:endParaRPr lang="ru-RU" sz="2000" dirty="0">
              <a:latin typeface="Arial"/>
              <a:cs typeface="Arial"/>
            </a:endParaRPr>
          </a:p>
          <a:p>
            <a:pPr marL="0" indent="0" algn="ctr">
              <a:buNone/>
            </a:pPr>
            <a:r>
              <a:rPr lang="ru-RU" sz="2000" b="1" i="1" dirty="0">
                <a:solidFill>
                  <a:srgbClr val="3366FF"/>
                </a:solidFill>
                <a:latin typeface="Arial"/>
                <a:cs typeface="Arial"/>
              </a:rPr>
              <a:t>ЧЕЛОВЕК цель а не СРЕДСТВО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2EBF0-1D19-B347-9F51-05A2E8A55CEC}" type="slidenum">
              <a:rPr lang="ru-RU" sz="2000"/>
              <a:pPr/>
              <a:t>13</a:t>
            </a:fld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8581373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 descr="1743674_404590236352080_77713003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1147254"/>
            <a:ext cx="8001000" cy="535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90640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209800" y="1480458"/>
            <a:ext cx="7772400" cy="1088572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Arial"/>
                <a:cs typeface="Arial"/>
              </a:rPr>
              <a:t>Спасибо за внимание!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96324" y="3187700"/>
            <a:ext cx="6400800" cy="1752600"/>
          </a:xfrm>
        </p:spPr>
        <p:txBody>
          <a:bodyPr/>
          <a:lstStyle/>
          <a:p>
            <a:r>
              <a:rPr lang="en-US" dirty="0" smtClean="0">
                <a:hlinkClick r:id="rId2"/>
              </a:rPr>
              <a:t>falkosg@bmstu.ru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www.ibm2@ru</a:t>
            </a: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2319" y="0"/>
            <a:ext cx="1799681" cy="214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821682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838</TotalTime>
  <Words>1457</Words>
  <Application>Microsoft Office PowerPoint</Application>
  <PresentationFormat>Произвольный</PresentationFormat>
  <Paragraphs>130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 ПОВЕДЕНЧЕСКИЙ КОНТРОЛЛИНГ: ВОЗВРАЩЕНИЕ ЧЕЛОВЕКА В ЭКОНОМИКУ, ОРГАНИЗАЦИЮ ПРОИЗВОДСТВА И МЕНЕДЖМЕНТ </vt:lpstr>
      <vt:lpstr>Структура доклада</vt:lpstr>
      <vt:lpstr>Человек цель, а не средство</vt:lpstr>
      <vt:lpstr>Куда исчез человек из экономики, организации производства и менеджмента? </vt:lpstr>
      <vt:lpstr>Структура себестоимости (S)  и место человека в ней</vt:lpstr>
      <vt:lpstr>Слайд 6</vt:lpstr>
      <vt:lpstr>История зарождения поведенческого контроллинга  </vt:lpstr>
      <vt:lpstr>История зарождения поведенческого контроллинга (продолжение)</vt:lpstr>
      <vt:lpstr>Слайд 9</vt:lpstr>
      <vt:lpstr>Краткий перечень  свойств мозга и особенностей мышления людей, учет которых поможет снизить риски когнитивного искажения (cognitive bias)</vt:lpstr>
      <vt:lpstr>Инвестиционный процесс- и процесс контроллинга проектов с учетом  возможных когнитивных искажений со стороны менеджеров</vt:lpstr>
      <vt:lpstr>Из практика неуспешной реализации проектов</vt:lpstr>
      <vt:lpstr>Следствие из практики</vt:lpstr>
      <vt:lpstr>Слайд 14</vt:lpstr>
      <vt:lpstr>Спасибо за внимание!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 Фалько</dc:creator>
  <cp:lastModifiedBy>Prof</cp:lastModifiedBy>
  <cp:revision>48</cp:revision>
  <dcterms:created xsi:type="dcterms:W3CDTF">2024-05-03T08:26:02Z</dcterms:created>
  <dcterms:modified xsi:type="dcterms:W3CDTF">2024-06-09T10:49:00Z</dcterms:modified>
</cp:coreProperties>
</file>