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4" r:id="rId1"/>
  </p:sldMasterIdLst>
  <p:notesMasterIdLst>
    <p:notesMasterId r:id="rId21"/>
  </p:notesMasterIdLst>
  <p:handoutMasterIdLst>
    <p:handoutMasterId r:id="rId22"/>
  </p:handoutMasterIdLst>
  <p:sldIdLst>
    <p:sldId id="628" r:id="rId2"/>
    <p:sldId id="664" r:id="rId3"/>
    <p:sldId id="665" r:id="rId4"/>
    <p:sldId id="666" r:id="rId5"/>
    <p:sldId id="667" r:id="rId6"/>
    <p:sldId id="662" r:id="rId7"/>
    <p:sldId id="668" r:id="rId8"/>
    <p:sldId id="669" r:id="rId9"/>
    <p:sldId id="670" r:id="rId10"/>
    <p:sldId id="671" r:id="rId11"/>
    <p:sldId id="672" r:id="rId12"/>
    <p:sldId id="673" r:id="rId13"/>
    <p:sldId id="674" r:id="rId14"/>
    <p:sldId id="675" r:id="rId15"/>
    <p:sldId id="676" r:id="rId16"/>
    <p:sldId id="677" r:id="rId17"/>
    <p:sldId id="678" r:id="rId18"/>
    <p:sldId id="679" r:id="rId19"/>
    <p:sldId id="661" r:id="rId20"/>
  </p:sldIdLst>
  <p:sldSz cx="9144000" cy="6858000" type="screen4x3"/>
  <p:notesSz cx="6872288" cy="9893300"/>
  <p:defaultTextStyle>
    <a:defPPr>
      <a:defRPr lang="en-US"/>
    </a:defPPr>
    <a:lvl1pPr algn="l" rtl="0" fontAlgn="base">
      <a:lnSpc>
        <a:spcPct val="80000"/>
      </a:lnSpc>
      <a:spcBef>
        <a:spcPct val="5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lnSpc>
        <a:spcPct val="80000"/>
      </a:lnSpc>
      <a:spcBef>
        <a:spcPct val="5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lnSpc>
        <a:spcPct val="80000"/>
      </a:lnSpc>
      <a:spcBef>
        <a:spcPct val="5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lnSpc>
        <a:spcPct val="80000"/>
      </a:lnSpc>
      <a:spcBef>
        <a:spcPct val="5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lnSpc>
        <a:spcPct val="80000"/>
      </a:lnSpc>
      <a:spcBef>
        <a:spcPct val="5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clrMode="bw"/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99"/>
    <a:srgbClr val="009900"/>
    <a:srgbClr val="000099"/>
    <a:srgbClr val="800080"/>
    <a:srgbClr val="000000"/>
    <a:srgbClr val="FFA300"/>
    <a:srgbClr val="33CCCC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8842" autoAdjust="0"/>
    <p:restoredTop sz="99642" autoAdjust="0"/>
  </p:normalViewPr>
  <p:slideViewPr>
    <p:cSldViewPr>
      <p:cViewPr>
        <p:scale>
          <a:sx n="75" d="100"/>
          <a:sy n="75" d="100"/>
        </p:scale>
        <p:origin x="-2256" y="-3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82231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60438" y="741363"/>
            <a:ext cx="4946650" cy="3709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5988" y="4699000"/>
            <a:ext cx="5040312" cy="445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1600" y="9666288"/>
            <a:ext cx="754063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0000" tIns="45720" rIns="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sz="800" noProof="1"/>
            </a:lvl1pPr>
          </a:lstStyle>
          <a:p>
            <a:pPr>
              <a:defRPr/>
            </a:pPr>
            <a:r>
              <a:rPr lang="en-US" dirty="0"/>
              <a:t>Page </a:t>
            </a:r>
            <a:fld id="{A7C0C185-24F1-45D6-9EC7-B2C87BEB8849}" type="slidenum">
              <a:rPr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57477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1905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3810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5715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7620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26"/>
          <p:cNvSpPr>
            <a:spLocks noChangeArrowheads="1"/>
          </p:cNvSpPr>
          <p:nvPr/>
        </p:nvSpPr>
        <p:spPr bwMode="gray">
          <a:xfrm>
            <a:off x="0" y="1652588"/>
            <a:ext cx="9144000" cy="2363787"/>
          </a:xfrm>
          <a:prstGeom prst="rect">
            <a:avLst/>
          </a:prstGeom>
          <a:solidFill>
            <a:srgbClr val="1E3174"/>
          </a:solidFill>
          <a:ln w="6350">
            <a:solidFill>
              <a:srgbClr val="1E3174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5" name="Line 1030"/>
          <p:cNvSpPr>
            <a:spLocks noChangeShapeType="1"/>
          </p:cNvSpPr>
          <p:nvPr/>
        </p:nvSpPr>
        <p:spPr bwMode="auto">
          <a:xfrm>
            <a:off x="0" y="6858000"/>
            <a:ext cx="9144000" cy="0"/>
          </a:xfrm>
          <a:prstGeom prst="line">
            <a:avLst/>
          </a:prstGeom>
          <a:noFill/>
          <a:ln w="12700">
            <a:solidFill>
              <a:srgbClr val="1E317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6" name="Rectangle 1031"/>
          <p:cNvSpPr>
            <a:spLocks noChangeArrowheads="1"/>
          </p:cNvSpPr>
          <p:nvPr/>
        </p:nvSpPr>
        <p:spPr bwMode="gray">
          <a:xfrm>
            <a:off x="0" y="0"/>
            <a:ext cx="9144000" cy="685800"/>
          </a:xfrm>
          <a:prstGeom prst="rect">
            <a:avLst/>
          </a:prstGeom>
          <a:solidFill>
            <a:srgbClr val="1E3174"/>
          </a:solidFill>
          <a:ln w="6350">
            <a:solidFill>
              <a:srgbClr val="1E3174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/>
          </a:p>
        </p:txBody>
      </p:sp>
      <p:pic>
        <p:nvPicPr>
          <p:cNvPr id="7" name="Picture 1033" descr="New_bandeau_perf ops copi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8775"/>
            <a:ext cx="9144000" cy="244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1035"/>
          <p:cNvSpPr txBox="1">
            <a:spLocks noChangeArrowheads="1"/>
          </p:cNvSpPr>
          <p:nvPr userDrawn="1"/>
        </p:nvSpPr>
        <p:spPr bwMode="auto">
          <a:xfrm>
            <a:off x="1476375" y="6596063"/>
            <a:ext cx="1944688" cy="238125"/>
          </a:xfrm>
          <a:prstGeom prst="rect">
            <a:avLst/>
          </a:prstGeom>
          <a:noFill/>
          <a:ln w="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1200" b="1" i="1" dirty="0">
                <a:solidFill>
                  <a:schemeClr val="bg1"/>
                </a:solidFill>
                <a:latin typeface="Book Antiqua" pitchFamily="18" charset="0"/>
              </a:rPr>
              <a:t>Департамент ПАП</a:t>
            </a:r>
          </a:p>
        </p:txBody>
      </p:sp>
      <p:sp>
        <p:nvSpPr>
          <p:cNvPr id="211971" name="Rectangle 1027"/>
          <p:cNvSpPr>
            <a:spLocks noGrp="1" noChangeArrowheads="1"/>
          </p:cNvSpPr>
          <p:nvPr>
            <p:ph type="ctrTitle"/>
          </p:nvPr>
        </p:nvSpPr>
        <p:spPr>
          <a:xfrm>
            <a:off x="85725" y="4383088"/>
            <a:ext cx="8001000" cy="596900"/>
          </a:xfrm>
        </p:spPr>
        <p:txBody>
          <a:bodyPr rIns="54000" anchor="b"/>
          <a:lstStyle>
            <a:lvl1pPr algn="r">
              <a:defRPr noProof="1">
                <a:solidFill>
                  <a:schemeClr val="tx1"/>
                </a:solidFill>
              </a:defRPr>
            </a:lvl1pPr>
          </a:lstStyle>
          <a:p>
            <a:r>
              <a:rPr lang="en-US" noProof="1"/>
              <a:t>Cliquez et modifiez le titre</a:t>
            </a:r>
          </a:p>
        </p:txBody>
      </p:sp>
      <p:sp>
        <p:nvSpPr>
          <p:cNvPr id="211972" name="Rectangle 1028"/>
          <p:cNvSpPr>
            <a:spLocks noGrp="1" noChangeArrowheads="1"/>
          </p:cNvSpPr>
          <p:nvPr>
            <p:ph type="subTitle" idx="1"/>
          </p:nvPr>
        </p:nvSpPr>
        <p:spPr>
          <a:xfrm>
            <a:off x="0" y="6399213"/>
            <a:ext cx="8001000" cy="458787"/>
          </a:xfrm>
        </p:spPr>
        <p:txBody>
          <a:bodyPr rIns="54000"/>
          <a:lstStyle>
            <a:lvl1pPr marL="0" indent="292100" algn="r">
              <a:defRPr noProof="1">
                <a:solidFill>
                  <a:schemeClr val="bg2"/>
                </a:solidFill>
              </a:defRPr>
            </a:lvl1pPr>
          </a:lstStyle>
          <a:p>
            <a:r>
              <a:rPr lang="en-US" noProof="1"/>
              <a:t>Cliquez pour modifier le style des sous-titres du masque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Slide</a:t>
            </a:r>
            <a:r>
              <a:rPr lang="en-US" noProof="1"/>
              <a:t> </a:t>
            </a:r>
            <a:fld id="{74EE43BD-C0CA-43C0-9D8F-3873552CE872}" type="slidenum">
              <a:rPr lang="en-US" noProof="1"/>
              <a:pPr>
                <a:defRPr/>
              </a:pPr>
              <a:t>‹#›</a:t>
            </a:fld>
            <a:endParaRPr lang="en-US" noProof="1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Slide</a:t>
            </a:r>
            <a:r>
              <a:rPr lang="en-US" noProof="1"/>
              <a:t> </a:t>
            </a:r>
            <a:fld id="{0114D439-2D7F-4593-91DF-A17A0975BD3D}" type="slidenum">
              <a:rPr lang="en-US" noProof="1"/>
              <a:pPr>
                <a:defRPr/>
              </a:pPr>
              <a:t>‹#›</a:t>
            </a:fld>
            <a:endParaRPr lang="en-US" noProof="1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92113" y="1041400"/>
            <a:ext cx="410845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2963" y="1041400"/>
            <a:ext cx="4110037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Slide</a:t>
            </a:r>
            <a:r>
              <a:rPr lang="en-US" noProof="1"/>
              <a:t> </a:t>
            </a:r>
            <a:fld id="{E693C90B-55F9-42B9-9629-CACC1E94A175}" type="slidenum">
              <a:rPr lang="en-US" noProof="1"/>
              <a:pPr>
                <a:defRPr/>
              </a:pPr>
              <a:t>‹#›</a:t>
            </a:fld>
            <a:endParaRPr lang="en-US" noProof="1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Slide</a:t>
            </a:r>
            <a:r>
              <a:rPr lang="en-US" noProof="1"/>
              <a:t> </a:t>
            </a:r>
            <a:fld id="{F96F747A-3C5F-4AB6-85F4-B7A5E682679D}" type="slidenum">
              <a:rPr lang="en-US" noProof="1"/>
              <a:pPr>
                <a:defRPr/>
              </a:pPr>
              <a:t>‹#›</a:t>
            </a:fld>
            <a:endParaRPr lang="en-US" noProof="1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Slide</a:t>
            </a:r>
            <a:r>
              <a:rPr lang="en-US" noProof="1"/>
              <a:t> </a:t>
            </a:r>
            <a:fld id="{0742799A-5636-4B44-ADD5-8D06AB3A787A}" type="slidenum">
              <a:rPr lang="en-US" noProof="1"/>
              <a:pPr>
                <a:defRPr/>
              </a:pPr>
              <a:t>‹#›</a:t>
            </a:fld>
            <a:endParaRPr lang="en-US" noProof="1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Slide</a:t>
            </a:r>
            <a:r>
              <a:rPr lang="en-US" noProof="1"/>
              <a:t> </a:t>
            </a:r>
            <a:fld id="{BC1CB906-8163-442B-9653-9F4DAEE96BD9}" type="slidenum">
              <a:rPr lang="en-US" noProof="1"/>
              <a:pPr>
                <a:defRPr/>
              </a:pPr>
              <a:t>‹#›</a:t>
            </a:fld>
            <a:endParaRPr lang="en-US" noProof="1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Slide</a:t>
            </a:r>
            <a:r>
              <a:rPr lang="en-US" noProof="1"/>
              <a:t> </a:t>
            </a:r>
            <a:fld id="{2E2E5441-2471-4C9C-9A1A-394978069710}" type="slidenum">
              <a:rPr lang="en-US" noProof="1"/>
              <a:pPr>
                <a:defRPr/>
              </a:pPr>
              <a:t>‹#›</a:t>
            </a:fld>
            <a:endParaRPr lang="en-US" noProof="1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Slide</a:t>
            </a:r>
            <a:r>
              <a:rPr lang="en-US" noProof="1"/>
              <a:t> </a:t>
            </a:r>
            <a:fld id="{2CB535AE-0441-4225-9CA1-E2C67F651096}" type="slidenum">
              <a:rPr lang="en-US" noProof="1"/>
              <a:pPr>
                <a:defRPr/>
              </a:pPr>
              <a:t>‹#›</a:t>
            </a:fld>
            <a:endParaRPr lang="en-US" noProof="1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Slide</a:t>
            </a:r>
            <a:r>
              <a:rPr lang="en-US" noProof="1"/>
              <a:t> </a:t>
            </a:r>
            <a:fld id="{84F23A96-219C-4CB0-881C-67E179C70D0E}" type="slidenum">
              <a:rPr lang="en-US" noProof="1"/>
              <a:pPr>
                <a:defRPr/>
              </a:pPr>
              <a:t>‹#›</a:t>
            </a:fld>
            <a:endParaRPr lang="en-US" noProof="1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045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045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Slide</a:t>
            </a:r>
            <a:r>
              <a:rPr lang="en-US" noProof="1"/>
              <a:t> </a:t>
            </a:r>
            <a:fld id="{1A5C42B7-3DAD-45F4-9D7F-5CD9D759C8B9}" type="slidenum">
              <a:rPr lang="en-US" noProof="1"/>
              <a:pPr>
                <a:defRPr/>
              </a:pPr>
              <a:t>‹#›</a:t>
            </a:fld>
            <a:endParaRPr lang="en-US" noProof="1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8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92113" y="1041400"/>
            <a:ext cx="4108450" cy="5003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2963" y="1041400"/>
            <a:ext cx="4110037" cy="5003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Slide</a:t>
            </a:r>
            <a:r>
              <a:rPr lang="en-US" noProof="1"/>
              <a:t> </a:t>
            </a:r>
            <a:fld id="{607AE819-79B4-475D-8986-D72AB8558931}" type="slidenum">
              <a:rPr lang="en-US" noProof="1"/>
              <a:pPr>
                <a:defRPr/>
              </a:pPr>
              <a:t>‹#›</a:t>
            </a:fld>
            <a:endParaRPr lang="en-US" noProof="1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ChangeArrowheads="1"/>
          </p:cNvSpPr>
          <p:nvPr/>
        </p:nvSpPr>
        <p:spPr bwMode="auto">
          <a:xfrm>
            <a:off x="0" y="0"/>
            <a:ext cx="9144000" cy="838200"/>
          </a:xfrm>
          <a:prstGeom prst="rect">
            <a:avLst/>
          </a:prstGeom>
          <a:solidFill>
            <a:srgbClr val="1E3174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210948" name="Line 4"/>
          <p:cNvSpPr>
            <a:spLocks noChangeShapeType="1"/>
          </p:cNvSpPr>
          <p:nvPr/>
        </p:nvSpPr>
        <p:spPr bwMode="auto">
          <a:xfrm>
            <a:off x="0" y="6858000"/>
            <a:ext cx="9144000" cy="0"/>
          </a:xfrm>
          <a:prstGeom prst="line">
            <a:avLst/>
          </a:prstGeom>
          <a:noFill/>
          <a:ln w="12700">
            <a:solidFill>
              <a:srgbClr val="1E317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2113" y="1041400"/>
            <a:ext cx="8370887" cy="500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les styles du texte du masque</a:t>
            </a:r>
          </a:p>
          <a:p>
            <a:pPr lvl="1"/>
            <a:r>
              <a:rPr lang="en-GB" smtClean="0"/>
              <a:t>Deuxième niveau</a:t>
            </a:r>
          </a:p>
          <a:p>
            <a:pPr lvl="2"/>
            <a:r>
              <a:rPr lang="en-GB" smtClean="0"/>
              <a:t>Troisième niveau</a:t>
            </a:r>
          </a:p>
          <a:p>
            <a:pPr lvl="3"/>
            <a:r>
              <a:rPr lang="en-GB" smtClean="0"/>
              <a:t>Quatrième niveau</a:t>
            </a:r>
          </a:p>
          <a:p>
            <a:pPr lvl="4"/>
            <a:r>
              <a:rPr lang="en-GB" smtClean="0"/>
              <a:t>Cinquième niveau</a:t>
            </a:r>
          </a:p>
        </p:txBody>
      </p:sp>
      <p:sp>
        <p:nvSpPr>
          <p:cNvPr id="21095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248400" y="6540500"/>
            <a:ext cx="11874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ct val="0"/>
              </a:spcBef>
              <a:defRPr sz="800">
                <a:solidFill>
                  <a:srgbClr val="000066"/>
                </a:solidFill>
              </a:defRPr>
            </a:lvl1pPr>
          </a:lstStyle>
          <a:p>
            <a:pPr>
              <a:defRPr/>
            </a:pPr>
            <a:r>
              <a:rPr lang="en-US" dirty="0"/>
              <a:t>Slide</a:t>
            </a:r>
            <a:r>
              <a:rPr lang="en-US" noProof="1"/>
              <a:t> </a:t>
            </a:r>
            <a:fld id="{1710A6CD-AC8C-4117-B09C-A1E0401E3C93}" type="slidenum">
              <a:rPr noProof="1"/>
              <a:pPr>
                <a:defRPr/>
              </a:pPr>
              <a:t>‹#›</a:t>
            </a:fld>
            <a:endParaRPr lang="ru-RU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1" r:id="rId1"/>
    <p:sldLayoutId id="2147484112" r:id="rId2"/>
    <p:sldLayoutId id="2147484113" r:id="rId3"/>
    <p:sldLayoutId id="2147484114" r:id="rId4"/>
    <p:sldLayoutId id="2147484115" r:id="rId5"/>
    <p:sldLayoutId id="2147484116" r:id="rId6"/>
    <p:sldLayoutId id="2147484117" r:id="rId7"/>
    <p:sldLayoutId id="2147484118" r:id="rId8"/>
    <p:sldLayoutId id="2147484119" r:id="rId9"/>
    <p:sldLayoutId id="2147484120" r:id="rId10"/>
    <p:sldLayoutId id="2147484121" r:id="rId11"/>
    <p:sldLayoutId id="2147484122" r:id="rId12"/>
  </p:sldLayoutIdLst>
  <p:transition spd="med"/>
  <p:hf hdr="0" ftr="0" dt="0"/>
  <p:txStyles>
    <p:titleStyle>
      <a:lvl1pPr marL="685800" indent="-685800"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2800">
          <a:solidFill>
            <a:srgbClr val="FFFFFF"/>
          </a:solidFill>
          <a:latin typeface="+mj-lt"/>
          <a:ea typeface="+mj-ea"/>
          <a:cs typeface="+mj-cs"/>
        </a:defRPr>
      </a:lvl1pPr>
      <a:lvl2pPr marL="685800" indent="-685800"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2800">
          <a:solidFill>
            <a:srgbClr val="FFFFFF"/>
          </a:solidFill>
          <a:latin typeface="Arial" charset="0"/>
        </a:defRPr>
      </a:lvl2pPr>
      <a:lvl3pPr marL="685800" indent="-685800"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2800">
          <a:solidFill>
            <a:srgbClr val="FFFFFF"/>
          </a:solidFill>
          <a:latin typeface="Arial" charset="0"/>
        </a:defRPr>
      </a:lvl3pPr>
      <a:lvl4pPr marL="685800" indent="-685800"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2800">
          <a:solidFill>
            <a:srgbClr val="FFFFFF"/>
          </a:solidFill>
          <a:latin typeface="Arial" charset="0"/>
        </a:defRPr>
      </a:lvl4pPr>
      <a:lvl5pPr marL="685800" indent="-685800"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2800">
          <a:solidFill>
            <a:srgbClr val="FFFFFF"/>
          </a:solidFill>
          <a:latin typeface="Arial" charset="0"/>
        </a:defRPr>
      </a:lvl5pPr>
      <a:lvl6pPr marL="1143000" algn="l" rtl="0" fontAlgn="base">
        <a:lnSpc>
          <a:spcPct val="80000"/>
        </a:lnSpc>
        <a:spcBef>
          <a:spcPct val="0"/>
        </a:spcBef>
        <a:spcAft>
          <a:spcPct val="0"/>
        </a:spcAft>
        <a:defRPr sz="2800">
          <a:solidFill>
            <a:srgbClr val="FFFFFF"/>
          </a:solidFill>
          <a:latin typeface="Arial" charset="0"/>
        </a:defRPr>
      </a:lvl6pPr>
      <a:lvl7pPr marL="1600200" algn="l" rtl="0" fontAlgn="base">
        <a:lnSpc>
          <a:spcPct val="80000"/>
        </a:lnSpc>
        <a:spcBef>
          <a:spcPct val="0"/>
        </a:spcBef>
        <a:spcAft>
          <a:spcPct val="0"/>
        </a:spcAft>
        <a:defRPr sz="2800">
          <a:solidFill>
            <a:srgbClr val="FFFFFF"/>
          </a:solidFill>
          <a:latin typeface="Arial" charset="0"/>
        </a:defRPr>
      </a:lvl7pPr>
      <a:lvl8pPr marL="2057400" algn="l" rtl="0" fontAlgn="base">
        <a:lnSpc>
          <a:spcPct val="80000"/>
        </a:lnSpc>
        <a:spcBef>
          <a:spcPct val="0"/>
        </a:spcBef>
        <a:spcAft>
          <a:spcPct val="0"/>
        </a:spcAft>
        <a:defRPr sz="2800">
          <a:solidFill>
            <a:srgbClr val="FFFFFF"/>
          </a:solidFill>
          <a:latin typeface="Arial" charset="0"/>
        </a:defRPr>
      </a:lvl8pPr>
      <a:lvl9pPr marL="2514600" algn="l" rtl="0" fontAlgn="base">
        <a:lnSpc>
          <a:spcPct val="80000"/>
        </a:lnSpc>
        <a:spcBef>
          <a:spcPct val="0"/>
        </a:spcBef>
        <a:spcAft>
          <a:spcPct val="0"/>
        </a:spcAft>
        <a:defRPr sz="2800">
          <a:solidFill>
            <a:srgbClr val="FFFFFF"/>
          </a:solidFill>
          <a:latin typeface="Arial" charset="0"/>
        </a:defRPr>
      </a:lvl9pPr>
    </p:titleStyle>
    <p:bodyStyle>
      <a:lvl1pPr marL="571500" indent="-279400" algn="l" rtl="0" eaLnBrk="0" fontAlgn="base" hangingPunct="0">
        <a:spcBef>
          <a:spcPct val="60000"/>
        </a:spcBef>
        <a:spcAft>
          <a:spcPct val="0"/>
        </a:spcAft>
        <a:buClr>
          <a:srgbClr val="000066"/>
        </a:buClr>
        <a:buSzPct val="70000"/>
        <a:buFont typeface="Wingdings" pitchFamily="2" charset="2"/>
        <a:buChar char="l"/>
        <a:defRPr sz="2200">
          <a:solidFill>
            <a:srgbClr val="000066"/>
          </a:solidFill>
          <a:latin typeface="+mn-lt"/>
          <a:ea typeface="+mn-ea"/>
          <a:cs typeface="+mn-cs"/>
        </a:defRPr>
      </a:lvl1pPr>
      <a:lvl2pPr marL="965200" indent="-279400" algn="l" rtl="0" eaLnBrk="0" fontAlgn="base" hangingPunct="0">
        <a:spcBef>
          <a:spcPct val="40000"/>
        </a:spcBef>
        <a:spcAft>
          <a:spcPct val="0"/>
        </a:spcAft>
        <a:buSzPct val="80000"/>
        <a:buFont typeface="Webdings" pitchFamily="18" charset="2"/>
        <a:buChar char="4"/>
        <a:defRPr sz="2000">
          <a:solidFill>
            <a:srgbClr val="000066"/>
          </a:solidFill>
          <a:latin typeface="+mn-lt"/>
        </a:defRPr>
      </a:lvl2pPr>
      <a:lvl3pPr marL="1279525" indent="-200025" algn="l" rtl="0" eaLnBrk="0" fontAlgn="base" hangingPunct="0">
        <a:spcBef>
          <a:spcPct val="40000"/>
        </a:spcBef>
        <a:spcAft>
          <a:spcPct val="0"/>
        </a:spcAft>
        <a:buChar char="–"/>
        <a:defRPr sz="2400">
          <a:solidFill>
            <a:srgbClr val="000066"/>
          </a:solidFill>
          <a:latin typeface="+mn-lt"/>
        </a:defRPr>
      </a:lvl3pPr>
      <a:lvl4pPr marL="1620838" indent="-190500" algn="l" rtl="0" eaLnBrk="0" fontAlgn="base" hangingPunct="0">
        <a:spcBef>
          <a:spcPct val="40000"/>
        </a:spcBef>
        <a:spcAft>
          <a:spcPct val="0"/>
        </a:spcAft>
        <a:buSzPct val="120000"/>
        <a:buChar char="•"/>
        <a:defRPr sz="2000">
          <a:solidFill>
            <a:srgbClr val="000066"/>
          </a:solidFill>
          <a:latin typeface="+mn-lt"/>
        </a:defRPr>
      </a:lvl4pPr>
      <a:lvl5pPr marL="2001838" indent="-190500" algn="l" rtl="0" eaLnBrk="0" fontAlgn="base" hangingPunct="0">
        <a:spcBef>
          <a:spcPct val="20000"/>
        </a:spcBef>
        <a:spcAft>
          <a:spcPct val="0"/>
        </a:spcAft>
        <a:buFont typeface="Webdings" pitchFamily="18" charset="2"/>
        <a:buChar char="4"/>
        <a:defRPr sz="2000">
          <a:solidFill>
            <a:srgbClr val="000066"/>
          </a:solidFill>
          <a:latin typeface="+mn-lt"/>
        </a:defRPr>
      </a:lvl5pPr>
      <a:lvl6pPr marL="2459038" indent="-190500" algn="l" rtl="0" fontAlgn="base">
        <a:spcBef>
          <a:spcPct val="20000"/>
        </a:spcBef>
        <a:spcAft>
          <a:spcPct val="0"/>
        </a:spcAft>
        <a:buFont typeface="Webdings" pitchFamily="18" charset="2"/>
        <a:buChar char="4"/>
        <a:defRPr>
          <a:solidFill>
            <a:srgbClr val="000066"/>
          </a:solidFill>
          <a:latin typeface="+mn-lt"/>
        </a:defRPr>
      </a:lvl6pPr>
      <a:lvl7pPr marL="2916238" indent="-190500" algn="l" rtl="0" fontAlgn="base">
        <a:spcBef>
          <a:spcPct val="20000"/>
        </a:spcBef>
        <a:spcAft>
          <a:spcPct val="0"/>
        </a:spcAft>
        <a:buFont typeface="Webdings" pitchFamily="18" charset="2"/>
        <a:buChar char="4"/>
        <a:defRPr>
          <a:solidFill>
            <a:srgbClr val="000066"/>
          </a:solidFill>
          <a:latin typeface="+mn-lt"/>
        </a:defRPr>
      </a:lvl7pPr>
      <a:lvl8pPr marL="3373438" indent="-190500" algn="l" rtl="0" fontAlgn="base">
        <a:spcBef>
          <a:spcPct val="20000"/>
        </a:spcBef>
        <a:spcAft>
          <a:spcPct val="0"/>
        </a:spcAft>
        <a:buFont typeface="Webdings" pitchFamily="18" charset="2"/>
        <a:buChar char="4"/>
        <a:defRPr>
          <a:solidFill>
            <a:srgbClr val="000066"/>
          </a:solidFill>
          <a:latin typeface="+mn-lt"/>
        </a:defRPr>
      </a:lvl8pPr>
      <a:lvl9pPr marL="3830638" indent="-190500" algn="l" rtl="0" fontAlgn="base">
        <a:spcBef>
          <a:spcPct val="20000"/>
        </a:spcBef>
        <a:spcAft>
          <a:spcPct val="0"/>
        </a:spcAft>
        <a:buFont typeface="Webdings" pitchFamily="18" charset="2"/>
        <a:buChar char="4"/>
        <a:defRPr>
          <a:solidFill>
            <a:srgbClr val="000066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3643314"/>
            <a:ext cx="7999916" cy="1357322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Контроллинг организационно-экономических методов – новое научное направление в менеджменте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5214950"/>
            <a:ext cx="8176422" cy="864096"/>
          </a:xfrm>
        </p:spPr>
        <p:txBody>
          <a:bodyPr/>
          <a:lstStyle/>
          <a:p>
            <a:pPr>
              <a:spcBef>
                <a:spcPts val="0"/>
              </a:spcBef>
              <a:buNone/>
            </a:pPr>
            <a:r>
              <a:rPr lang="ru-RU" sz="1600" b="1" dirty="0" smtClean="0"/>
              <a:t>Орлов Александр Иванович, </a:t>
            </a:r>
            <a:r>
              <a:rPr lang="ru-RU" sz="1600" dirty="0" smtClean="0"/>
              <a:t>проф., д.т.н., д.э.н., к.ф.-м.н.,</a:t>
            </a:r>
            <a:r>
              <a:rPr lang="ru-RU" sz="1600" b="1" dirty="0" smtClean="0"/>
              <a:t> </a:t>
            </a:r>
          </a:p>
          <a:p>
            <a:pPr>
              <a:spcBef>
                <a:spcPts val="0"/>
              </a:spcBef>
              <a:buNone/>
            </a:pPr>
            <a:r>
              <a:rPr lang="ru-RU" sz="1600" dirty="0" smtClean="0"/>
              <a:t>Заведующий научно-исследовательской лаборатории экономико-математических методов в контроллинге Научно-образовательного центра «Контроллинг и управленческие инновации», профессор МГТУ им. Н.Э. Баумана </a:t>
            </a:r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r>
              <a:rPr lang="ru-RU" sz="1600" dirty="0" smtClean="0"/>
              <a:t> </a:t>
            </a:r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r>
              <a:rPr lang="ru-RU" sz="1600" dirty="0" smtClean="0"/>
              <a:t>.</a:t>
            </a:r>
            <a:endParaRPr lang="ru-RU" sz="16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2. Первая статья и основные термины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Исходной точкой развития нового направления является статья:</a:t>
            </a:r>
          </a:p>
          <a:p>
            <a:r>
              <a:rPr lang="ru-RU" dirty="0"/>
              <a:t>Орлов А.И. Контроллинг организационно-экономических методов // Контроллинг. 2008. №4 (28). С. 12-18. </a:t>
            </a:r>
            <a:endParaRPr lang="ru-RU" dirty="0" smtClean="0"/>
          </a:p>
          <a:p>
            <a:r>
              <a:rPr lang="ru-RU" dirty="0" smtClean="0"/>
              <a:t>За 17 лет выдвинутая в этой работе идея развернулась в самостоятельное направление. Его состоянию и перспективам </a:t>
            </a:r>
            <a:r>
              <a:rPr lang="ru-RU" dirty="0" smtClean="0"/>
              <a:t>посвящён </a:t>
            </a:r>
            <a:r>
              <a:rPr lang="ru-RU" dirty="0" smtClean="0"/>
              <a:t>доклад.</a:t>
            </a:r>
          </a:p>
          <a:p>
            <a:r>
              <a:rPr lang="ru-RU" dirty="0" smtClean="0"/>
              <a:t>Сначала надо пояснить используемые термины:</a:t>
            </a:r>
          </a:p>
          <a:p>
            <a:r>
              <a:rPr lang="ru-RU" dirty="0" smtClean="0"/>
              <a:t>- контроллинг;</a:t>
            </a:r>
          </a:p>
          <a:p>
            <a:r>
              <a:rPr lang="ru-RU" dirty="0" smtClean="0"/>
              <a:t>-  менеджмент;</a:t>
            </a:r>
          </a:p>
          <a:p>
            <a:r>
              <a:rPr lang="ru-RU" dirty="0" smtClean="0"/>
              <a:t>- организационно-экономические методы.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</a:t>
            </a:r>
            <a:r>
              <a:rPr lang="en-US" noProof="1" smtClean="0"/>
              <a:t> </a:t>
            </a:r>
            <a:fld id="{74EE43BD-C0CA-43C0-9D8F-3873552CE872}" type="slidenum">
              <a:rPr lang="en-US" noProof="1" smtClean="0"/>
              <a:pPr>
                <a:defRPr/>
              </a:pPr>
              <a:t>2</a:t>
            </a:fld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2885023221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3. Контроллинг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Есть много определений. Будем исходить из следующего: </a:t>
            </a:r>
          </a:p>
          <a:p>
            <a:r>
              <a:rPr lang="ru-RU" b="1" dirty="0" smtClean="0"/>
              <a:t>Контроллинг </a:t>
            </a:r>
            <a:r>
              <a:rPr lang="ru-RU" b="1" dirty="0"/>
              <a:t>- это </a:t>
            </a:r>
            <a:r>
              <a:rPr lang="ru-RU" b="1" dirty="0" smtClean="0"/>
              <a:t>«ориентированная </a:t>
            </a:r>
            <a:r>
              <a:rPr lang="ru-RU" b="1" dirty="0"/>
              <a:t>на перспективу и основанная на измерении фактов система информационно-аналитической и методической поддержки менеджмента в процессе планирования, контроля, анализа и принятия управленческих решений, обеспечивающая координацию и интеграцию подразделений и сотрудников по достижению поставленных </a:t>
            </a:r>
            <a:r>
              <a:rPr lang="ru-RU" b="1" dirty="0" smtClean="0"/>
              <a:t>целей» (С.Г. Фалько). </a:t>
            </a:r>
          </a:p>
          <a:p>
            <a:r>
              <a:rPr lang="ru-RU" dirty="0" smtClean="0"/>
              <a:t>Обратите внимание, что здесь нет ни слова про управленческий </a:t>
            </a:r>
            <a:r>
              <a:rPr lang="ru-RU" dirty="0" smtClean="0"/>
              <a:t>учёт </a:t>
            </a:r>
            <a:r>
              <a:rPr lang="ru-RU" dirty="0" smtClean="0"/>
              <a:t>или про экономику вообще.	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</a:t>
            </a:r>
            <a:r>
              <a:rPr lang="en-US" noProof="1" smtClean="0"/>
              <a:t> </a:t>
            </a:r>
            <a:fld id="{74EE43BD-C0CA-43C0-9D8F-3873552CE872}" type="slidenum">
              <a:rPr lang="en-US" noProof="1" smtClean="0"/>
              <a:pPr>
                <a:defRPr/>
              </a:pPr>
              <a:t>3</a:t>
            </a:fld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886289293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4. Менеджмент и управленческие решения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Менеджмент – научная дисциплина, </a:t>
            </a:r>
            <a:r>
              <a:rPr lang="ru-RU" dirty="0" smtClean="0"/>
              <a:t>посвящённая </a:t>
            </a:r>
            <a:r>
              <a:rPr lang="ru-RU" dirty="0" smtClean="0"/>
              <a:t>осмыслению практики реального управления людьми, подразделениями, организациями, регионами, государствами. </a:t>
            </a:r>
          </a:p>
          <a:p>
            <a:r>
              <a:rPr lang="ru-RU" dirty="0" smtClean="0"/>
              <a:t>Управленческие решения принимаются на основе пяти групп факторов (СТЭЭП-факторов, </a:t>
            </a:r>
            <a:r>
              <a:rPr lang="en-US" dirty="0" smtClean="0"/>
              <a:t>STEEP</a:t>
            </a:r>
            <a:r>
              <a:rPr lang="ru-RU" dirty="0" smtClean="0"/>
              <a:t>-факторов):</a:t>
            </a:r>
          </a:p>
          <a:p>
            <a:r>
              <a:rPr lang="ru-RU" dirty="0" smtClean="0"/>
              <a:t>- социальных;</a:t>
            </a:r>
          </a:p>
          <a:p>
            <a:r>
              <a:rPr lang="ru-RU" dirty="0" smtClean="0"/>
              <a:t>- технологических;</a:t>
            </a:r>
          </a:p>
          <a:p>
            <a:r>
              <a:rPr lang="ru-RU" dirty="0" smtClean="0"/>
              <a:t>- экономических;</a:t>
            </a:r>
          </a:p>
          <a:p>
            <a:r>
              <a:rPr lang="ru-RU" dirty="0" smtClean="0"/>
              <a:t>- экологических;</a:t>
            </a:r>
          </a:p>
          <a:p>
            <a:r>
              <a:rPr lang="ru-RU" dirty="0" smtClean="0"/>
              <a:t>- политических.</a:t>
            </a:r>
          </a:p>
          <a:p>
            <a:pPr marL="29210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</a:t>
            </a:r>
            <a:r>
              <a:rPr lang="en-US" noProof="1" smtClean="0"/>
              <a:t> </a:t>
            </a:r>
            <a:fld id="{74EE43BD-C0CA-43C0-9D8F-3873552CE872}" type="slidenum">
              <a:rPr lang="en-US" noProof="1" smtClean="0"/>
              <a:pPr>
                <a:defRPr/>
              </a:pPr>
              <a:t>4</a:t>
            </a:fld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1413762933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5. Источники по методам и инструментам менеджмента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Менеджмент как наука включает в себя экономику, но отнюдь не сводится к ней</a:t>
            </a:r>
            <a:r>
              <a:rPr lang="ru-RU" dirty="0" smtClean="0"/>
              <a:t>.</a:t>
            </a:r>
          </a:p>
          <a:p>
            <a:r>
              <a:rPr lang="ru-RU" dirty="0" smtClean="0"/>
              <a:t>Исходим из британских традиций менеджмента</a:t>
            </a:r>
            <a:r>
              <a:rPr lang="en-US" dirty="0" smtClean="0"/>
              <a:t> (The Open University </a:t>
            </a:r>
            <a:r>
              <a:rPr lang="en-US" dirty="0"/>
              <a:t>of </a:t>
            </a:r>
            <a:r>
              <a:rPr lang="en-US" dirty="0" smtClean="0"/>
              <a:t>Great Britain</a:t>
            </a:r>
            <a:r>
              <a:rPr lang="ru-RU" dirty="0" smtClean="0"/>
              <a:t>) и отечественной научной школы в области проблем управления. </a:t>
            </a:r>
          </a:p>
          <a:p>
            <a:r>
              <a:rPr lang="ru-RU" dirty="0" smtClean="0"/>
              <a:t>Наши взгляды отражены в учебнике:</a:t>
            </a:r>
          </a:p>
          <a:p>
            <a:r>
              <a:rPr lang="ru-RU" dirty="0"/>
              <a:t>Орлов, А. И. Методы и инструменты менеджмента : </a:t>
            </a:r>
            <a:r>
              <a:rPr lang="ru-RU" dirty="0" smtClean="0"/>
              <a:t>учебник. </a:t>
            </a:r>
            <a:r>
              <a:rPr lang="ru-RU" dirty="0"/>
              <a:t>— Москва : Ай Пи Ар Медиа, 2023. — 403 c. — ISBN 978-5-4497-2233-1. </a:t>
            </a:r>
          </a:p>
          <a:p>
            <a:r>
              <a:rPr lang="ru-RU" dirty="0" smtClean="0"/>
              <a:t>А также в ранее изданных учебниках и учебных пособиях по менеджменту, начиная с 2000 г.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</a:t>
            </a:r>
            <a:r>
              <a:rPr lang="en-US" noProof="1" smtClean="0"/>
              <a:t> </a:t>
            </a:r>
            <a:fld id="{74EE43BD-C0CA-43C0-9D8F-3873552CE872}" type="slidenum">
              <a:rPr lang="en-US" noProof="1" smtClean="0"/>
              <a:pPr>
                <a:defRPr/>
              </a:pPr>
              <a:t>5</a:t>
            </a:fld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1064432144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6</a:t>
            </a:r>
            <a:r>
              <a:rPr lang="ru-RU" dirty="0" smtClean="0"/>
              <a:t>. Организационно-экономические методы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Организационно-экономическое моделирование — научная, практическая и учебная дисциплина, </a:t>
            </a:r>
            <a:r>
              <a:rPr lang="ru-RU" dirty="0" smtClean="0"/>
              <a:t>посвящённая </a:t>
            </a:r>
            <a:r>
              <a:rPr lang="ru-RU" dirty="0"/>
              <a:t>разработке, изучению и применению математических и статистических методов и моделей в экономике и управлении </a:t>
            </a:r>
            <a:r>
              <a:rPr lang="ru-RU" dirty="0" smtClean="0"/>
              <a:t>её </a:t>
            </a:r>
            <a:r>
              <a:rPr lang="ru-RU" dirty="0"/>
              <a:t>субъектами, прежде всего промышленными предприятиями и их </a:t>
            </a:r>
            <a:r>
              <a:rPr lang="ru-RU" dirty="0" smtClean="0"/>
              <a:t>объединениями (</a:t>
            </a:r>
            <a:r>
              <a:rPr lang="ru-RU" dirty="0" smtClean="0"/>
              <a:t>трёхтомный </a:t>
            </a:r>
            <a:r>
              <a:rPr lang="ru-RU" dirty="0" smtClean="0"/>
              <a:t>учебник А.И. Орлова «Организационно-экономическое моделирование», изданный в МГТУ им. Н.Э. Баумана в 2009 – 2012 гг.). </a:t>
            </a:r>
          </a:p>
          <a:p>
            <a:r>
              <a:rPr lang="ru-RU" dirty="0" smtClean="0"/>
              <a:t>Существенные части организационно-экономического моделирования </a:t>
            </a:r>
            <a:r>
              <a:rPr lang="ru-RU" dirty="0"/>
              <a:t>— теория принятия </a:t>
            </a:r>
            <a:r>
              <a:rPr lang="ru-RU" dirty="0" smtClean="0"/>
              <a:t>решений, прикладная статистика, эконометрика.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dirty="0" smtClean="0"/>
              <a:t>Slide</a:t>
            </a:r>
            <a:r>
              <a:rPr lang="en-US" noProof="1" smtClean="0"/>
              <a:t> </a:t>
            </a:r>
            <a:fld id="{74EE43BD-C0CA-43C0-9D8F-3873552CE872}" type="slidenum">
              <a:rPr lang="en-US" noProof="1" smtClean="0"/>
              <a:pPr/>
              <a:t>6</a:t>
            </a:fld>
            <a:endParaRPr lang="en-US" noProof="1"/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7. Модель - определение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	Модель в общем смысле (</a:t>
            </a:r>
            <a:r>
              <a:rPr lang="ru-RU" dirty="0" smtClean="0"/>
              <a:t>обобщённая </a:t>
            </a:r>
            <a:r>
              <a:rPr lang="ru-RU" dirty="0"/>
              <a:t>модель) есть создаваемый с целью получения и (или) хранения информации специфический объект (в форме мысленного образа, описания знаковыми средствами либо материальной системы), отражающий свойства, характеристики и связи объекта-оригинала произвольной природы, существенные для задачи, решаемой </a:t>
            </a:r>
            <a:r>
              <a:rPr lang="ru-RU" dirty="0" smtClean="0"/>
              <a:t>субъектом (Неуймин Я.Г. Модели </a:t>
            </a:r>
            <a:r>
              <a:rPr lang="ru-RU" dirty="0"/>
              <a:t>в науке и </a:t>
            </a:r>
            <a:r>
              <a:rPr lang="ru-RU" dirty="0" smtClean="0"/>
              <a:t>технике: </a:t>
            </a:r>
            <a:r>
              <a:rPr lang="ru-RU" dirty="0"/>
              <a:t>история, теория, </a:t>
            </a:r>
            <a:r>
              <a:rPr lang="ru-RU" dirty="0" smtClean="0"/>
              <a:t>практика. – Л.: Наука, 1984</a:t>
            </a:r>
            <a:r>
              <a:rPr lang="ru-RU" dirty="0"/>
              <a:t>. - 189 с.. </a:t>
            </a:r>
          </a:p>
          <a:p>
            <a:r>
              <a:rPr lang="ru-RU" dirty="0" smtClean="0"/>
              <a:t>Для принятия </a:t>
            </a:r>
            <a:r>
              <a:rPr lang="ru-RU" dirty="0"/>
              <a:t>решений наиболее полезны модели, которые выражаются словами, а также формулами, алгоритмами и иными математическими средствами. Часто полезны графические средства - чертежи, диаграммы, блок-схемы.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</a:t>
            </a:r>
            <a:r>
              <a:rPr lang="en-US" noProof="1" smtClean="0"/>
              <a:t> </a:t>
            </a:r>
            <a:fld id="{74EE43BD-C0CA-43C0-9D8F-3873552CE872}" type="slidenum">
              <a:rPr lang="en-US" noProof="1" smtClean="0"/>
              <a:pPr>
                <a:defRPr/>
              </a:pPr>
              <a:t>7</a:t>
            </a:fld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2584860588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8. Пять этапов решения практической задачи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МЕ́ТОД </a:t>
            </a:r>
            <a:r>
              <a:rPr lang="ru-RU" dirty="0"/>
              <a:t>(от греч. </a:t>
            </a:r>
            <a:r>
              <a:rPr lang="ru-RU" dirty="0"/>
              <a:t>μέθοδος</a:t>
            </a:r>
            <a:r>
              <a:rPr lang="ru-RU" dirty="0"/>
              <a:t> – путь ис­сле­до­ва­ния, по­зна­ния, тео­рия, уче­ние), в ши­ро­ком смыс­ле спо­соб до­сти­же­ния </a:t>
            </a:r>
            <a:r>
              <a:rPr lang="ru-RU" dirty="0" smtClean="0"/>
              <a:t>какого-либо </a:t>
            </a:r>
            <a:r>
              <a:rPr lang="ru-RU" dirty="0"/>
              <a:t>ре­зуль­та­та в по­зна­нии и </a:t>
            </a:r>
            <a:r>
              <a:rPr lang="ru-RU" dirty="0" smtClean="0"/>
              <a:t>прак­тической </a:t>
            </a:r>
            <a:r>
              <a:rPr lang="ru-RU" dirty="0"/>
              <a:t>дея­тель­но­сти. </a:t>
            </a:r>
            <a:r>
              <a:rPr lang="ru-RU" dirty="0" smtClean="0"/>
              <a:t>Метод </a:t>
            </a:r>
            <a:r>
              <a:rPr lang="ru-RU" dirty="0"/>
              <a:t>пред­по­ла­га­ет оп­ре­де­лён­ную по­сле­до­ва­тель­ность дей­ст­вий на ос­но­ве чёт­ко осо­знан­но­го </a:t>
            </a:r>
            <a:r>
              <a:rPr lang="ru-RU" dirty="0" smtClean="0"/>
              <a:t>пла­на (Большая российская энциклопедия).</a:t>
            </a:r>
          </a:p>
          <a:p>
            <a:r>
              <a:rPr lang="ru-RU" dirty="0"/>
              <a:t>Пять </a:t>
            </a:r>
            <a:r>
              <a:rPr lang="ru-RU" dirty="0" smtClean="0"/>
              <a:t>типовых этапов </a:t>
            </a:r>
            <a:r>
              <a:rPr lang="ru-RU" dirty="0"/>
              <a:t>решения практической </a:t>
            </a:r>
            <a:r>
              <a:rPr lang="ru-RU" dirty="0" smtClean="0"/>
              <a:t>задачи:</a:t>
            </a:r>
          </a:p>
          <a:p>
            <a:r>
              <a:rPr lang="ru-RU" dirty="0" smtClean="0"/>
              <a:t> ПРАКТИЧЕСКАЯ </a:t>
            </a:r>
            <a:r>
              <a:rPr lang="en-US" dirty="0" smtClean="0"/>
              <a:t>(</a:t>
            </a:r>
            <a:r>
              <a:rPr lang="ru-RU" dirty="0" smtClean="0"/>
              <a:t>ПРИКЛАДНАЯ) ЗАДАЧА – ОРГАНИЗАЦИОННО-ЭКОНОМИЧЕСКАЯ МОДЕЛЬ – МЕТОД РЕШЕНИЯ ЗАДАЧИ В РАМКАХ МОДЕЛИ – ИНТЕРПРЕТАЦИЯ РЕЗУЛЬТАТОВ В ТЕРМИНАХ ПРИКЛАДНОЙ ОБЛАСТИ – ИЗУЧЕНИЕ УСЛОВИЙ ПРИМЕНИМОСТИ МОДЕЛИ И МЕТОДА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</a:t>
            </a:r>
            <a:r>
              <a:rPr lang="en-US" noProof="1" smtClean="0"/>
              <a:t> </a:t>
            </a:r>
            <a:fld id="{74EE43BD-C0CA-43C0-9D8F-3873552CE872}" type="slidenum">
              <a:rPr lang="en-US" noProof="1" smtClean="0"/>
              <a:pPr>
                <a:defRPr/>
              </a:pPr>
              <a:t>8</a:t>
            </a:fld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4045139545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9. Основная идея доклада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Контроллинг </a:t>
            </a:r>
            <a:r>
              <a:rPr lang="ru-RU" dirty="0"/>
              <a:t>организационно-экономических </a:t>
            </a:r>
            <a:r>
              <a:rPr lang="ru-RU" dirty="0" smtClean="0"/>
              <a:t>методов – </a:t>
            </a:r>
            <a:r>
              <a:rPr lang="ru-RU" dirty="0"/>
              <a:t>это разработка процедур управления соответствием поставленным задачам используемых и вновь создаваемых (внедряемых) организационно-экономических методов. </a:t>
            </a:r>
            <a:endParaRPr lang="ru-RU" dirty="0" smtClean="0"/>
          </a:p>
          <a:p>
            <a:r>
              <a:rPr lang="ru-RU" dirty="0" smtClean="0"/>
              <a:t>При </a:t>
            </a:r>
            <a:r>
              <a:rPr lang="ru-RU" dirty="0"/>
              <a:t>такой постановке мы далеко уходим от первоначальной концепции контроллинга, связанной прежде всего с финансовыми аспектами деятельности организации (предприятия), управленческим </a:t>
            </a:r>
            <a:r>
              <a:rPr lang="ru-RU" dirty="0" smtClean="0"/>
              <a:t>учётом</a:t>
            </a:r>
            <a:r>
              <a:rPr lang="ru-RU" dirty="0"/>
              <a:t>, вообще от проблем управления хозяйственной единицей, выходим за пределы экономических наук</a:t>
            </a:r>
            <a:r>
              <a:rPr lang="ru-RU" dirty="0" smtClean="0"/>
              <a:t>.</a:t>
            </a:r>
          </a:p>
          <a:p>
            <a:r>
              <a:rPr lang="ru-RU" dirty="0" smtClean="0"/>
              <a:t>Организационно-экономические </a:t>
            </a:r>
            <a:r>
              <a:rPr lang="ru-RU" dirty="0"/>
              <a:t>методы </a:t>
            </a:r>
            <a:r>
              <a:rPr lang="ru-RU" dirty="0" smtClean="0"/>
              <a:t>рассматриваем </a:t>
            </a:r>
            <a:r>
              <a:rPr lang="ru-RU" dirty="0"/>
              <a:t>как математические методы исследования – научную базу искусственного </a:t>
            </a:r>
            <a:r>
              <a:rPr lang="ru-RU" dirty="0" smtClean="0"/>
              <a:t>интеллекта (см. наши монографии).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</a:t>
            </a:r>
            <a:r>
              <a:rPr lang="en-US" noProof="1" smtClean="0"/>
              <a:t> </a:t>
            </a:r>
            <a:fld id="{74EE43BD-C0CA-43C0-9D8F-3873552CE872}" type="slidenum">
              <a:rPr lang="en-US" noProof="1" smtClean="0"/>
              <a:pPr>
                <a:defRPr/>
              </a:pPr>
              <a:t>9</a:t>
            </a:fld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1326291775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smtClean="0"/>
              <a:t>10. Контроллинг </a:t>
            </a:r>
            <a:r>
              <a:rPr lang="ru-RU" sz="2400" dirty="0"/>
              <a:t>организационно-экономических методов </a:t>
            </a:r>
            <a:r>
              <a:rPr lang="ru-RU" sz="2400" dirty="0" smtClean="0"/>
              <a:t>- </a:t>
            </a:r>
            <a:r>
              <a:rPr lang="ru-RU" sz="2400" dirty="0"/>
              <a:t>самостоятельное направление в контроллинге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 2008 г. мы развиваем контроллинг </a:t>
            </a:r>
            <a:r>
              <a:rPr lang="ru-RU" dirty="0"/>
              <a:t>организационно-экономических методов как </a:t>
            </a:r>
            <a:r>
              <a:rPr lang="ru-RU" dirty="0" smtClean="0"/>
              <a:t>самостоятельное направление </a:t>
            </a:r>
            <a:r>
              <a:rPr lang="ru-RU" dirty="0"/>
              <a:t>в </a:t>
            </a:r>
            <a:r>
              <a:rPr lang="ru-RU" dirty="0" smtClean="0"/>
              <a:t>контроллинге.</a:t>
            </a:r>
            <a:endParaRPr lang="ru-RU" dirty="0"/>
          </a:p>
          <a:p>
            <a:r>
              <a:rPr lang="ru-RU" dirty="0" smtClean="0"/>
              <a:t>Оправданием </a:t>
            </a:r>
            <a:r>
              <a:rPr lang="ru-RU" dirty="0"/>
              <a:t>целесообразности </a:t>
            </a:r>
            <a:r>
              <a:rPr lang="ru-RU" dirty="0" smtClean="0"/>
              <a:t>такого расширения тематики </a:t>
            </a:r>
            <a:r>
              <a:rPr lang="ru-RU" dirty="0"/>
              <a:t>контроллинга </a:t>
            </a:r>
            <a:r>
              <a:rPr lang="ru-RU" dirty="0" smtClean="0"/>
              <a:t>является </a:t>
            </a:r>
            <a:r>
              <a:rPr lang="ru-RU" dirty="0"/>
              <a:t>то, что во многих областях научной </a:t>
            </a:r>
            <a:r>
              <a:rPr lang="ru-RU" dirty="0" smtClean="0"/>
              <a:t>и прикладной деятельности </a:t>
            </a:r>
            <a:r>
              <a:rPr lang="ru-RU" dirty="0"/>
              <a:t>возникает необходимость управления соответствием используемых методов поставленным задачам. </a:t>
            </a:r>
            <a:endParaRPr lang="ru-RU" dirty="0" smtClean="0"/>
          </a:p>
          <a:p>
            <a:r>
              <a:rPr lang="ru-RU" dirty="0" smtClean="0"/>
              <a:t>Например</a:t>
            </a:r>
            <a:r>
              <a:rPr lang="ru-RU" dirty="0"/>
              <a:t>, в прикладной статистике необходимы правила проверки адекватности используемых </a:t>
            </a:r>
            <a:r>
              <a:rPr lang="ru-RU" dirty="0" smtClean="0"/>
              <a:t>расчётных </a:t>
            </a:r>
            <a:r>
              <a:rPr lang="ru-RU" dirty="0"/>
              <a:t>методов реальной ситуации.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</a:t>
            </a:r>
            <a:r>
              <a:rPr lang="en-US" noProof="1" smtClean="0"/>
              <a:t> </a:t>
            </a:r>
            <a:fld id="{74EE43BD-C0CA-43C0-9D8F-3873552CE872}" type="slidenum">
              <a:rPr lang="en-US" noProof="1" smtClean="0"/>
              <a:pPr>
                <a:defRPr/>
              </a:pPr>
              <a:t>10</a:t>
            </a:fld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2477168114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11. Контроллинг </a:t>
            </a:r>
            <a:r>
              <a:rPr lang="ru-RU" dirty="0"/>
              <a:t>статистических методов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Разработкой таких правил занимается контроллинг статистических </a:t>
            </a:r>
            <a:r>
              <a:rPr lang="ru-RU" dirty="0" smtClean="0"/>
              <a:t>методов, </a:t>
            </a:r>
            <a:r>
              <a:rPr lang="ru-RU" dirty="0"/>
              <a:t>результаты которого применимы при анализе статистических данных в любой области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Одно из правил – анализ данных должен начинаться с выбора (построения) и обоснования вероятностной модели порождения данных.</a:t>
            </a:r>
          </a:p>
          <a:p>
            <a:r>
              <a:rPr lang="ru-RU" dirty="0" smtClean="0"/>
              <a:t>Так, </a:t>
            </a:r>
            <a:r>
              <a:rPr lang="ru-RU" dirty="0" smtClean="0"/>
              <a:t>распространённая </a:t>
            </a:r>
            <a:r>
              <a:rPr lang="ru-RU" dirty="0" smtClean="0"/>
              <a:t>ошибка состоит в необоснованном принятии модели нормального распределения элементов выборки. Хорошо известно, что распределения реальных данных, как правило, не являются нормальными (гауссовскими). Поэтому необходимо тщательное обоснование возможности использования критериев Стьюдента и Фишера. 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</a:t>
            </a:r>
            <a:r>
              <a:rPr lang="en-US" noProof="1" smtClean="0"/>
              <a:t> </a:t>
            </a:r>
            <a:fld id="{74EE43BD-C0CA-43C0-9D8F-3873552CE872}" type="slidenum">
              <a:rPr lang="en-US" noProof="1" smtClean="0"/>
              <a:pPr>
                <a:defRPr/>
              </a:pPr>
              <a:t>11</a:t>
            </a:fld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450789042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12. Истоки - работы 1980-х годов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Ряд базовых идей контроллинга </a:t>
            </a:r>
            <a:r>
              <a:rPr lang="ru-RU" dirty="0"/>
              <a:t>статистических </a:t>
            </a:r>
            <a:r>
              <a:rPr lang="ru-RU" dirty="0" smtClean="0"/>
              <a:t>методов содержится в нормативно-техническом документе:</a:t>
            </a:r>
          </a:p>
          <a:p>
            <a:r>
              <a:rPr lang="ru-RU" i="1" dirty="0"/>
              <a:t>Рекомендации. Прикладная статистика. Методы обработки данных. Основные требования и характеристики. - М.: </a:t>
            </a:r>
            <a:r>
              <a:rPr lang="ru-RU" i="1" dirty="0"/>
              <a:t>ВНИИСтандартизации</a:t>
            </a:r>
            <a:r>
              <a:rPr lang="ru-RU" i="1" dirty="0"/>
              <a:t>, 1987. - 62 с.  </a:t>
            </a:r>
            <a:r>
              <a:rPr lang="ru-RU" i="1" dirty="0" smtClean="0"/>
              <a:t>(научный </a:t>
            </a:r>
            <a:r>
              <a:rPr lang="ru-RU" i="1" dirty="0" smtClean="0"/>
              <a:t>руководитель </a:t>
            </a:r>
            <a:r>
              <a:rPr lang="ru-RU" i="1" dirty="0" smtClean="0"/>
              <a:t>темы А.И. Орлов).</a:t>
            </a:r>
          </a:p>
          <a:p>
            <a:r>
              <a:rPr lang="ru-RU" dirty="0" smtClean="0"/>
              <a:t>Эта работа выполнена в русле научно-общественного движения, приведшего к созданию Всесоюзного центра статистических методов и информатики Центрального правления Всесоюзного экономического общества (1989) и Всесоюзной статистической ассоциации (1990). Эти организации погибли в результате развала СССР, но научные результаты вошли в учебники </a:t>
            </a:r>
            <a:r>
              <a:rPr lang="en-US" dirty="0" smtClean="0"/>
              <a:t>XXI </a:t>
            </a:r>
            <a:r>
              <a:rPr lang="ru-RU" dirty="0" smtClean="0"/>
              <a:t>в.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</a:t>
            </a:r>
            <a:r>
              <a:rPr lang="en-US" noProof="1" smtClean="0"/>
              <a:t> </a:t>
            </a:r>
            <a:fld id="{74EE43BD-C0CA-43C0-9D8F-3873552CE872}" type="slidenum">
              <a:rPr lang="en-US" noProof="1" smtClean="0"/>
              <a:pPr>
                <a:defRPr/>
              </a:pPr>
              <a:t>12</a:t>
            </a:fld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990903743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dirty="0" smtClean="0"/>
              <a:t>13. Опасность неквалифицированной стандартизации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Казалось бы, методы управления </a:t>
            </a:r>
            <a:r>
              <a:rPr lang="ru-RU" dirty="0"/>
              <a:t>соответствием используемых методов поставленным </a:t>
            </a:r>
            <a:r>
              <a:rPr lang="ru-RU" dirty="0" smtClean="0"/>
              <a:t>задачам (в прикладной </a:t>
            </a:r>
            <a:r>
              <a:rPr lang="ru-RU" dirty="0"/>
              <a:t>статистике </a:t>
            </a:r>
            <a:r>
              <a:rPr lang="ru-RU" dirty="0" smtClean="0"/>
              <a:t>- правила </a:t>
            </a:r>
            <a:r>
              <a:rPr lang="ru-RU" dirty="0"/>
              <a:t>проверки адекватности используемых </a:t>
            </a:r>
            <a:r>
              <a:rPr lang="ru-RU" dirty="0" smtClean="0"/>
              <a:t>расчётных </a:t>
            </a:r>
            <a:r>
              <a:rPr lang="ru-RU" dirty="0"/>
              <a:t>методов реальной </a:t>
            </a:r>
            <a:r>
              <a:rPr lang="ru-RU" dirty="0" smtClean="0"/>
              <a:t>ситуации) должны быть зафиксированы в нормативно-технической документации (например, в ГОСТах). </a:t>
            </a:r>
          </a:p>
          <a:p>
            <a:r>
              <a:rPr lang="ru-RU" dirty="0" smtClean="0"/>
              <a:t>Однако практика показывает опасность подготовки подобной документации неквалифицированными лицами.</a:t>
            </a:r>
          </a:p>
          <a:p>
            <a:r>
              <a:rPr lang="ru-RU" dirty="0" smtClean="0"/>
              <a:t>С </a:t>
            </a:r>
            <a:r>
              <a:rPr lang="ru-RU" dirty="0"/>
              <a:t>подобной ситуацией мы сталкивались при анализе государственных и международных стандартов по статистическим методам управления качеством в 1980-х гг. Как было установлено Рабочей группой из 66 специалистов (15 докторов и 36 кандидатов наук), несколько десятков из них содержали грубые ошибки и в итоге были </a:t>
            </a:r>
            <a:r>
              <a:rPr lang="ru-RU" dirty="0" smtClean="0"/>
              <a:t>отменены.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</a:t>
            </a:r>
            <a:r>
              <a:rPr lang="en-US" noProof="1" smtClean="0"/>
              <a:t> </a:t>
            </a:r>
            <a:fld id="{74EE43BD-C0CA-43C0-9D8F-3873552CE872}" type="slidenum">
              <a:rPr lang="en-US" noProof="1" smtClean="0"/>
              <a:pPr>
                <a:defRPr/>
              </a:pPr>
              <a:t>13</a:t>
            </a:fld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618011575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14. Наука – первична, ГОСТы - вторичны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Бесспорно, </a:t>
            </a:r>
            <a:r>
              <a:rPr lang="ru-RU" dirty="0"/>
              <a:t>что опираться надо на научные результаты, а не на ошибочные материалы, пусть даже они называются ГОСТами (тем более, что в современных условиях любые ГОСТы не являются обязательными). Сомнительные ГОСТы и аналогичные материалы должны быть проанализированы и при обнаружении ошибок отменены. </a:t>
            </a:r>
            <a:endParaRPr lang="ru-RU" dirty="0" smtClean="0"/>
          </a:p>
          <a:p>
            <a:r>
              <a:rPr lang="ru-RU" dirty="0" smtClean="0"/>
              <a:t>К </a:t>
            </a:r>
            <a:r>
              <a:rPr lang="ru-RU" dirty="0"/>
              <a:t>сожалению, анализ подобных текстов требует много времени квалифицированных специалистов. Из-за отсутствия соответствующей </a:t>
            </a:r>
            <a:r>
              <a:rPr lang="ru-RU" b="1" dirty="0"/>
              <a:t>организационной структуры </a:t>
            </a:r>
            <a:r>
              <a:rPr lang="ru-RU" dirty="0"/>
              <a:t>и необходимых </a:t>
            </a:r>
            <a:r>
              <a:rPr lang="ru-RU" b="1" dirty="0"/>
              <a:t>ресурсов</a:t>
            </a:r>
            <a:r>
              <a:rPr lang="ru-RU" dirty="0"/>
              <a:t> такой анализ в отношении ряда нормативно-технических документов ещё не проведён, и подобные </a:t>
            </a:r>
            <a:r>
              <a:rPr lang="ru-RU" dirty="0" smtClean="0"/>
              <a:t>материал, </a:t>
            </a:r>
            <a:r>
              <a:rPr lang="ru-RU" dirty="0"/>
              <a:t>к сожалению, </a:t>
            </a:r>
            <a:r>
              <a:rPr lang="ru-RU" dirty="0" smtClean="0"/>
              <a:t>действуют в ряде областей. Например, в метрологии.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</a:t>
            </a:r>
            <a:r>
              <a:rPr lang="en-US" noProof="1" smtClean="0"/>
              <a:t> </a:t>
            </a:r>
            <a:fld id="{74EE43BD-C0CA-43C0-9D8F-3873552CE872}" type="slidenum">
              <a:rPr lang="en-US" noProof="1" smtClean="0"/>
              <a:pPr>
                <a:defRPr/>
              </a:pPr>
              <a:t>14</a:t>
            </a:fld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1014251326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15. </a:t>
            </a:r>
            <a:r>
              <a:rPr lang="ru-RU" dirty="0"/>
              <a:t>Необходимы изменения в преподавании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Действующая система разработки </a:t>
            </a:r>
            <a:r>
              <a:rPr lang="ru-RU" dirty="0"/>
              <a:t>государственных и международных стандартов </a:t>
            </a:r>
            <a:r>
              <a:rPr lang="ru-RU" dirty="0" smtClean="0"/>
              <a:t>и другой </a:t>
            </a:r>
            <a:r>
              <a:rPr lang="ru-RU" dirty="0"/>
              <a:t>нормативно-технической документации </a:t>
            </a:r>
            <a:r>
              <a:rPr lang="ru-RU" dirty="0" smtClean="0"/>
              <a:t>не предусматривает опору на современные научные достижения. С другой стороны, потенциальные эксперты, например, в институтах Академии наук, не стремятся к участию в подготовке стандартов и других нормативно-технических документов.</a:t>
            </a:r>
          </a:p>
          <a:p>
            <a:r>
              <a:rPr lang="ru-RU" dirty="0" smtClean="0"/>
              <a:t>Как быть? Необходимы изменения в преподавании учебных курсов, посвящённых организационно-экономическим методам, с целью обеспечения их соответствия современным требованиям. Ряд нужных для этого учебников уже выпущен нами в 2003 – 2024 гг.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</a:t>
            </a:r>
            <a:r>
              <a:rPr lang="en-US" noProof="1" smtClean="0"/>
              <a:t> </a:t>
            </a:r>
            <a:fld id="{74EE43BD-C0CA-43C0-9D8F-3873552CE872}" type="slidenum">
              <a:rPr lang="en-US" noProof="1" smtClean="0"/>
              <a:pPr>
                <a:defRPr/>
              </a:pPr>
              <a:t>15</a:t>
            </a:fld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3773057633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16. Составляющие контроллинга </a:t>
            </a:r>
            <a:r>
              <a:rPr lang="ru-RU" dirty="0"/>
              <a:t>организационно-экономических методов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контроллинг </a:t>
            </a:r>
            <a:r>
              <a:rPr lang="ru-RU" dirty="0"/>
              <a:t>организационно-экономических методов как </a:t>
            </a:r>
            <a:r>
              <a:rPr lang="ru-RU" dirty="0" smtClean="0"/>
              <a:t>самостоятельного направления </a:t>
            </a:r>
            <a:r>
              <a:rPr lang="ru-RU" dirty="0"/>
              <a:t>в </a:t>
            </a:r>
            <a:r>
              <a:rPr lang="ru-RU" dirty="0" smtClean="0"/>
              <a:t>контроллинге на настоящий момент входят такие составляющие, </a:t>
            </a:r>
            <a:r>
              <a:rPr lang="ru-RU" dirty="0" smtClean="0"/>
              <a:t>отражённые </a:t>
            </a:r>
            <a:r>
              <a:rPr lang="ru-RU" dirty="0" smtClean="0"/>
              <a:t>в наших публикациях </a:t>
            </a:r>
            <a:r>
              <a:rPr lang="ru-RU" dirty="0" smtClean="0"/>
              <a:t>(с соавторами) и </a:t>
            </a:r>
            <a:r>
              <a:rPr lang="ru-RU" dirty="0" smtClean="0"/>
              <a:t>используемые в преподавании:</a:t>
            </a:r>
          </a:p>
          <a:p>
            <a:r>
              <a:rPr lang="ru-RU" dirty="0" smtClean="0"/>
              <a:t>1) контроллинг статистических методов (современное состояние отражено в статье: Орлов </a:t>
            </a:r>
            <a:r>
              <a:rPr lang="ru-RU" dirty="0"/>
              <a:t>А. И. Контроллинг статистических методов // Контроллинг. 2022. №86. С. </a:t>
            </a:r>
            <a:r>
              <a:rPr lang="ru-RU" dirty="0" smtClean="0"/>
              <a:t>2-11).</a:t>
            </a:r>
          </a:p>
          <a:p>
            <a:r>
              <a:rPr lang="ru-RU" dirty="0" smtClean="0"/>
              <a:t>2) контроллинг рисков (одноименный курс входит в программу обучения магистров);</a:t>
            </a:r>
          </a:p>
          <a:p>
            <a:r>
              <a:rPr lang="ru-RU" dirty="0" smtClean="0"/>
              <a:t>3) контроллинг инфляции (</a:t>
            </a:r>
            <a:r>
              <a:rPr lang="ru-RU" dirty="0" smtClean="0"/>
              <a:t>включён </a:t>
            </a:r>
            <a:r>
              <a:rPr lang="ru-RU" dirty="0" smtClean="0"/>
              <a:t>в программу ряда дисциплин);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</a:t>
            </a:r>
            <a:r>
              <a:rPr lang="en-US" noProof="1" smtClean="0"/>
              <a:t> </a:t>
            </a:r>
            <a:fld id="{74EE43BD-C0CA-43C0-9D8F-3873552CE872}" type="slidenum">
              <a:rPr lang="en-US" noProof="1" smtClean="0"/>
              <a:pPr>
                <a:defRPr/>
              </a:pPr>
              <a:t>16</a:t>
            </a:fld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3761598118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17. Составляющие </a:t>
            </a:r>
            <a:r>
              <a:rPr lang="ru-RU" dirty="0"/>
              <a:t>контроллинга организационно-экономических </a:t>
            </a:r>
            <a:r>
              <a:rPr lang="ru-RU" dirty="0" smtClean="0"/>
              <a:t>методов (продолжение)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4) контроллинг качества;</a:t>
            </a:r>
          </a:p>
          <a:p>
            <a:r>
              <a:rPr lang="ru-RU" dirty="0"/>
              <a:t>5) контроллинг науки;</a:t>
            </a:r>
          </a:p>
          <a:p>
            <a:r>
              <a:rPr lang="ru-RU" dirty="0"/>
              <a:t>6) контроллинг персонала; </a:t>
            </a:r>
            <a:endParaRPr lang="ru-RU" dirty="0" smtClean="0"/>
          </a:p>
          <a:p>
            <a:r>
              <a:rPr lang="ru-RU" dirty="0" smtClean="0"/>
              <a:t>7) контроллинг инвестиций.</a:t>
            </a:r>
            <a:endParaRPr lang="ru-RU" dirty="0"/>
          </a:p>
          <a:p>
            <a:r>
              <a:rPr lang="ru-RU" dirty="0" smtClean="0"/>
              <a:t>Ссылки на некоторые публикации по каждой из этих составляющих содержатся в докладе: Орлов </a:t>
            </a:r>
            <a:r>
              <a:rPr lang="ru-RU" dirty="0"/>
              <a:t>А.И. О развитии контроллинга организационно-экономических методов // Контроллинг в экономике, организации производства и управлении:</a:t>
            </a:r>
            <a:r>
              <a:rPr lang="ru-RU" b="1" dirty="0"/>
              <a:t> </a:t>
            </a:r>
            <a:r>
              <a:rPr lang="ru-RU" dirty="0"/>
              <a:t>сборник научных трудов XII международного конгресса по контроллингу, (Смоленск, 19 мая 2023 г.) </a:t>
            </a:r>
            <a:r>
              <a:rPr lang="ru-RU" dirty="0" smtClean="0"/>
              <a:t> – М.:: </a:t>
            </a:r>
            <a:r>
              <a:rPr lang="ru-RU" dirty="0"/>
              <a:t>НП «Объединение контроллеров», 2023. – С. 171-178. http://controlling.ru/files/200.pdf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</a:t>
            </a:r>
            <a:r>
              <a:rPr lang="en-US" noProof="1" smtClean="0"/>
              <a:t> </a:t>
            </a:r>
            <a:fld id="{74EE43BD-C0CA-43C0-9D8F-3873552CE872}" type="slidenum">
              <a:rPr lang="en-US" noProof="1" smtClean="0"/>
              <a:pPr>
                <a:defRPr/>
              </a:pPr>
              <a:t>17</a:t>
            </a:fld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1629644626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18. Заключение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/>
              <a:t>Контроллинг организационно-экономических методов </a:t>
            </a:r>
            <a:r>
              <a:rPr lang="ru-RU" sz="2000" dirty="0" smtClean="0"/>
              <a:t>состоялся как </a:t>
            </a:r>
            <a:r>
              <a:rPr lang="ru-RU" sz="2000" dirty="0"/>
              <a:t>новое научное направление в </a:t>
            </a:r>
            <a:r>
              <a:rPr lang="ru-RU" sz="2000" dirty="0" smtClean="0"/>
              <a:t>менеджменте.</a:t>
            </a:r>
          </a:p>
          <a:p>
            <a:r>
              <a:rPr lang="ru-RU" sz="2000" dirty="0" smtClean="0"/>
              <a:t>Получен ряд научных результатов, имеющих научную и практическую значимость.</a:t>
            </a:r>
          </a:p>
          <a:p>
            <a:r>
              <a:rPr lang="ru-RU" sz="2000" dirty="0" smtClean="0"/>
              <a:t>Однако отдельные публикации не увязаны в систему, позволяющую воспринимать контроллинг </a:t>
            </a:r>
            <a:r>
              <a:rPr lang="ru-RU" sz="2000" dirty="0"/>
              <a:t>организационно-экономических методов </a:t>
            </a:r>
            <a:r>
              <a:rPr lang="ru-RU" sz="2000" dirty="0" smtClean="0"/>
              <a:t>как самостоятельное направление.</a:t>
            </a:r>
          </a:p>
          <a:p>
            <a:r>
              <a:rPr lang="ru-RU" sz="2000" dirty="0" smtClean="0"/>
              <a:t>Поэтому целесообразно подготовить обобщающую научную монографию по контроллингу </a:t>
            </a:r>
            <a:r>
              <a:rPr lang="ru-RU" sz="2000" dirty="0"/>
              <a:t>организационно-экономических </a:t>
            </a:r>
            <a:r>
              <a:rPr lang="ru-RU" sz="2000" dirty="0" smtClean="0"/>
              <a:t>методов.</a:t>
            </a:r>
          </a:p>
          <a:p>
            <a:r>
              <a:rPr lang="ru-RU" sz="2000" dirty="0" smtClean="0"/>
              <a:t>Буду благодарен участникам семинара за обсуждение, замечания и предложения. </a:t>
            </a:r>
          </a:p>
          <a:p>
            <a:r>
              <a:rPr lang="ru-RU" sz="2000" dirty="0" smtClean="0"/>
              <a:t>Наилучший способ связи – </a:t>
            </a:r>
            <a:r>
              <a:rPr lang="en-US" sz="2000" dirty="0" smtClean="0"/>
              <a:t>E-mail: prof-orlov@mail.ru</a:t>
            </a:r>
            <a:endParaRPr lang="ru-RU" sz="2000" dirty="0" smtClean="0"/>
          </a:p>
          <a:p>
            <a:endParaRPr lang="ru-RU" sz="2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</a:t>
            </a:r>
            <a:r>
              <a:rPr lang="en-US" noProof="1" smtClean="0"/>
              <a:t> </a:t>
            </a:r>
            <a:fld id="{74EE43BD-C0CA-43C0-9D8F-3873552CE872}" type="slidenum">
              <a:rPr lang="en-US" noProof="1" smtClean="0"/>
              <a:pPr>
                <a:defRPr/>
              </a:pPr>
              <a:t>18</a:t>
            </a:fld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359474507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1</a:t>
            </a:r>
            <a:r>
              <a:rPr lang="en-US" dirty="0" smtClean="0"/>
              <a:t>9</a:t>
            </a:r>
            <a:r>
              <a:rPr lang="ru-RU" dirty="0" smtClean="0"/>
              <a:t>. </a:t>
            </a:r>
            <a:r>
              <a:rPr lang="ru-RU" dirty="0" smtClean="0"/>
              <a:t>Доклад </a:t>
            </a:r>
            <a:r>
              <a:rPr lang="ru-RU" dirty="0" smtClean="0"/>
              <a:t>заверш</a:t>
            </a:r>
            <a:r>
              <a:rPr lang="ru-RU" dirty="0"/>
              <a:t>ё</a:t>
            </a:r>
            <a:r>
              <a:rPr lang="ru-RU" dirty="0" smtClean="0"/>
              <a:t>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Спасибо за внимание!</a:t>
            </a:r>
            <a:endParaRPr lang="en-US" sz="2400" dirty="0" smtClean="0"/>
          </a:p>
          <a:p>
            <a:r>
              <a:rPr lang="ru-RU" dirty="0" smtClean="0"/>
              <a:t>Буду рад ответить на вопросы.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</a:t>
            </a:r>
            <a:r>
              <a:rPr lang="en-US" noProof="1" smtClean="0"/>
              <a:t> </a:t>
            </a:r>
            <a:fld id="{74EE43BD-C0CA-43C0-9D8F-3873552CE872}" type="slidenum">
              <a:rPr lang="en-US" noProof="1" smtClean="0"/>
              <a:pPr>
                <a:defRPr/>
              </a:pPr>
              <a:t>19</a:t>
            </a:fld>
            <a:endParaRPr lang="en-US" noProof="1"/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FOSA seminar">
  <a:themeElements>
    <a:clrScheme name="">
      <a:dk1>
        <a:srgbClr val="000000"/>
      </a:dk1>
      <a:lt1>
        <a:srgbClr val="FFFFFF"/>
      </a:lt1>
      <a:dk2>
        <a:srgbClr val="C8DEEE"/>
      </a:dk2>
      <a:lt2>
        <a:srgbClr val="5D5D5D"/>
      </a:lt2>
      <a:accent1>
        <a:srgbClr val="FFCC00"/>
      </a:accent1>
      <a:accent2>
        <a:srgbClr val="5D5D5D"/>
      </a:accent2>
      <a:accent3>
        <a:srgbClr val="FFFFFF"/>
      </a:accent3>
      <a:accent4>
        <a:srgbClr val="000000"/>
      </a:accent4>
      <a:accent5>
        <a:srgbClr val="FFE2AA"/>
      </a:accent5>
      <a:accent6>
        <a:srgbClr val="535353"/>
      </a:accent6>
      <a:hlink>
        <a:srgbClr val="4F5FAD"/>
      </a:hlink>
      <a:folHlink>
        <a:srgbClr val="CC0000"/>
      </a:folHlink>
    </a:clrScheme>
    <a:fontScheme name="FOSA semina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FOSA seminar 1">
        <a:dk1>
          <a:srgbClr val="000000"/>
        </a:dk1>
        <a:lt1>
          <a:srgbClr val="FFFFFF"/>
        </a:lt1>
        <a:dk2>
          <a:srgbClr val="C8DEEE"/>
        </a:dk2>
        <a:lt2>
          <a:srgbClr val="5D5D5D"/>
        </a:lt2>
        <a:accent1>
          <a:srgbClr val="FFCC00"/>
        </a:accent1>
        <a:accent2>
          <a:srgbClr val="5D5D5D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535353"/>
        </a:accent6>
        <a:hlink>
          <a:srgbClr val="0099CC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SA seminar 2">
        <a:dk1>
          <a:srgbClr val="B2B2B2"/>
        </a:dk1>
        <a:lt1>
          <a:srgbClr val="FFFFFF"/>
        </a:lt1>
        <a:dk2>
          <a:srgbClr val="3F569D"/>
        </a:dk2>
        <a:lt2>
          <a:srgbClr val="C8DEEE"/>
        </a:lt2>
        <a:accent1>
          <a:srgbClr val="FFCC00"/>
        </a:accent1>
        <a:accent2>
          <a:srgbClr val="5D5D5D"/>
        </a:accent2>
        <a:accent3>
          <a:srgbClr val="AFB4CC"/>
        </a:accent3>
        <a:accent4>
          <a:srgbClr val="DADADA"/>
        </a:accent4>
        <a:accent5>
          <a:srgbClr val="FFE2AA"/>
        </a:accent5>
        <a:accent6>
          <a:srgbClr val="535353"/>
        </a:accent6>
        <a:hlink>
          <a:srgbClr val="0099CC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CC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C:\Home\lemozit\Data\Safety\Flight Ops Safety Seminar\FOSA seminar.pot</Template>
  <TotalTime>11650</TotalTime>
  <Words>1377</Words>
  <Application>Microsoft Office PowerPoint</Application>
  <PresentationFormat>Экран (4:3)</PresentationFormat>
  <Paragraphs>109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FOSA seminar</vt:lpstr>
      <vt:lpstr>Контроллинг организационно-экономических методов – новое научное направление в менеджменте</vt:lpstr>
      <vt:lpstr>2. Первая статья и основные термины</vt:lpstr>
      <vt:lpstr>3. Контроллинг</vt:lpstr>
      <vt:lpstr>4. Менеджмент и управленческие решения</vt:lpstr>
      <vt:lpstr>5. Источники по методам и инструментам менеджмента</vt:lpstr>
      <vt:lpstr>6. Организационно-экономические методы </vt:lpstr>
      <vt:lpstr>7. Модель - определение</vt:lpstr>
      <vt:lpstr>8. Пять этапов решения практической задачи </vt:lpstr>
      <vt:lpstr>9. Основная идея доклада</vt:lpstr>
      <vt:lpstr>10. Контроллинг организационно-экономических методов - самостоятельное направление в контроллинге</vt:lpstr>
      <vt:lpstr>11. Контроллинг статистических методов</vt:lpstr>
      <vt:lpstr>12. Истоки - работы 1980-х годов</vt:lpstr>
      <vt:lpstr>13. Опасность неквалифицированной стандартизации</vt:lpstr>
      <vt:lpstr>14. Наука – первична, ГОСТы - вторичны</vt:lpstr>
      <vt:lpstr>15. Необходимы изменения в преподавании </vt:lpstr>
      <vt:lpstr>16. Составляющие контроллинга организационно-экономических методов </vt:lpstr>
      <vt:lpstr>17. Составляющие контроллинга организационно-экономических методов (продолжение)</vt:lpstr>
      <vt:lpstr>18. Заключение</vt:lpstr>
      <vt:lpstr>19. Доклад завершён</vt:lpstr>
    </vt:vector>
  </TitlesOfParts>
  <Company>European Aeronautic Defense and Space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lemozit</dc:creator>
  <cp:lastModifiedBy>Prof</cp:lastModifiedBy>
  <cp:revision>543</cp:revision>
  <cp:lastPrinted>2002-07-31T09:37:00Z</cp:lastPrinted>
  <dcterms:created xsi:type="dcterms:W3CDTF">2004-07-13T12:24:12Z</dcterms:created>
  <dcterms:modified xsi:type="dcterms:W3CDTF">2025-01-20T09:49:43Z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_Doc_Type">
    <vt:lpwstr>PR</vt:lpwstr>
  </property>
</Properties>
</file>