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tiff" ContentType="image/tiff"/>
  <Default Extension="vml" ContentType="application/vnd.openxmlformats-officedocument.vmlDrawing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1046" r:id="rId3"/>
    <p:sldId id="1081" r:id="rId4"/>
    <p:sldId id="1082" r:id="rId5"/>
    <p:sldId id="1083" r:id="rId6"/>
    <p:sldId id="1047" r:id="rId7"/>
    <p:sldId id="1076" r:id="rId8"/>
    <p:sldId id="1077" r:id="rId9"/>
    <p:sldId id="808" r:id="rId10"/>
    <p:sldId id="1049" r:id="rId11"/>
    <p:sldId id="1015" r:id="rId12"/>
    <p:sldId id="1052" r:id="rId13"/>
    <p:sldId id="1086" r:id="rId14"/>
    <p:sldId id="1053" r:id="rId15"/>
    <p:sldId id="1057" r:id="rId16"/>
    <p:sldId id="1056" r:id="rId17"/>
    <p:sldId id="1058" r:id="rId18"/>
    <p:sldId id="1059" r:id="rId19"/>
    <p:sldId id="1060" r:id="rId20"/>
    <p:sldId id="1062" r:id="rId21"/>
    <p:sldId id="1063" r:id="rId22"/>
    <p:sldId id="1064" r:id="rId23"/>
    <p:sldId id="1065" r:id="rId24"/>
    <p:sldId id="1066" r:id="rId25"/>
    <p:sldId id="1067" r:id="rId26"/>
    <p:sldId id="1068" r:id="rId27"/>
    <p:sldId id="1075" r:id="rId28"/>
    <p:sldId id="1080" r:id="rId29"/>
    <p:sldId id="1070" r:id="rId30"/>
    <p:sldId id="1069" r:id="rId31"/>
    <p:sldId id="1079" r:id="rId32"/>
    <p:sldId id="1078" r:id="rId33"/>
  </p:sldIdLst>
  <p:sldSz cx="12192000" cy="6858000"/>
  <p:notesSz cx="6735763" cy="9866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Раздел по умолчанию" id="{7F793945-9B5E-479A-9093-71C1C34E7F3C}">
          <p14:sldIdLst>
            <p14:sldId id="256"/>
            <p14:sldId id="1046"/>
            <p14:sldId id="1081"/>
            <p14:sldId id="1082"/>
            <p14:sldId id="1083"/>
            <p14:sldId id="1047"/>
            <p14:sldId id="1076"/>
            <p14:sldId id="1077"/>
            <p14:sldId id="808"/>
            <p14:sldId id="1049"/>
            <p14:sldId id="1015"/>
            <p14:sldId id="1052"/>
            <p14:sldId id="1086"/>
            <p14:sldId id="1053"/>
            <p14:sldId id="1057"/>
            <p14:sldId id="1056"/>
            <p14:sldId id="1058"/>
            <p14:sldId id="1059"/>
            <p14:sldId id="1060"/>
            <p14:sldId id="1062"/>
            <p14:sldId id="1063"/>
            <p14:sldId id="1064"/>
            <p14:sldId id="1065"/>
            <p14:sldId id="1066"/>
            <p14:sldId id="1067"/>
            <p14:sldId id="1068"/>
            <p14:sldId id="1075"/>
            <p14:sldId id="1080"/>
            <p14:sldId id="1070"/>
            <p14:sldId id="1069"/>
            <p14:sldId id="1079"/>
            <p14:sldId id="1078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83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Елена Александровна Каширская" initials="ЕАК" lastIdx="2" clrIdx="0">
    <p:extLst>
      <p:ext uri="{19B8F6BF-5375-455C-9EA6-DF929625EA0E}">
        <p15:presenceInfo xmlns:p15="http://schemas.microsoft.com/office/powerpoint/2012/main" xmlns="" userId="S-1-5-21-2859260603-985568080-1471953204-131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63A0D7"/>
    <a:srgbClr val="CC9900"/>
    <a:srgbClr val="DEB400"/>
    <a:srgbClr val="7AAADB"/>
    <a:srgbClr val="3E4464"/>
    <a:srgbClr val="576A87"/>
    <a:srgbClr val="2C345E"/>
    <a:srgbClr val="45546B"/>
    <a:srgbClr val="607796"/>
    <a:srgbClr val="EEC1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375" autoAdjust="0"/>
    <p:restoredTop sz="94712" autoAdjust="0"/>
  </p:normalViewPr>
  <p:slideViewPr>
    <p:cSldViewPr snapToGrid="0" showGuides="1">
      <p:cViewPr>
        <p:scale>
          <a:sx n="70" d="100"/>
          <a:sy n="70" d="100"/>
        </p:scale>
        <p:origin x="-1243" y="-353"/>
      </p:cViewPr>
      <p:guideLst>
        <p:guide orient="horz" pos="2183"/>
        <p:guide pos="3817"/>
      </p:guideLst>
    </p:cSldViewPr>
  </p:slideViewPr>
  <p:outlineViewPr>
    <p:cViewPr>
      <p:scale>
        <a:sx n="33" d="100"/>
        <a:sy n="33" d="100"/>
      </p:scale>
      <p:origin x="0" y="-21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31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48949E-C155-814C-900E-6EF47E796CE7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FB87C0BE-323F-F64C-B3F9-C16D1393C0B7}">
      <dgm:prSet phldrT="[Текст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smtClean="0">
              <a:latin typeface="Times New Roman"/>
              <a:cs typeface="Times New Roman"/>
            </a:rPr>
            <a:t>Подготовительная </a:t>
          </a:r>
          <a:r>
            <a:rPr lang="ru-RU" sz="1600" dirty="0">
              <a:latin typeface="Times New Roman"/>
              <a:cs typeface="Times New Roman"/>
            </a:rPr>
            <a:t>фаза</a:t>
          </a:r>
        </a:p>
      </dgm:t>
    </dgm:pt>
    <dgm:pt modelId="{C7D826F9-A31F-8F43-A12D-F994269B0E70}" type="parTrans" cxnId="{12C23F7D-99DA-2744-A538-BC92DB45863B}">
      <dgm:prSet/>
      <dgm:spPr/>
      <dgm:t>
        <a:bodyPr/>
        <a:lstStyle/>
        <a:p>
          <a:endParaRPr lang="ru-RU"/>
        </a:p>
      </dgm:t>
    </dgm:pt>
    <dgm:pt modelId="{97081189-AFB6-9649-905C-DDA7F264DAB9}" type="sibTrans" cxnId="{12C23F7D-99DA-2744-A538-BC92DB45863B}">
      <dgm:prSet/>
      <dgm:spPr/>
      <dgm:t>
        <a:bodyPr/>
        <a:lstStyle/>
        <a:p>
          <a:endParaRPr lang="ru-RU"/>
        </a:p>
      </dgm:t>
    </dgm:pt>
    <dgm:pt modelId="{B22D8123-CC55-CD49-BF8B-B11DDAF00353}">
      <dgm:prSet phldrT="[Текст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>
              <a:latin typeface="Times New Roman"/>
              <a:cs typeface="Times New Roman"/>
            </a:rPr>
            <a:t>Фаза слияния</a:t>
          </a:r>
        </a:p>
      </dgm:t>
    </dgm:pt>
    <dgm:pt modelId="{E29F6A32-2125-4A48-9887-1C00A4AF5850}" type="parTrans" cxnId="{30728FA8-C05A-7A41-B2E1-880BFCB5D365}">
      <dgm:prSet/>
      <dgm:spPr/>
      <dgm:t>
        <a:bodyPr/>
        <a:lstStyle/>
        <a:p>
          <a:endParaRPr lang="ru-RU"/>
        </a:p>
      </dgm:t>
    </dgm:pt>
    <dgm:pt modelId="{8139E27B-9418-A74E-B6C1-4F13DA3AC9BF}" type="sibTrans" cxnId="{30728FA8-C05A-7A41-B2E1-880BFCB5D365}">
      <dgm:prSet/>
      <dgm:spPr/>
      <dgm:t>
        <a:bodyPr/>
        <a:lstStyle/>
        <a:p>
          <a:endParaRPr lang="ru-RU"/>
        </a:p>
      </dgm:t>
    </dgm:pt>
    <dgm:pt modelId="{8A539CDD-B050-FB49-B06C-EFE0B36D403A}">
      <dgm:prSet phldrT="[Текст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>
              <a:latin typeface="Times New Roman"/>
              <a:cs typeface="Times New Roman"/>
            </a:rPr>
            <a:t>Фаза корректировки после слияния</a:t>
          </a:r>
        </a:p>
      </dgm:t>
    </dgm:pt>
    <dgm:pt modelId="{092107D9-3D0E-B541-AF87-7DF6E1084BD7}" type="parTrans" cxnId="{74B944D4-3AC8-104D-BB32-6A5E15DB52EF}">
      <dgm:prSet/>
      <dgm:spPr/>
      <dgm:t>
        <a:bodyPr/>
        <a:lstStyle/>
        <a:p>
          <a:endParaRPr lang="ru-RU"/>
        </a:p>
      </dgm:t>
    </dgm:pt>
    <dgm:pt modelId="{D7257B34-04FB-1247-A44C-C3363A8A39BD}" type="sibTrans" cxnId="{74B944D4-3AC8-104D-BB32-6A5E15DB52EF}">
      <dgm:prSet/>
      <dgm:spPr/>
      <dgm:t>
        <a:bodyPr/>
        <a:lstStyle/>
        <a:p>
          <a:endParaRPr lang="ru-RU"/>
        </a:p>
      </dgm:t>
    </dgm:pt>
    <dgm:pt modelId="{B797D2A2-7F14-A947-BB3F-6A1299F68473}" type="pres">
      <dgm:prSet presAssocID="{1348949E-C155-814C-900E-6EF47E796CE7}" presName="Name0" presStyleCnt="0">
        <dgm:presLayoutVars>
          <dgm:dir/>
          <dgm:animLvl val="lvl"/>
          <dgm:resizeHandles val="exact"/>
        </dgm:presLayoutVars>
      </dgm:prSet>
      <dgm:spPr/>
    </dgm:pt>
    <dgm:pt modelId="{1D3B43B3-FDAD-484A-B26F-C227B40FB000}" type="pres">
      <dgm:prSet presAssocID="{FB87C0BE-323F-F64C-B3F9-C16D1393C0B7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A52B9B-1BBE-5E44-949B-BB8E1A83235D}" type="pres">
      <dgm:prSet presAssocID="{97081189-AFB6-9649-905C-DDA7F264DAB9}" presName="parTxOnlySpace" presStyleCnt="0"/>
      <dgm:spPr/>
    </dgm:pt>
    <dgm:pt modelId="{3310361B-9618-5D42-BCAE-01F8975E24E5}" type="pres">
      <dgm:prSet presAssocID="{B22D8123-CC55-CD49-BF8B-B11DDAF00353}" presName="parTxOnly" presStyleLbl="node1" presStyleIdx="1" presStyleCnt="3" custLinFactNeighborX="-3895" custLinFactNeighborY="-97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63799B-A38F-CD44-A7E3-E85DEC9FA28C}" type="pres">
      <dgm:prSet presAssocID="{8139E27B-9418-A74E-B6C1-4F13DA3AC9BF}" presName="parTxOnlySpace" presStyleCnt="0"/>
      <dgm:spPr/>
    </dgm:pt>
    <dgm:pt modelId="{63A6AF82-FCC5-2B41-988F-844648F9751E}" type="pres">
      <dgm:prSet presAssocID="{8A539CDD-B050-FB49-B06C-EFE0B36D403A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69A95A3-954A-9944-9214-F60918B2C24A}" type="presOf" srcId="{B22D8123-CC55-CD49-BF8B-B11DDAF00353}" destId="{3310361B-9618-5D42-BCAE-01F8975E24E5}" srcOrd="0" destOrd="0" presId="urn:microsoft.com/office/officeart/2005/8/layout/chevron1"/>
    <dgm:cxn modelId="{74B944D4-3AC8-104D-BB32-6A5E15DB52EF}" srcId="{1348949E-C155-814C-900E-6EF47E796CE7}" destId="{8A539CDD-B050-FB49-B06C-EFE0B36D403A}" srcOrd="2" destOrd="0" parTransId="{092107D9-3D0E-B541-AF87-7DF6E1084BD7}" sibTransId="{D7257B34-04FB-1247-A44C-C3363A8A39BD}"/>
    <dgm:cxn modelId="{12C23F7D-99DA-2744-A538-BC92DB45863B}" srcId="{1348949E-C155-814C-900E-6EF47E796CE7}" destId="{FB87C0BE-323F-F64C-B3F9-C16D1393C0B7}" srcOrd="0" destOrd="0" parTransId="{C7D826F9-A31F-8F43-A12D-F994269B0E70}" sibTransId="{97081189-AFB6-9649-905C-DDA7F264DAB9}"/>
    <dgm:cxn modelId="{CAE7230F-C084-AB44-98A7-A76D93A7EB09}" type="presOf" srcId="{8A539CDD-B050-FB49-B06C-EFE0B36D403A}" destId="{63A6AF82-FCC5-2B41-988F-844648F9751E}" srcOrd="0" destOrd="0" presId="urn:microsoft.com/office/officeart/2005/8/layout/chevron1"/>
    <dgm:cxn modelId="{3A087889-721B-7340-A3F9-DC7C9A7878E4}" type="presOf" srcId="{1348949E-C155-814C-900E-6EF47E796CE7}" destId="{B797D2A2-7F14-A947-BB3F-6A1299F68473}" srcOrd="0" destOrd="0" presId="urn:microsoft.com/office/officeart/2005/8/layout/chevron1"/>
    <dgm:cxn modelId="{30728FA8-C05A-7A41-B2E1-880BFCB5D365}" srcId="{1348949E-C155-814C-900E-6EF47E796CE7}" destId="{B22D8123-CC55-CD49-BF8B-B11DDAF00353}" srcOrd="1" destOrd="0" parTransId="{E29F6A32-2125-4A48-9887-1C00A4AF5850}" sibTransId="{8139E27B-9418-A74E-B6C1-4F13DA3AC9BF}"/>
    <dgm:cxn modelId="{26519ECF-BBCA-AE49-BFBC-A3AFB3F66B57}" type="presOf" srcId="{FB87C0BE-323F-F64C-B3F9-C16D1393C0B7}" destId="{1D3B43B3-FDAD-484A-B26F-C227B40FB000}" srcOrd="0" destOrd="0" presId="urn:microsoft.com/office/officeart/2005/8/layout/chevron1"/>
    <dgm:cxn modelId="{35EBBB6A-8EE4-B545-9612-5B6F92BC8F08}" type="presParOf" srcId="{B797D2A2-7F14-A947-BB3F-6A1299F68473}" destId="{1D3B43B3-FDAD-484A-B26F-C227B40FB000}" srcOrd="0" destOrd="0" presId="urn:microsoft.com/office/officeart/2005/8/layout/chevron1"/>
    <dgm:cxn modelId="{59033CF2-3C9C-6641-8724-F0D8A7284512}" type="presParOf" srcId="{B797D2A2-7F14-A947-BB3F-6A1299F68473}" destId="{D1A52B9B-1BBE-5E44-949B-BB8E1A83235D}" srcOrd="1" destOrd="0" presId="urn:microsoft.com/office/officeart/2005/8/layout/chevron1"/>
    <dgm:cxn modelId="{B9C352B4-AB6E-0C4E-8D67-780F8A3C5A92}" type="presParOf" srcId="{B797D2A2-7F14-A947-BB3F-6A1299F68473}" destId="{3310361B-9618-5D42-BCAE-01F8975E24E5}" srcOrd="2" destOrd="0" presId="urn:microsoft.com/office/officeart/2005/8/layout/chevron1"/>
    <dgm:cxn modelId="{52EC1DD4-4EA0-2841-8509-F855DB791938}" type="presParOf" srcId="{B797D2A2-7F14-A947-BB3F-6A1299F68473}" destId="{AC63799B-A38F-CD44-A7E3-E85DEC9FA28C}" srcOrd="3" destOrd="0" presId="urn:microsoft.com/office/officeart/2005/8/layout/chevron1"/>
    <dgm:cxn modelId="{F42BCECC-49F1-F844-9BE1-6E34826E8049}" type="presParOf" srcId="{B797D2A2-7F14-A947-BB3F-6A1299F68473}" destId="{63A6AF82-FCC5-2B41-988F-844648F9751E}" srcOrd="4" destOrd="0" presId="urn:microsoft.com/office/officeart/2005/8/layout/chevron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D3B43B3-FDAD-484A-B26F-C227B40FB000}">
      <dsp:nvSpPr>
        <dsp:cNvPr id="0" name=""/>
        <dsp:cNvSpPr/>
      </dsp:nvSpPr>
      <dsp:spPr>
        <a:xfrm>
          <a:off x="2411" y="379638"/>
          <a:ext cx="2937420" cy="1174968"/>
        </a:xfrm>
        <a:prstGeom prst="chevron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/>
              <a:cs typeface="Times New Roman"/>
            </a:rPr>
            <a:t>Подготовительная </a:t>
          </a:r>
          <a:r>
            <a:rPr lang="ru-RU" sz="1600" kern="1200" dirty="0">
              <a:latin typeface="Times New Roman"/>
              <a:cs typeface="Times New Roman"/>
            </a:rPr>
            <a:t>фаза</a:t>
          </a:r>
        </a:p>
      </dsp:txBody>
      <dsp:txXfrm>
        <a:off x="2411" y="379638"/>
        <a:ext cx="2937420" cy="1174968"/>
      </dsp:txXfrm>
    </dsp:sp>
    <dsp:sp modelId="{3310361B-9618-5D42-BCAE-01F8975E24E5}">
      <dsp:nvSpPr>
        <dsp:cNvPr id="0" name=""/>
        <dsp:cNvSpPr/>
      </dsp:nvSpPr>
      <dsp:spPr>
        <a:xfrm>
          <a:off x="2634648" y="368194"/>
          <a:ext cx="2937420" cy="1174968"/>
        </a:xfrm>
        <a:prstGeom prst="chevron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>
              <a:latin typeface="Times New Roman"/>
              <a:cs typeface="Times New Roman"/>
            </a:rPr>
            <a:t>Фаза слияния</a:t>
          </a:r>
        </a:p>
      </dsp:txBody>
      <dsp:txXfrm>
        <a:off x="2634648" y="368194"/>
        <a:ext cx="2937420" cy="1174968"/>
      </dsp:txXfrm>
    </dsp:sp>
    <dsp:sp modelId="{63A6AF82-FCC5-2B41-988F-844648F9751E}">
      <dsp:nvSpPr>
        <dsp:cNvPr id="0" name=""/>
        <dsp:cNvSpPr/>
      </dsp:nvSpPr>
      <dsp:spPr>
        <a:xfrm>
          <a:off x="5289768" y="379638"/>
          <a:ext cx="2937420" cy="1174968"/>
        </a:xfrm>
        <a:prstGeom prst="chevron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>
              <a:latin typeface="Times New Roman"/>
              <a:cs typeface="Times New Roman"/>
            </a:rPr>
            <a:t>Фаза корректировки после слияния</a:t>
          </a:r>
        </a:p>
      </dsp:txBody>
      <dsp:txXfrm>
        <a:off x="5289768" y="379638"/>
        <a:ext cx="2937420" cy="11749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5029"/>
          </a:xfrm>
          <a:prstGeom prst="rect">
            <a:avLst/>
          </a:prstGeom>
        </p:spPr>
        <p:txBody>
          <a:bodyPr vert="horz" lIns="91424" tIns="45712" rIns="91424" bIns="45712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4" y="1"/>
            <a:ext cx="2918831" cy="495029"/>
          </a:xfrm>
          <a:prstGeom prst="rect">
            <a:avLst/>
          </a:prstGeom>
        </p:spPr>
        <p:txBody>
          <a:bodyPr vert="horz" lIns="91424" tIns="45712" rIns="91424" bIns="45712" rtlCol="0"/>
          <a:lstStyle>
            <a:lvl1pPr algn="r">
              <a:defRPr sz="1200"/>
            </a:lvl1pPr>
          </a:lstStyle>
          <a:p>
            <a:fld id="{5BBA76CC-E96E-4148-BCD0-C901FC21A015}" type="datetimeFigureOut">
              <a:rPr lang="ru-RU" smtClean="0"/>
              <a:pPr/>
              <a:t>12.06.2024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4" tIns="45712" rIns="91424" bIns="45712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748164"/>
            <a:ext cx="5388610" cy="3884861"/>
          </a:xfrm>
          <a:prstGeom prst="rect">
            <a:avLst/>
          </a:prstGeom>
        </p:spPr>
        <p:txBody>
          <a:bodyPr vert="horz" lIns="91424" tIns="45712" rIns="91424" bIns="45712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1286"/>
            <a:ext cx="2918831" cy="495028"/>
          </a:xfrm>
          <a:prstGeom prst="rect">
            <a:avLst/>
          </a:prstGeom>
        </p:spPr>
        <p:txBody>
          <a:bodyPr vert="horz" lIns="91424" tIns="45712" rIns="91424" bIns="45712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4" y="9371286"/>
            <a:ext cx="2918831" cy="495028"/>
          </a:xfrm>
          <a:prstGeom prst="rect">
            <a:avLst/>
          </a:prstGeom>
        </p:spPr>
        <p:txBody>
          <a:bodyPr vert="horz" lIns="91424" tIns="45712" rIns="91424" bIns="45712" rtlCol="0" anchor="b"/>
          <a:lstStyle>
            <a:lvl1pPr algn="r">
              <a:defRPr sz="1200"/>
            </a:lvl1pPr>
          </a:lstStyle>
          <a:p>
            <a:fld id="{0569A2F1-7022-491C-BA4B-550960E1CA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083867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69A2F1-7022-491C-BA4B-550960E1CAD6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109944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C6C9C0F-DEA3-4546-88E2-4DCFBED84A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21905391-4F27-4349-9035-C2D717B9DE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0AFE343-0407-4D4D-BF0E-559AB2CB21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28F38-7B27-40B8-9F07-7B417AFDAB6C}" type="datetime1">
              <a:rPr lang="ru-RU" smtClean="0"/>
              <a:pPr/>
              <a:t>12.06.2024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F31D07D-6376-48BF-9126-13C552BCA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3B62995-6786-4A15-B710-47404F5BF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85243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AED4F2C-A88D-40A7-B801-BDEF0FCFF2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EFB34A2-D857-4B69-B92E-684F0B1F82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4AA5516-E6FF-444B-A47F-65304B160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539BD-722E-46E4-B212-D6DB6B45C8E2}" type="datetime1">
              <a:rPr lang="ru-RU" smtClean="0"/>
              <a:pPr/>
              <a:t>12.06.2024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48693DF-65FC-4787-9066-266AF659E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DF00104-D297-4524-B6AD-D09A52179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14022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5B281E5-4CAD-4661-BD19-0B4810201E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10FC143E-57DB-4DA0-91A7-EB069A96AF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E8BCA86-FA26-48EE-9E95-AE9058616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3C002-2FE7-4FFA-8C9B-116FE32B97E2}" type="datetime1">
              <a:rPr lang="ru-RU" smtClean="0"/>
              <a:pPr/>
              <a:t>12.06.2024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2C93F2E-6DC7-4B63-AB74-B2E33EC38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9D5A8A6-C911-4465-BA1F-D69E28F68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13212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15E4B0D-847E-4C9F-BF78-007A63C20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955C4EE-144D-49A6-95E8-686AFD19C5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888C30B5-70A5-4DAB-A74E-FE168CD1D4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60E9BB0-DDBC-4B26-A983-2FB028E6C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0D333-982E-467D-85C3-3622A2CC80F7}" type="datetime1">
              <a:rPr lang="ru-RU" smtClean="0"/>
              <a:pPr/>
              <a:t>12.06.2024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D55AFE05-7ABC-4596-8DE3-EB21125B6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E105CEE-7777-4ED8-A65E-6D3EB28A6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96083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D97882E-E9F5-48E7-AAEC-644C0BA61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61C3AEA-DD40-453D-AFFE-63693B628B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1C709941-0E1B-400D-9E17-A3E9E735B0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E1DBB8FB-0F09-4A7F-8D8F-44DEB1F851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A0381522-165B-4FDF-B697-B71C90D26A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CF393C44-96FB-4CE0-8B6A-1B3F94D95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6CC92-6A71-4A02-80DC-77764D54D92C}" type="datetime1">
              <a:rPr lang="ru-RU" smtClean="0"/>
              <a:pPr/>
              <a:t>12.06.2024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D4476BD6-D666-4494-8D89-E6F9A165C0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C8B32C72-0075-4767-B20B-ABA112956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336258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18E9C9E-2E01-4111-9AA7-7EE99E7116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41F428DC-ECE7-4F79-AC53-F308F2C09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AB2CF-BFE9-4F12-ABB9-20ED0A0D6F66}" type="datetime1">
              <a:rPr lang="ru-RU" smtClean="0"/>
              <a:pPr/>
              <a:t>12.06.2024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6593B76-4439-4158-91D2-E660A2A94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6CC5D7C6-0A96-434B-A926-1B214507D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1959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E99FDFB3-9477-4E71-96BF-AB94D9E38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9D4F6-7800-429C-A9B6-23B969BE3865}" type="datetime1">
              <a:rPr lang="ru-RU" smtClean="0"/>
              <a:pPr/>
              <a:t>12.06.2024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59120473-3C2C-451A-8607-341FEB51C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C4072CB6-9162-47FE-8830-CACFF6614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52827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EEF5BE2-A329-4580-9243-21D3D6F05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B35ECB4-25EB-42A0-BAD4-6208406FA6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A837BD9-A8C2-4AA5-8906-56AB89D4DC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37D79310-51D8-4FEE-B8B8-53BCBF80C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491E6-07E5-4DCA-86E2-EE3A2F5154F5}" type="datetime1">
              <a:rPr lang="ru-RU" smtClean="0"/>
              <a:pPr/>
              <a:t>12.06.2024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80FB52EE-694B-4EAE-B193-33DD740FE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118FA16-EA71-4D6D-93FC-E1516FCCF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34490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7D30CF7-426F-4BBF-B551-69D0E13FD0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3B8B3A16-9EF7-4331-973F-3CC8D7D4FE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52B3A43B-BEDC-4E80-8A0D-981E2E1161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97508FCB-DA7D-4311-94C5-233B758A5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5F4AF-4DC7-4360-8E72-1E11778F86F9}" type="datetime1">
              <a:rPr lang="ru-RU" smtClean="0"/>
              <a:pPr/>
              <a:t>12.06.2024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5FD4A287-E61A-4ED8-8528-5BF02B811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D04ABD41-F577-4FA8-BAFE-3C9B4B41C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9163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B4FDB2-36C3-48EC-B7F7-1BE5282BA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C70268F1-6762-4FB6-B27C-AEB2AF86BA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49C382C-8BAB-4570-9A9F-23D725D1C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E06FB-27F7-412F-A58C-34FE345D4F58}" type="datetime1">
              <a:rPr lang="ru-RU" smtClean="0"/>
              <a:pPr/>
              <a:t>12.06.2024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9F95353-755B-4910-9907-3492374DB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F704F38-1E8C-4623-9A91-C1CA4537D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37647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0897FC2A-61D3-42D7-8751-FEE40CF82B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B954605C-2D70-42CC-9B7A-1759EC4649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96BAD86-2BF9-4077-9180-8839E54366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8AA2-19D7-4CFC-B7B0-C741779DEEC3}" type="datetime1">
              <a:rPr lang="ru-RU" smtClean="0"/>
              <a:pPr/>
              <a:t>12.06.2024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E6494AF-9F88-496E-BD24-5D494DD0C7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8CBB7B1-CAE6-4204-98AB-EFD3ECE0CE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25452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C7943E-ADC8-4DE2-B86B-341D85F13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FB2597E-C2D1-4FA3-B39D-D825484228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DCC32AA-3DB5-4D0C-A45E-4E68E59A42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214AC9-D4F1-4502-B831-1BA3A0EE809A}" type="datetime1">
              <a:rPr lang="ru-RU" smtClean="0"/>
              <a:pPr/>
              <a:t>12.06.2024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FE93B2A-88EA-4822-9F06-686FA72591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6FFE4BC-F831-4264-9EBE-B206453D38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DCDBD-AEF0-4DD3-8F7E-0E34D72764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55393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5.png"/><Relationship Id="rId7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12.jpeg"/><Relationship Id="rId4" Type="http://schemas.openxmlformats.org/officeDocument/2006/relationships/image" Target="../media/image11.tif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package" Target="../embeddings/_____Microsoft_Office_Excel1.xlsx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6.jpeg"/><Relationship Id="rId5" Type="http://schemas.openxmlformats.org/officeDocument/2006/relationships/image" Target="../media/image35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Office_Excel2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3.pn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09600" y="1916956"/>
            <a:ext cx="109728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spc="-200" dirty="0" smtClean="0">
                <a:latin typeface="Arial" panose="020B0604020202020204" pitchFamily="34" charset="0"/>
                <a:cs typeface="Arial" panose="020B0604020202020204" pitchFamily="34" charset="0"/>
              </a:rPr>
              <a:t>Постановочный доклад по кандидатской  диссертации на тему</a:t>
            </a:r>
          </a:p>
          <a:p>
            <a:pPr algn="ctr"/>
            <a:r>
              <a:rPr lang="ru-RU" sz="2600" spc="-200" dirty="0" smtClean="0">
                <a:latin typeface="Arial" panose="020B0604020202020204" pitchFamily="34" charset="0"/>
                <a:cs typeface="Arial" panose="020B0604020202020204" pitchFamily="34" charset="0"/>
              </a:rPr>
              <a:t>«Подходы к разработке стратегии интеграции муниципальных образований»</a:t>
            </a:r>
          </a:p>
          <a:p>
            <a:pPr algn="ctr"/>
            <a:endParaRPr lang="ru-RU" sz="2600" spc="-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600" spc="-200" dirty="0" smtClean="0">
                <a:latin typeface="Arial" panose="020B0604020202020204" pitchFamily="34" charset="0"/>
                <a:cs typeface="Arial" panose="020B0604020202020204" pitchFamily="34" charset="0"/>
              </a:rPr>
              <a:t>Специальность: 5. 2. 6. Менеджмент</a:t>
            </a:r>
          </a:p>
          <a:p>
            <a:pPr algn="ctr"/>
            <a:endParaRPr lang="ru-RU" sz="2600" spc="-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600" spc="-200" dirty="0" smtClean="0">
                <a:latin typeface="Arial" panose="020B0604020202020204" pitchFamily="34" charset="0"/>
                <a:cs typeface="Arial" panose="020B0604020202020204" pitchFamily="34" charset="0"/>
              </a:rPr>
              <a:t>Шкарабейников Максим Александрович</a:t>
            </a:r>
          </a:p>
          <a:p>
            <a:pPr algn="ctr"/>
            <a:r>
              <a:rPr lang="ru-RU" sz="2600" spc="-200" dirty="0" smtClean="0">
                <a:latin typeface="Arial" panose="020B0604020202020204" pitchFamily="34" charset="0"/>
                <a:cs typeface="Arial" panose="020B0604020202020204" pitchFamily="34" charset="0"/>
              </a:rPr>
              <a:t>Глава г. Прокопьевск Кемеровской области</a:t>
            </a:r>
          </a:p>
          <a:p>
            <a:pPr algn="ctr"/>
            <a:r>
              <a:rPr lang="ru-RU" sz="2600" spc="-200" dirty="0" smtClean="0">
                <a:latin typeface="Arial" panose="020B0604020202020204" pitchFamily="34" charset="0"/>
                <a:cs typeface="Arial" panose="020B0604020202020204" pitchFamily="34" charset="0"/>
              </a:rPr>
              <a:t>Научный руководитель:</a:t>
            </a:r>
          </a:p>
          <a:p>
            <a:pPr algn="ctr"/>
            <a:r>
              <a:rPr lang="ru-RU" sz="2600" spc="-200" dirty="0" smtClean="0">
                <a:latin typeface="Arial" panose="020B0604020202020204" pitchFamily="34" charset="0"/>
                <a:cs typeface="Arial" panose="020B0604020202020204" pitchFamily="34" charset="0"/>
              </a:rPr>
              <a:t>Проф., д. э. н. Фалько С. Г. </a:t>
            </a:r>
            <a:endParaRPr lang="ru-RU" sz="2600" spc="-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1821" y="599285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02732400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3987" y="492179"/>
            <a:ext cx="112284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Актуальность</a:t>
            </a:r>
            <a:r>
              <a:rPr kumimoji="0" lang="ru-RU" sz="24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 темы, объект и предмет исследования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Содержимое 2"/>
          <p:cNvSpPr txBox="1">
            <a:spLocks/>
          </p:cNvSpPr>
          <p:nvPr/>
        </p:nvSpPr>
        <p:spPr>
          <a:xfrm>
            <a:off x="393987" y="1248638"/>
            <a:ext cx="11635530" cy="46959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1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Актуальность темы диссертации: </a:t>
            </a: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необходимость в разработке  теоретико-методических подходов, методов и механизмов,  способствующих  повышению уровня конкурентоспособности  и устойчивости развития муниципальных образований посредством интеграции географически  и ментально близких муниципальных образований  </a:t>
            </a:r>
            <a:endParaRPr lang="en-US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Объект исследования</a:t>
            </a: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: процессы интеграции (слияния) муниципальных образований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Предмет исследования</a:t>
            </a: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: концептуальные подходы, методы, модели и механизмы управления  процессом интеграции (слияния) муниципальных образований Прокопьевска, Киселевска и смежных территорий</a:t>
            </a:r>
            <a:endParaRPr lang="en-US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ru-RU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Соответствует следующим пунктам паспорта специальности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5.2.6 -Менеджмент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П.8 Государственное управление социально-экономическими процессами. Государственная политика, механизмы и методы ее разработки и реализации в различных исторических и </a:t>
            </a:r>
            <a:r>
              <a:rPr lang="ru-R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страновых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условиях.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П.14 Стратегический менеджмент, методы и формы его осуществления. Бизнес-модели организации. Корпоративные стратегии. Стратегические ресурсы и организационные способности фирмы.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sz="1800" dirty="0">
              <a:latin typeface="Arial"/>
              <a:cs typeface="Arial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2</a:t>
            </a:fld>
            <a:endParaRPr lang="ru-RU" dirty="0"/>
          </a:p>
        </p:txBody>
      </p:sp>
      <p:pic>
        <p:nvPicPr>
          <p:cNvPr id="10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7433" y="98110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765843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609600" y="576363"/>
            <a:ext cx="10972800" cy="972563"/>
          </a:xfrm>
        </p:spPr>
        <p:txBody>
          <a:bodyPr>
            <a:noAutofit/>
          </a:bodyPr>
          <a:lstStyle/>
          <a:p>
            <a:r>
              <a:rPr lang="ru-RU" sz="2400" b="1" dirty="0">
                <a:latin typeface="Arial"/>
                <a:cs typeface="Arial"/>
              </a:rPr>
              <a:t>П</a:t>
            </a:r>
            <a:r>
              <a:rPr lang="ru-RU" sz="2400" b="1" dirty="0" smtClean="0">
                <a:latin typeface="Arial"/>
                <a:cs typeface="Arial"/>
              </a:rPr>
              <a:t>реимущества  интеграции (слияний)</a:t>
            </a:r>
            <a:br>
              <a:rPr lang="ru-RU" sz="2400" b="1" dirty="0" smtClean="0">
                <a:latin typeface="Arial"/>
                <a:cs typeface="Arial"/>
              </a:rPr>
            </a:br>
            <a:r>
              <a:rPr lang="ru-RU" sz="2400" b="1" dirty="0" smtClean="0">
                <a:latin typeface="Arial"/>
                <a:cs typeface="Arial"/>
              </a:rPr>
              <a:t>муниципальных образований с точки зрения управления </a:t>
            </a:r>
            <a:r>
              <a:rPr lang="ru-RU" sz="2400" dirty="0">
                <a:latin typeface="Arial"/>
                <a:cs typeface="Arial"/>
              </a:rPr>
              <a:t/>
            </a:r>
            <a:br>
              <a:rPr lang="ru-RU" sz="2400" dirty="0">
                <a:latin typeface="Arial"/>
                <a:cs typeface="Arial"/>
              </a:rPr>
            </a:br>
            <a:endParaRPr lang="ru-RU" sz="2400" dirty="0">
              <a:latin typeface="Arial"/>
              <a:cs typeface="Arial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0774" y="1548926"/>
            <a:ext cx="10972800" cy="4970529"/>
          </a:xfrm>
        </p:spPr>
        <p:txBody>
          <a:bodyPr>
            <a:normAutofit/>
          </a:bodyPr>
          <a:lstStyle/>
          <a:p>
            <a:pPr lvl="0"/>
            <a:r>
              <a:rPr lang="ru-RU" sz="2100" dirty="0">
                <a:latin typeface="Arial"/>
                <a:cs typeface="Arial"/>
              </a:rPr>
              <a:t>снижение дублирования функций управления;</a:t>
            </a:r>
          </a:p>
          <a:p>
            <a:pPr lvl="0"/>
            <a:r>
              <a:rPr lang="ru-RU" sz="2100" dirty="0">
                <a:latin typeface="Arial"/>
                <a:cs typeface="Arial"/>
              </a:rPr>
              <a:t>повышение уровня загрузки и, соответственно, повышению отдачи отдельных функциональных подразделений;</a:t>
            </a:r>
          </a:p>
          <a:p>
            <a:pPr lvl="0"/>
            <a:r>
              <a:rPr lang="ru-RU" sz="2100" dirty="0">
                <a:latin typeface="Arial"/>
                <a:cs typeface="Arial"/>
              </a:rPr>
              <a:t>экономии затрат на  управленческий персонал;</a:t>
            </a:r>
          </a:p>
          <a:p>
            <a:pPr lvl="0"/>
            <a:r>
              <a:rPr lang="ru-RU" sz="2100" dirty="0">
                <a:latin typeface="Arial"/>
                <a:cs typeface="Arial"/>
              </a:rPr>
              <a:t>снижения затрат на содержание административных зданий за счет уменьшения их количества;</a:t>
            </a:r>
          </a:p>
          <a:p>
            <a:pPr lvl="0"/>
            <a:r>
              <a:rPr lang="ru-RU" sz="2100" dirty="0">
                <a:latin typeface="Arial"/>
                <a:cs typeface="Arial"/>
              </a:rPr>
              <a:t>экономии затрат за счет объединения подразделений, выполняющих учетно-отчетные функции;</a:t>
            </a:r>
          </a:p>
          <a:p>
            <a:pPr lvl="0"/>
            <a:r>
              <a:rPr lang="ru-RU" sz="2100" dirty="0">
                <a:latin typeface="Arial"/>
                <a:cs typeface="Arial"/>
              </a:rPr>
              <a:t>снижение затрат на информационно-коммуникационные </a:t>
            </a:r>
            <a:r>
              <a:rPr lang="ru-RU" sz="2100" dirty="0" smtClean="0">
                <a:latin typeface="Arial"/>
                <a:cs typeface="Arial"/>
              </a:rPr>
              <a:t>технологии</a:t>
            </a:r>
          </a:p>
          <a:p>
            <a:pPr marL="0" indent="0" algn="ctr">
              <a:buNone/>
            </a:pPr>
            <a:r>
              <a:rPr lang="ru-RU" sz="1800" i="1" dirty="0" smtClean="0">
                <a:latin typeface="Arial"/>
                <a:cs typeface="Arial"/>
              </a:rPr>
              <a:t>Как </a:t>
            </a:r>
            <a:r>
              <a:rPr lang="ru-RU" sz="1800" i="1" dirty="0">
                <a:latin typeface="Arial"/>
                <a:cs typeface="Arial"/>
              </a:rPr>
              <a:t>показывает зарубежный опыт слияния небольших городов, численностью от 40 до 60 тыс. человек, экономия затрат на содержание административно-управленческого персонала по самым скромным оценкам составляет 5-6</a:t>
            </a:r>
            <a:r>
              <a:rPr lang="en-US" sz="1800" i="1" dirty="0">
                <a:latin typeface="Arial"/>
                <a:cs typeface="Arial"/>
              </a:rPr>
              <a:t>% </a:t>
            </a:r>
            <a:endParaRPr lang="ru-RU" sz="1800" i="1" dirty="0">
              <a:latin typeface="Arial"/>
              <a:cs typeface="Arial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3</a:t>
            </a:fld>
            <a:endParaRPr lang="ru-RU"/>
          </a:p>
        </p:txBody>
      </p:sp>
      <p:pic>
        <p:nvPicPr>
          <p:cNvPr id="6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7433" y="98110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194998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600" b="1" dirty="0" smtClean="0">
                <a:latin typeface="Arial"/>
                <a:cs typeface="Arial"/>
              </a:rPr>
              <a:t>Преимущества  интеграции (слияний)</a:t>
            </a:r>
            <a:br>
              <a:rPr lang="ru-RU" sz="2600" b="1" dirty="0" smtClean="0">
                <a:latin typeface="Arial"/>
                <a:cs typeface="Arial"/>
              </a:rPr>
            </a:br>
            <a:r>
              <a:rPr lang="ru-RU" sz="2600" b="1" dirty="0" smtClean="0">
                <a:latin typeface="Arial"/>
                <a:cs typeface="Arial"/>
              </a:rPr>
              <a:t>муниципальных образований с точки зрения экономики</a:t>
            </a:r>
            <a:endParaRPr lang="ru-RU" sz="2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sz="1800" dirty="0" smtClean="0">
                <a:latin typeface="Arial"/>
                <a:cs typeface="Arial"/>
              </a:rPr>
              <a:t>улучшение условий  финансирования  проектов, направленных на решение социально-экономических проблем  объединенных территорий</a:t>
            </a:r>
            <a:r>
              <a:rPr lang="ru-RU" sz="1800" dirty="0" smtClean="0">
                <a:effectLst/>
                <a:latin typeface="Arial"/>
                <a:cs typeface="Arial"/>
              </a:rPr>
              <a:t> </a:t>
            </a:r>
          </a:p>
          <a:p>
            <a:pPr lvl="0"/>
            <a:r>
              <a:rPr lang="ru-RU" sz="1800" dirty="0">
                <a:latin typeface="Arial"/>
                <a:cs typeface="Arial"/>
              </a:rPr>
              <a:t>у</a:t>
            </a:r>
            <a:r>
              <a:rPr lang="ru-RU" sz="1800" dirty="0" smtClean="0">
                <a:latin typeface="Arial"/>
                <a:cs typeface="Arial"/>
              </a:rPr>
              <a:t> крупных </a:t>
            </a:r>
            <a:r>
              <a:rPr lang="ru-RU" sz="1800" dirty="0">
                <a:latin typeface="Arial"/>
                <a:cs typeface="Arial"/>
              </a:rPr>
              <a:t>муниципальных образований  кредитный </a:t>
            </a:r>
            <a:r>
              <a:rPr lang="ru-RU" sz="1800" dirty="0" smtClean="0">
                <a:latin typeface="Arial"/>
                <a:cs typeface="Arial"/>
              </a:rPr>
              <a:t>рейтинг, как правило, </a:t>
            </a:r>
            <a:r>
              <a:rPr lang="ru-RU" sz="1800" dirty="0">
                <a:latin typeface="Arial"/>
                <a:cs typeface="Arial"/>
              </a:rPr>
              <a:t>выше, чем у небольших</a:t>
            </a:r>
            <a:r>
              <a:rPr lang="ru-RU" sz="1800" dirty="0" smtClean="0">
                <a:effectLst/>
                <a:latin typeface="Arial"/>
                <a:cs typeface="Arial"/>
              </a:rPr>
              <a:t> </a:t>
            </a:r>
          </a:p>
          <a:p>
            <a:r>
              <a:rPr lang="ru-RU" sz="1800" dirty="0" smtClean="0">
                <a:latin typeface="Arial"/>
                <a:cs typeface="Arial"/>
              </a:rPr>
              <a:t>слияние </a:t>
            </a:r>
            <a:r>
              <a:rPr lang="ru-RU" sz="1800" dirty="0">
                <a:latin typeface="Arial"/>
                <a:cs typeface="Arial"/>
              </a:rPr>
              <a:t>муниципальных образований дает больше шансов для оптимизации транспортно-логистической  и жилищно-коммунальной </a:t>
            </a:r>
            <a:r>
              <a:rPr lang="ru-RU" sz="1800" dirty="0" smtClean="0">
                <a:latin typeface="Arial"/>
                <a:cs typeface="Arial"/>
              </a:rPr>
              <a:t>инфраструктуры</a:t>
            </a:r>
          </a:p>
          <a:p>
            <a:r>
              <a:rPr lang="ru-RU" sz="1800" dirty="0">
                <a:latin typeface="Arial"/>
                <a:cs typeface="Arial"/>
              </a:rPr>
              <a:t>п</a:t>
            </a:r>
            <a:r>
              <a:rPr lang="ru-RU" sz="1800" dirty="0" smtClean="0">
                <a:latin typeface="Arial"/>
                <a:cs typeface="Arial"/>
              </a:rPr>
              <a:t>оявление больших возможности </a:t>
            </a:r>
            <a:r>
              <a:rPr lang="ru-RU" sz="1800" dirty="0">
                <a:latin typeface="Arial"/>
                <a:cs typeface="Arial"/>
              </a:rPr>
              <a:t>реконструкции или нового строительства межрайонных поликлиник, больниц, учреждений культуры и т.п. </a:t>
            </a:r>
          </a:p>
          <a:p>
            <a:r>
              <a:rPr lang="ru-RU" sz="1800" dirty="0" smtClean="0">
                <a:latin typeface="Arial"/>
                <a:cs typeface="Arial"/>
              </a:rPr>
              <a:t>важным </a:t>
            </a:r>
            <a:r>
              <a:rPr lang="ru-RU" sz="1800" dirty="0">
                <a:latin typeface="Arial"/>
                <a:cs typeface="Arial"/>
              </a:rPr>
              <a:t>следствием реализации преимуществ слияний муниципальных образований может стать повышение рейтинга и привлекательности региона за счет </a:t>
            </a:r>
            <a:r>
              <a:rPr lang="ru-RU" sz="1800" dirty="0" smtClean="0">
                <a:latin typeface="Arial"/>
                <a:cs typeface="Arial"/>
              </a:rPr>
              <a:t>улучшения </a:t>
            </a:r>
            <a:r>
              <a:rPr lang="ru-RU" sz="1800" dirty="0">
                <a:latin typeface="Arial"/>
                <a:cs typeface="Arial"/>
              </a:rPr>
              <a:t>качества жизни граждан и возможности самореализации в своем регионе, без перемещения в крупные города.</a:t>
            </a:r>
            <a:r>
              <a:rPr lang="ru-RU" sz="1800" dirty="0" smtClean="0">
                <a:effectLst/>
                <a:latin typeface="Arial"/>
                <a:cs typeface="Arial"/>
              </a:rPr>
              <a:t> </a:t>
            </a:r>
            <a:endParaRPr lang="ru-RU" sz="1800" dirty="0">
              <a:latin typeface="Arial"/>
              <a:cs typeface="Arial"/>
            </a:endParaRPr>
          </a:p>
          <a:p>
            <a:pPr lvl="0"/>
            <a:endParaRPr lang="ru-RU" sz="1800" dirty="0" smtClean="0">
              <a:effectLst/>
              <a:latin typeface="Arial"/>
              <a:cs typeface="Arial"/>
            </a:endParaRPr>
          </a:p>
          <a:p>
            <a:pPr lvl="0"/>
            <a:endParaRPr lang="ru-RU" sz="1800" dirty="0" smtClean="0">
              <a:latin typeface="Arial"/>
              <a:cs typeface="Arial"/>
            </a:endParaRPr>
          </a:p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4</a:t>
            </a:fld>
            <a:endParaRPr lang="ru-RU"/>
          </a:p>
        </p:txBody>
      </p:sp>
      <p:pic>
        <p:nvPicPr>
          <p:cNvPr id="6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7433" y="98110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6858606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80090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Arial"/>
                <a:cs typeface="Arial"/>
              </a:rPr>
              <a:t>Риски и проблемы интеграции (слияний)</a:t>
            </a:r>
            <a:endParaRPr lang="ru-RU" sz="2800" b="1" dirty="0">
              <a:latin typeface="Arial"/>
              <a:cs typeface="Arial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600" y="1178519"/>
            <a:ext cx="10972800" cy="4947645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Arial"/>
                <a:cs typeface="Arial"/>
              </a:rPr>
              <a:t>к первоочередным </a:t>
            </a:r>
            <a:r>
              <a:rPr lang="ru-RU" sz="1800" dirty="0">
                <a:latin typeface="Arial"/>
                <a:cs typeface="Arial"/>
              </a:rPr>
              <a:t>рискам и проблемам слияния муниципальных образований следует отнести культурные и ментальные различия менеджмента и жителей объединяемых территорий</a:t>
            </a:r>
            <a:r>
              <a:rPr lang="ru-RU" sz="1800" dirty="0" smtClean="0">
                <a:effectLst/>
                <a:latin typeface="Arial"/>
                <a:cs typeface="Arial"/>
              </a:rPr>
              <a:t> </a:t>
            </a:r>
          </a:p>
          <a:p>
            <a:r>
              <a:rPr lang="ru-RU" sz="1800" dirty="0">
                <a:latin typeface="Arial"/>
                <a:cs typeface="Arial"/>
              </a:rPr>
              <a:t>нужны предварительные социологические опросы, чтобы оценить риски реализации проекта слияния муниципальных образований</a:t>
            </a:r>
            <a:r>
              <a:rPr lang="ru-RU" sz="1800" dirty="0" smtClean="0">
                <a:effectLst/>
                <a:latin typeface="Arial"/>
                <a:cs typeface="Arial"/>
              </a:rPr>
              <a:t> </a:t>
            </a:r>
          </a:p>
          <a:p>
            <a:r>
              <a:rPr lang="ru-RU" sz="1800" dirty="0" smtClean="0">
                <a:latin typeface="Arial"/>
                <a:cs typeface="Arial"/>
              </a:rPr>
              <a:t>для </a:t>
            </a:r>
            <a:r>
              <a:rPr lang="ru-RU" sz="1800" dirty="0">
                <a:latin typeface="Arial"/>
                <a:cs typeface="Arial"/>
              </a:rPr>
              <a:t>членов городских советов (депутатов) и управленцев мэрии и других муниципальных служб существует опасность потери рабочих мест и представительских функций</a:t>
            </a:r>
            <a:r>
              <a:rPr lang="ru-RU" sz="1800" dirty="0" smtClean="0">
                <a:latin typeface="Arial"/>
                <a:cs typeface="Arial"/>
              </a:rPr>
              <a:t>. (</a:t>
            </a:r>
            <a:r>
              <a:rPr lang="ru-RU" sz="1800" i="1" dirty="0" smtClean="0">
                <a:latin typeface="Arial"/>
                <a:cs typeface="Arial"/>
              </a:rPr>
              <a:t>По практике слияние небольших городов в Германии потенциально </a:t>
            </a:r>
            <a:r>
              <a:rPr lang="ru-RU" sz="1800" i="1" dirty="0">
                <a:latin typeface="Arial"/>
                <a:cs typeface="Arial"/>
              </a:rPr>
              <a:t>такое сокращение может достигать  40-50% </a:t>
            </a:r>
            <a:r>
              <a:rPr lang="ru-RU" sz="1800" dirty="0" smtClean="0">
                <a:latin typeface="Arial"/>
                <a:cs typeface="Arial"/>
              </a:rPr>
              <a:t>)</a:t>
            </a:r>
          </a:p>
          <a:p>
            <a:r>
              <a:rPr lang="ru-RU" sz="1800" dirty="0">
                <a:latin typeface="Arial"/>
                <a:cs typeface="Arial"/>
              </a:rPr>
              <a:t>необходимо разработать программу обеспечения занятости и сохранения эквивалентного статуса для перечисленных выше категорий граждан</a:t>
            </a:r>
            <a:r>
              <a:rPr lang="ru-RU" sz="1800" dirty="0" smtClean="0">
                <a:effectLst/>
                <a:latin typeface="Arial"/>
                <a:cs typeface="Arial"/>
              </a:rPr>
              <a:t> </a:t>
            </a:r>
          </a:p>
          <a:p>
            <a:r>
              <a:rPr lang="ru-RU" sz="1800" dirty="0">
                <a:latin typeface="Arial"/>
                <a:cs typeface="Arial"/>
              </a:rPr>
              <a:t>нужно быть готовым к тому, что позитивные социально-экономические  результаты могут быть достигнуты лиши в сравнительно  долгосрочном </a:t>
            </a:r>
            <a:r>
              <a:rPr lang="ru-RU" sz="1800" dirty="0" smtClean="0">
                <a:latin typeface="Arial"/>
                <a:cs typeface="Arial"/>
              </a:rPr>
              <a:t>периоде, при этом фаза слияния требует больших инвестиций</a:t>
            </a:r>
            <a:r>
              <a:rPr lang="ru-RU" sz="1800" dirty="0" smtClean="0">
                <a:effectLst/>
                <a:latin typeface="Arial"/>
                <a:cs typeface="Arial"/>
              </a:rPr>
              <a:t> </a:t>
            </a:r>
          </a:p>
          <a:p>
            <a:endParaRPr lang="ru-RU" sz="1800" dirty="0">
              <a:latin typeface="Arial"/>
              <a:cs typeface="Arial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5</a:t>
            </a:fld>
            <a:endParaRPr lang="ru-RU"/>
          </a:p>
        </p:txBody>
      </p:sp>
      <p:pic>
        <p:nvPicPr>
          <p:cNvPr id="6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7433" y="98110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2549885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2219" y="136256"/>
            <a:ext cx="112284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Фазовый подход к управлению процессом слияния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6" name="Содержимое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127227332"/>
              </p:ext>
            </p:extLst>
          </p:nvPr>
        </p:nvGraphicFramePr>
        <p:xfrm>
          <a:off x="1981200" y="1452564"/>
          <a:ext cx="8229600" cy="19342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981200" y="3161849"/>
            <a:ext cx="82296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"/>
                <a:cs typeface="Arial"/>
              </a:rPr>
              <a:t>На подготовительной фазе </a:t>
            </a:r>
            <a:r>
              <a:rPr lang="ru-RU" sz="1600" dirty="0">
                <a:latin typeface="Arial"/>
                <a:cs typeface="Arial"/>
              </a:rPr>
              <a:t>выбираются  муниципальные образования –кандидаты для слияния. Проводится анализ исходного состояния кандидатов и формулируется цель слияния </a:t>
            </a:r>
          </a:p>
          <a:p>
            <a:endParaRPr lang="ru-RU" sz="1600" dirty="0">
              <a:latin typeface="Arial"/>
              <a:cs typeface="Arial"/>
            </a:endParaRPr>
          </a:p>
          <a:p>
            <a:r>
              <a:rPr lang="ru-RU" sz="1600" b="1" dirty="0">
                <a:latin typeface="Arial"/>
                <a:cs typeface="Arial"/>
              </a:rPr>
              <a:t>На фазе слияния </a:t>
            </a:r>
            <a:r>
              <a:rPr lang="ru-RU" sz="1600" dirty="0">
                <a:latin typeface="Arial"/>
                <a:cs typeface="Arial"/>
              </a:rPr>
              <a:t>разрабатывается концепция и стратегия развития будущего  объединенного муниципального образования</a:t>
            </a:r>
          </a:p>
          <a:p>
            <a:endParaRPr lang="ru-RU" sz="1600" dirty="0">
              <a:latin typeface="Arial"/>
              <a:cs typeface="Arial"/>
            </a:endParaRPr>
          </a:p>
          <a:p>
            <a:pPr lvl="0"/>
            <a:r>
              <a:rPr lang="ru-RU" sz="1600" b="1" dirty="0">
                <a:latin typeface="Arial"/>
                <a:cs typeface="Arial"/>
              </a:rPr>
              <a:t>Фаза корректировки после слияния </a:t>
            </a:r>
            <a:r>
              <a:rPr lang="ru-RU" sz="1600" dirty="0">
                <a:latin typeface="Arial"/>
                <a:cs typeface="Arial"/>
              </a:rPr>
              <a:t>посвящена текущей корректировки стратегии и задач слияния муниципальных образований</a:t>
            </a:r>
            <a:endParaRPr lang="ru-RU" sz="1600" b="1" dirty="0">
              <a:latin typeface="Arial"/>
              <a:cs typeface="Arial"/>
            </a:endParaRPr>
          </a:p>
          <a:p>
            <a:endParaRPr lang="ru-RU" sz="1600" b="1" dirty="0">
              <a:latin typeface="Arial"/>
              <a:cs typeface="Arial"/>
            </a:endParaRPr>
          </a:p>
          <a:p>
            <a:r>
              <a:rPr lang="ru-RU" sz="1600" dirty="0">
                <a:latin typeface="Arial"/>
                <a:cs typeface="Arial"/>
              </a:rPr>
              <a:t> </a:t>
            </a:r>
          </a:p>
          <a:p>
            <a:endParaRPr lang="ru-RU" sz="1600" dirty="0">
              <a:latin typeface="Arial"/>
              <a:cs typeface="Arial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6</a:t>
            </a:fld>
            <a:endParaRPr lang="ru-RU"/>
          </a:p>
        </p:txBody>
      </p:sp>
      <p:pic>
        <p:nvPicPr>
          <p:cNvPr id="11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237433" y="98110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1770049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61882" y="115870"/>
            <a:ext cx="112284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Визитная карточка Прокопьевска</a:t>
            </a:r>
            <a:endParaRPr kumimoji="0" lang="ru-RU" sz="2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BE7F3B63-37AB-458C-8FC0-29745186486C}"/>
              </a:ext>
            </a:extLst>
          </p:cNvPr>
          <p:cNvSpPr/>
          <p:nvPr/>
        </p:nvSpPr>
        <p:spPr>
          <a:xfrm>
            <a:off x="4526043" y="967592"/>
            <a:ext cx="7076022" cy="5112810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defTabSz="685800"/>
            <a:r>
              <a:rPr lang="ru-RU" sz="1600" b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ПРОКОПЬЕВСК - </a:t>
            </a:r>
            <a:r>
              <a:rPr lang="ru-RU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третий по численности населения город</a:t>
            </a:r>
          </a:p>
          <a:p>
            <a:pPr defTabSz="685800"/>
            <a:r>
              <a:rPr lang="ru-RU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Кемеровской области - Кузбасса (</a:t>
            </a:r>
            <a:r>
              <a:rPr lang="ru-RU" sz="1600" b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172,6 </a:t>
            </a:r>
            <a:r>
              <a:rPr lang="ru-RU" sz="1600" b="1" dirty="0" err="1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тыс.чел</a:t>
            </a:r>
            <a:r>
              <a:rPr lang="ru-RU" sz="1600" b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.</a:t>
            </a:r>
            <a:r>
              <a:rPr lang="ru-RU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), </a:t>
            </a:r>
          </a:p>
          <a:p>
            <a:pPr defTabSz="685800"/>
            <a:r>
              <a:rPr lang="ru-RU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второй город в Южной Агломерации</a:t>
            </a:r>
          </a:p>
          <a:p>
            <a:pPr defTabSz="685800">
              <a:lnSpc>
                <a:spcPct val="114000"/>
              </a:lnSpc>
            </a:pPr>
            <a:r>
              <a:rPr lang="ru-RU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Расположен в центре Кузбасса, на расстоянии:</a:t>
            </a:r>
          </a:p>
          <a:p>
            <a:pPr defTabSz="685800"/>
            <a:r>
              <a:rPr lang="ru-RU" sz="1600" b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   203 км от г. Кемерово</a:t>
            </a:r>
          </a:p>
          <a:p>
            <a:pPr defTabSz="685800"/>
            <a:r>
              <a:rPr lang="ru-RU" sz="1600" b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   336 км от г. Новосибирск</a:t>
            </a:r>
          </a:p>
          <a:p>
            <a:pPr defTabSz="685800"/>
            <a:r>
              <a:rPr lang="ru-RU" sz="1600" b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   393 км от г. Томск</a:t>
            </a:r>
          </a:p>
          <a:p>
            <a:pPr defTabSz="685800"/>
            <a:r>
              <a:rPr lang="ru-RU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Площадь территории </a:t>
            </a:r>
            <a:r>
              <a:rPr lang="ru-RU" sz="1600" b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2</a:t>
            </a:r>
            <a:r>
              <a:rPr lang="en-US" sz="1600" b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27</a:t>
            </a:r>
            <a:r>
              <a:rPr lang="ru-RU" sz="1600" b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,5 кв. км.</a:t>
            </a:r>
            <a:r>
              <a:rPr lang="ru-RU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</a:p>
          <a:p>
            <a:pPr algn="just" defTabSz="685800"/>
            <a:r>
              <a:rPr lang="ru-RU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Международный аэропорт им. Б.В. </a:t>
            </a:r>
            <a:r>
              <a:rPr lang="ru-RU" sz="1600" dirty="0" err="1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Волынова</a:t>
            </a:r>
            <a:r>
              <a:rPr lang="ru-RU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 </a:t>
            </a:r>
          </a:p>
          <a:p>
            <a:pPr algn="just" defTabSz="685800"/>
            <a:r>
              <a:rPr lang="ru-RU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Железнодорожный вокзал </a:t>
            </a:r>
          </a:p>
          <a:p>
            <a:pPr algn="just" defTabSz="685800"/>
            <a:r>
              <a:rPr lang="ru-RU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5 выходов на магистральную автотрассу</a:t>
            </a:r>
          </a:p>
          <a:p>
            <a:pPr algn="just" defTabSz="685800"/>
            <a:endParaRPr lang="ru-RU" sz="16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342900" indent="-342900" algn="just" defTabSz="685800">
              <a:buAutoNum type="arabicPlain" startAt="8"/>
            </a:pPr>
            <a:r>
              <a:rPr lang="ru-RU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Разрезы , обогатительные фабрики</a:t>
            </a:r>
          </a:p>
          <a:p>
            <a:pPr algn="just" defTabSz="685800"/>
            <a:r>
              <a:rPr lang="ru-RU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4396 </a:t>
            </a:r>
            <a:r>
              <a:rPr lang="ru-RU" sz="1600" b="1" dirty="0">
                <a:latin typeface="Arial" panose="020B0604020202020204" pitchFamily="34" charset="0"/>
                <a:ea typeface="Verdana" pitchFamily="34" charset="0"/>
                <a:cs typeface="Arial" panose="020B0604020202020204" pitchFamily="34" charset="0"/>
              </a:rPr>
              <a:t>Добыча угля, тыс. тонн в год</a:t>
            </a:r>
          </a:p>
          <a:p>
            <a:pPr algn="just" defTabSz="685800"/>
            <a:r>
              <a:rPr lang="ru-RU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2440 </a:t>
            </a:r>
            <a:r>
              <a:rPr lang="ru-RU" sz="1600" b="1" dirty="0">
                <a:latin typeface="Arial" panose="020B0604020202020204" pitchFamily="34" charset="0"/>
                <a:ea typeface="Verdana" pitchFamily="34" charset="0"/>
                <a:cs typeface="Arial" panose="020B0604020202020204" pitchFamily="34" charset="0"/>
              </a:rPr>
              <a:t>Численность работающих, чел</a:t>
            </a:r>
          </a:p>
          <a:p>
            <a:pPr algn="just" defTabSz="685800"/>
            <a:endParaRPr lang="ru-RU" sz="1400" dirty="0">
              <a:solidFill>
                <a:srgbClr val="5B9BD5">
                  <a:lumMod val="50000"/>
                </a:srgb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 defTabSz="685800"/>
            <a:endParaRPr lang="ru-RU" sz="1400" dirty="0">
              <a:solidFill>
                <a:srgbClr val="5B9BD5">
                  <a:lumMod val="50000"/>
                </a:srgb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 defTabSz="685800"/>
            <a:endParaRPr lang="ru-RU" sz="1400" dirty="0">
              <a:solidFill>
                <a:srgbClr val="5B9BD5">
                  <a:lumMod val="50000"/>
                </a:srgb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 defTabSz="685800"/>
            <a:endParaRPr lang="ru-RU" sz="1400" dirty="0">
              <a:solidFill>
                <a:srgbClr val="5B9BD5">
                  <a:lumMod val="50000"/>
                </a:srgb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 defTabSz="685800"/>
            <a:endParaRPr lang="ru-RU" altLang="ru-RU" sz="1400" b="1" dirty="0">
              <a:solidFill>
                <a:srgbClr val="5B9BD5">
                  <a:lumMod val="50000"/>
                </a:srgb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 defTabSz="685800"/>
            <a:endParaRPr lang="ru-RU" altLang="ru-RU" sz="1400" b="1" dirty="0">
              <a:solidFill>
                <a:srgbClr val="5B9BD5">
                  <a:lumMod val="50000"/>
                </a:srgbClr>
              </a:solidFill>
              <a:latin typeface="Verdana" panose="020B060403050404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E84D9D9D-0403-44E6-920D-2D8A8146BC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60169" b="11826"/>
          <a:stretch/>
        </p:blipFill>
        <p:spPr>
          <a:xfrm>
            <a:off x="78657" y="4674140"/>
            <a:ext cx="11995355" cy="19666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0" name="Группа 9"/>
          <p:cNvGrpSpPr/>
          <p:nvPr/>
        </p:nvGrpSpPr>
        <p:grpSpPr>
          <a:xfrm>
            <a:off x="619433" y="1008285"/>
            <a:ext cx="2762863" cy="3355664"/>
            <a:chOff x="629265" y="1000027"/>
            <a:chExt cx="2762863" cy="3355664"/>
          </a:xfrm>
        </p:grpSpPr>
        <p:pic>
          <p:nvPicPr>
            <p:cNvPr id="7" name="Рисунок 6" descr="i (1).jfif">
              <a:extLst>
                <a:ext uri="{FF2B5EF4-FFF2-40B4-BE49-F238E27FC236}">
                  <a16:creationId xmlns:a16="http://schemas.microsoft.com/office/drawing/2014/main" xmlns="" id="{2EFD8E5D-D43E-4E2A-B48E-76BE986B02C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 t="9450"/>
            <a:stretch>
              <a:fillRect/>
            </a:stretch>
          </p:blipFill>
          <p:spPr>
            <a:xfrm>
              <a:off x="629265" y="1000027"/>
              <a:ext cx="2762863" cy="3355664"/>
            </a:xfrm>
            <a:prstGeom prst="rect">
              <a:avLst/>
            </a:prstGeom>
            <a:solidFill>
              <a:schemeClr val="bg1"/>
            </a:solidFill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xmlns="" id="{46FAC2F1-26C1-4FC0-9EEC-CFFE040269E8}"/>
                </a:ext>
              </a:extLst>
            </p:cNvPr>
            <p:cNvSpPr txBox="1"/>
            <p:nvPr/>
          </p:nvSpPr>
          <p:spPr>
            <a:xfrm>
              <a:off x="1786095" y="2916827"/>
              <a:ext cx="103251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Прокопьевск</a:t>
              </a:r>
            </a:p>
          </p:txBody>
        </p:sp>
      </p:grpSp>
      <p:sp>
        <p:nvSpPr>
          <p:cNvPr id="9" name="Блок-схема: узел 8">
            <a:extLst>
              <a:ext uri="{FF2B5EF4-FFF2-40B4-BE49-F238E27FC236}">
                <a16:creationId xmlns:a16="http://schemas.microsoft.com/office/drawing/2014/main" xmlns="" id="{1726BE6C-EF5F-4B3D-99D6-60BD5EAFA1A7}"/>
              </a:ext>
            </a:extLst>
          </p:cNvPr>
          <p:cNvSpPr/>
          <p:nvPr/>
        </p:nvSpPr>
        <p:spPr>
          <a:xfrm flipH="1">
            <a:off x="1726403" y="3009834"/>
            <a:ext cx="99720" cy="76722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7</a:t>
            </a:fld>
            <a:endParaRPr lang="ru-RU"/>
          </a:p>
        </p:txBody>
      </p:sp>
      <p:pic>
        <p:nvPicPr>
          <p:cNvPr id="15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237433" y="98110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0231259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61882" y="115870"/>
            <a:ext cx="112284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Визитная карточка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Киселевского</a:t>
            </a:r>
            <a:r>
              <a:rPr kumimoji="0" lang="ru-RU" sz="24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 городского округа</a:t>
            </a:r>
            <a:endParaRPr kumimoji="0" lang="ru-RU" sz="2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E7F3B63-37AB-458C-8FC0-29745186486C}"/>
              </a:ext>
            </a:extLst>
          </p:cNvPr>
          <p:cNvSpPr/>
          <p:nvPr/>
        </p:nvSpPr>
        <p:spPr>
          <a:xfrm>
            <a:off x="4067240" y="570426"/>
            <a:ext cx="7076022" cy="5670527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defTabSz="685800"/>
            <a:r>
              <a:rPr lang="ru-RU" sz="1600" b="1" dirty="0" smtClean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Численность – 85,3 </a:t>
            </a:r>
            <a:r>
              <a:rPr lang="ru-RU" sz="1600" b="1" dirty="0" err="1" smtClean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тыс.чел</a:t>
            </a:r>
            <a:r>
              <a:rPr lang="ru-RU" sz="1600" b="1" dirty="0" smtClean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.</a:t>
            </a:r>
            <a:r>
              <a:rPr lang="ru-RU" sz="1600" dirty="0" smtClean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, </a:t>
            </a:r>
          </a:p>
          <a:p>
            <a:pPr defTabSz="685800"/>
            <a:endParaRPr lang="ru-RU" sz="16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defTabSz="685800"/>
            <a:endParaRPr lang="ru-RU" sz="1600" dirty="0" smtClean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defTabSz="685800"/>
            <a:endParaRPr lang="ru-RU" sz="1600" dirty="0" smtClean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defTabSz="685800"/>
            <a:endParaRPr lang="ru-RU" sz="16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defTabSz="685800"/>
            <a:endParaRPr lang="ru-RU" sz="1600" dirty="0" smtClean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defTabSz="685800"/>
            <a:endParaRPr lang="ru-RU" sz="1600" dirty="0" smtClean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defTabSz="685800">
              <a:lnSpc>
                <a:spcPct val="114000"/>
              </a:lnSpc>
            </a:pPr>
            <a:endParaRPr lang="ru-RU" sz="1600" dirty="0" smtClean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defTabSz="685800">
              <a:lnSpc>
                <a:spcPct val="114000"/>
              </a:lnSpc>
            </a:pPr>
            <a:r>
              <a:rPr lang="ru-RU" sz="1600" dirty="0" smtClean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Расположен </a:t>
            </a:r>
            <a:r>
              <a:rPr lang="ru-RU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в центре Кузбасса:</a:t>
            </a:r>
          </a:p>
          <a:p>
            <a:r>
              <a:rPr lang="ru-RU" b="1" dirty="0"/>
              <a:t>Расстояние до областного центра Кемеровской области – 176 км.</a:t>
            </a:r>
            <a:endParaRPr lang="ru-RU" dirty="0"/>
          </a:p>
          <a:p>
            <a:pPr defTabSz="685800"/>
            <a:r>
              <a:rPr lang="ru-RU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Площадь территории </a:t>
            </a:r>
            <a:r>
              <a:rPr lang="ru-RU" sz="1600" b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29 285,6 га</a:t>
            </a:r>
            <a:r>
              <a:rPr lang="ru-RU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</a:p>
          <a:p>
            <a:pPr defTabSz="685800"/>
            <a:endParaRPr lang="ru-RU" sz="16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algn="just" defTabSz="685800"/>
            <a:r>
              <a:rPr lang="ru-RU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Железнодорожный вокзал </a:t>
            </a:r>
          </a:p>
          <a:p>
            <a:pPr algn="just" defTabSz="685800"/>
            <a:r>
              <a:rPr lang="ru-RU" sz="1600" dirty="0" smtClean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3 </a:t>
            </a:r>
            <a:r>
              <a:rPr lang="ru-RU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выхода на магистральную автотрассу</a:t>
            </a:r>
          </a:p>
          <a:p>
            <a:pPr algn="just" defTabSz="685800"/>
            <a:endParaRPr lang="ru-RU" sz="10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algn="just" defTabSz="685800"/>
            <a:r>
              <a:rPr lang="ru-RU" sz="1600" dirty="0" smtClean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7300 </a:t>
            </a:r>
            <a:r>
              <a:rPr lang="ru-RU" sz="1600" b="1" dirty="0">
                <a:latin typeface="Arial" panose="020B0604020202020204" pitchFamily="34" charset="0"/>
                <a:ea typeface="Verdana" pitchFamily="34" charset="0"/>
                <a:cs typeface="Arial" panose="020B0604020202020204" pitchFamily="34" charset="0"/>
              </a:rPr>
              <a:t>Добыча угля, тыс. тонн в год</a:t>
            </a:r>
          </a:p>
          <a:p>
            <a:pPr algn="just" defTabSz="685800"/>
            <a:r>
              <a:rPr lang="ru-RU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4700 </a:t>
            </a:r>
            <a:r>
              <a:rPr lang="ru-RU" sz="1600" b="1" dirty="0">
                <a:latin typeface="Arial" panose="020B0604020202020204" pitchFamily="34" charset="0"/>
                <a:ea typeface="Verdana" pitchFamily="34" charset="0"/>
                <a:cs typeface="Arial" panose="020B0604020202020204" pitchFamily="34" charset="0"/>
              </a:rPr>
              <a:t>Численность работающих, чел</a:t>
            </a:r>
          </a:p>
          <a:p>
            <a:pPr algn="just" defTabSz="685800"/>
            <a:endParaRPr lang="ru-RU" sz="1400" dirty="0">
              <a:solidFill>
                <a:srgbClr val="5B9BD5">
                  <a:lumMod val="50000"/>
                </a:srgb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 defTabSz="685800"/>
            <a:endParaRPr lang="ru-RU" sz="1400" dirty="0">
              <a:solidFill>
                <a:srgbClr val="5B9BD5">
                  <a:lumMod val="50000"/>
                </a:srgb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 defTabSz="685800"/>
            <a:endParaRPr lang="ru-RU" sz="1400" dirty="0">
              <a:solidFill>
                <a:srgbClr val="5B9BD5">
                  <a:lumMod val="50000"/>
                </a:srgb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 defTabSz="685800"/>
            <a:endParaRPr lang="ru-RU" sz="1400" dirty="0">
              <a:solidFill>
                <a:srgbClr val="5B9BD5">
                  <a:lumMod val="50000"/>
                </a:srgb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 defTabSz="685800"/>
            <a:endParaRPr lang="ru-RU" altLang="ru-RU" sz="1400" b="1" dirty="0">
              <a:solidFill>
                <a:srgbClr val="5B9BD5">
                  <a:lumMod val="50000"/>
                </a:srgb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 defTabSz="685800"/>
            <a:endParaRPr lang="ru-RU" altLang="ru-RU" sz="1400" b="1" dirty="0">
              <a:solidFill>
                <a:srgbClr val="5B9BD5">
                  <a:lumMod val="50000"/>
                </a:srgbClr>
              </a:solidFill>
              <a:latin typeface="Verdana" panose="020B060403050404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03" r="19989" b="8836"/>
          <a:stretch/>
        </p:blipFill>
        <p:spPr>
          <a:xfrm>
            <a:off x="3139801" y="4764231"/>
            <a:ext cx="2930014" cy="1952173"/>
          </a:xfrm>
          <a:prstGeom prst="rect">
            <a:avLst/>
          </a:prstGeom>
        </p:spPr>
      </p:pic>
      <p:pic>
        <p:nvPicPr>
          <p:cNvPr id="11" name="Рисунок 10"/>
          <p:cNvPicPr/>
          <p:nvPr/>
        </p:nvPicPr>
        <p:blipFill rotWithShape="1">
          <a:blip r:embed="rId3" cstate="print"/>
          <a:srcRect l="7268" t="17294" r="34153" b="13721"/>
          <a:stretch/>
        </p:blipFill>
        <p:spPr bwMode="auto">
          <a:xfrm>
            <a:off x="32249" y="4764231"/>
            <a:ext cx="3032351" cy="19521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2846" y="4764231"/>
            <a:ext cx="3064310" cy="189507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235" y="4764231"/>
            <a:ext cx="2802191" cy="1934876"/>
          </a:xfrm>
          <a:prstGeom prst="rect">
            <a:avLst/>
          </a:prstGeom>
        </p:spPr>
      </p:pic>
      <p:grpSp>
        <p:nvGrpSpPr>
          <p:cNvPr id="15" name="Группа 14"/>
          <p:cNvGrpSpPr/>
          <p:nvPr/>
        </p:nvGrpSpPr>
        <p:grpSpPr>
          <a:xfrm>
            <a:off x="442453" y="853972"/>
            <a:ext cx="2762863" cy="3355664"/>
            <a:chOff x="629265" y="1000027"/>
            <a:chExt cx="2762863" cy="3355664"/>
          </a:xfrm>
        </p:grpSpPr>
        <p:pic>
          <p:nvPicPr>
            <p:cNvPr id="16" name="Рисунок 15" descr="i (1).jfif">
              <a:extLst>
                <a:ext uri="{FF2B5EF4-FFF2-40B4-BE49-F238E27FC236}">
                  <a16:creationId xmlns:a16="http://schemas.microsoft.com/office/drawing/2014/main" xmlns="" id="{2EFD8E5D-D43E-4E2A-B48E-76BE986B02C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rcRect t="9450"/>
            <a:stretch>
              <a:fillRect/>
            </a:stretch>
          </p:blipFill>
          <p:spPr>
            <a:xfrm>
              <a:off x="629265" y="1000027"/>
              <a:ext cx="2762863" cy="3355664"/>
            </a:xfrm>
            <a:prstGeom prst="rect">
              <a:avLst/>
            </a:prstGeom>
            <a:solidFill>
              <a:schemeClr val="bg1"/>
            </a:solidFill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46FAC2F1-26C1-4FC0-9EEC-CFFE040269E8}"/>
                </a:ext>
              </a:extLst>
            </p:cNvPr>
            <p:cNvSpPr txBox="1"/>
            <p:nvPr/>
          </p:nvSpPr>
          <p:spPr>
            <a:xfrm>
              <a:off x="1820642" y="2766903"/>
              <a:ext cx="103251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Киселевск</a:t>
              </a:r>
              <a:endParaRPr lang="ru-RU" sz="1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8" name="Блок-схема: узел 17">
            <a:extLst>
              <a:ext uri="{FF2B5EF4-FFF2-40B4-BE49-F238E27FC236}">
                <a16:creationId xmlns:a16="http://schemas.microsoft.com/office/drawing/2014/main" xmlns="" id="{1726BE6C-EF5F-4B3D-99D6-60BD5EAFA1A7}"/>
              </a:ext>
            </a:extLst>
          </p:cNvPr>
          <p:cNvSpPr/>
          <p:nvPr/>
        </p:nvSpPr>
        <p:spPr>
          <a:xfrm flipH="1">
            <a:off x="1628329" y="2715799"/>
            <a:ext cx="49860" cy="56320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8</a:t>
            </a:fld>
            <a:endParaRPr lang="ru-RU"/>
          </a:p>
        </p:txBody>
      </p:sp>
      <p:pic>
        <p:nvPicPr>
          <p:cNvPr id="19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237433" y="98110"/>
            <a:ext cx="769986" cy="944633"/>
          </a:xfrm>
          <a:prstGeom prst="rect">
            <a:avLst/>
          </a:prstGeom>
          <a:noFill/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132755" y="987503"/>
            <a:ext cx="4628563" cy="161449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92698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97801" y="62286"/>
            <a:ext cx="112284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Исторические предпосылки объединения</a:t>
            </a:r>
            <a:r>
              <a:rPr kumimoji="0" lang="ru-RU" sz="24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муниципальных образований в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единый  индустриальный центр 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18" name="Объект 2"/>
          <p:cNvSpPr txBox="1">
            <a:spLocks/>
          </p:cNvSpPr>
          <p:nvPr/>
        </p:nvSpPr>
        <p:spPr>
          <a:xfrm>
            <a:off x="300028" y="880505"/>
            <a:ext cx="6540497" cy="54494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7609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 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1948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г. в регионе работала 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«Конференция по изучению производительных сил Кузбасса»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7609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7609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 довоенные 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1930-е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гг. в области сформировались крупнейшие индустриальные центры, среди которых 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важнейшее место занимает «Прокопьевск-Киселевск»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причем показательно, что в материалах конференции они названы именно как единое целое;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7609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7609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По достижении плановых показателей 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численность нового города к 1960 году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должна была возрасти до 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500 тысяч человек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7609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7609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 2017 году города Прокопьевск и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7609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Киселевск проходили 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обучение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7609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в школе управления СКОЛКОВО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7609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7609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890" y="1248696"/>
            <a:ext cx="4505350" cy="2590729"/>
          </a:xfrm>
          <a:prstGeom prst="rect">
            <a:avLst/>
          </a:prstGeom>
          <a:effectLst>
            <a:glow rad="101600">
              <a:srgbClr val="4F81BD">
                <a:satMod val="175000"/>
                <a:alpha val="40000"/>
              </a:srgbClr>
            </a:glow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890" y="4179369"/>
            <a:ext cx="4505350" cy="1077414"/>
          </a:xfrm>
          <a:prstGeom prst="rect">
            <a:avLst/>
          </a:prstGeom>
          <a:effectLst>
            <a:glow rad="101600">
              <a:srgbClr val="4F81BD">
                <a:satMod val="175000"/>
                <a:alpha val="40000"/>
              </a:srgbClr>
            </a:glow>
          </a:effectLst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890" y="5607966"/>
            <a:ext cx="4424070" cy="734039"/>
          </a:xfrm>
          <a:prstGeom prst="rect">
            <a:avLst/>
          </a:prstGeom>
          <a:effectLst>
            <a:glow rad="101600">
              <a:srgbClr val="4F81BD">
                <a:satMod val="175000"/>
                <a:alpha val="40000"/>
              </a:srgbClr>
            </a:glow>
          </a:effectLst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0799" t="26250" r="30701" b="29651"/>
          <a:stretch/>
        </p:blipFill>
        <p:spPr>
          <a:xfrm>
            <a:off x="4802506" y="5256783"/>
            <a:ext cx="1293494" cy="987759"/>
          </a:xfrm>
          <a:prstGeom prst="rect">
            <a:avLst/>
          </a:prstGeom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9</a:t>
            </a:fld>
            <a:endParaRPr lang="ru-RU"/>
          </a:p>
        </p:txBody>
      </p:sp>
      <p:pic>
        <p:nvPicPr>
          <p:cNvPr id="14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247266" y="41857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4684395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63561" y="194617"/>
            <a:ext cx="112284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400" b="1" kern="0" dirty="0"/>
              <a:t>Исторические предпосылки объединения муниципальных образований </a:t>
            </a:r>
            <a:endParaRPr lang="ru-RU" sz="2400" b="1" kern="0" dirty="0" smtClean="0"/>
          </a:p>
          <a:p>
            <a:pPr lvl="0">
              <a:defRPr/>
            </a:pPr>
            <a:r>
              <a:rPr lang="ru-RU" sz="2400" b="1" kern="0" dirty="0" smtClean="0"/>
              <a:t>в </a:t>
            </a:r>
            <a:r>
              <a:rPr lang="ru-RU" sz="2400" b="1" kern="0" dirty="0"/>
              <a:t>единый  индустриальный центр </a:t>
            </a:r>
            <a:endParaRPr lang="ru-RU" sz="2400" kern="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98787" y="1096298"/>
            <a:ext cx="1122843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ru-RU" sz="2000" kern="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Единое залегание угольных пластов ценных пород (марки Ж, СС, К) на территориях Киселевска, Прокопьевска, Прокопьевского района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lang="ru-RU" sz="2000" kern="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sz="20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Разработка угольных месторождений и</a:t>
            </a:r>
            <a:r>
              <a:rPr kumimoji="0" lang="ru-RU" sz="2000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строительство угольных городов с начала 30г ХХ века</a:t>
            </a:r>
            <a:r>
              <a:rPr kumimoji="0" lang="ru-RU" sz="20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(формирование городов по принципу шахта –поселок)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ru-RU" sz="200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ru-RU" sz="2000" kern="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Формирование единой инфраструктуры по причине смежных границ территорий МО: единый поставщик воды (по настоящее время), планируемое строительство единой ТЭЦ и путей трамвайного сообщения между городами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lang="ru-RU" sz="2000" kern="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457200" lvl="0" indent="-457200">
              <a:buFontTx/>
              <a:buChar char="-"/>
              <a:defRPr/>
            </a:pPr>
            <a:r>
              <a:rPr lang="ru-RU" sz="2000" kern="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Система построения организаций социального блока по  принципу исключения </a:t>
            </a:r>
            <a:r>
              <a:rPr lang="ru-RU" sz="2000" kern="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дублирующих отраслей </a:t>
            </a:r>
            <a:r>
              <a:rPr lang="ru-RU" sz="2000" kern="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( учреждения профессионального  образования, культивирование разных видов спорта, учреждения здравоохранения по специализациям)</a:t>
            </a:r>
            <a:endParaRPr lang="ru-RU" sz="2000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10</a:t>
            </a:fld>
            <a:endParaRPr lang="ru-RU"/>
          </a:p>
        </p:txBody>
      </p:sp>
      <p:pic>
        <p:nvPicPr>
          <p:cNvPr id="10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7433" y="98110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8003014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63561" y="122829"/>
            <a:ext cx="11228439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SWOT</a:t>
            </a: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lang="ru-RU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анализ</a:t>
            </a:r>
            <a:endParaRPr lang="ru-RU" sz="2600" b="1" kern="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Текст 1">
            <a:extLst>
              <a:ext uri="{FF2B5EF4-FFF2-40B4-BE49-F238E27FC236}">
                <a16:creationId xmlns:a16="http://schemas.microsoft.com/office/drawing/2014/main" xmlns="" id="{72938551-C0AA-3458-C6C4-2D2C8DE12CD2}"/>
              </a:ext>
            </a:extLst>
          </p:cNvPr>
          <p:cNvSpPr txBox="1">
            <a:spLocks/>
          </p:cNvSpPr>
          <p:nvPr/>
        </p:nvSpPr>
        <p:spPr>
          <a:xfrm>
            <a:off x="364658" y="3472051"/>
            <a:ext cx="5731343" cy="36947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6262" indent="0">
              <a:buFont typeface="Arial" panose="020B0604020202020204" pitchFamily="34" charset="0"/>
              <a:buNone/>
            </a:pPr>
            <a:r>
              <a:rPr lang="ru-RU" sz="1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Сильные стороны  (</a:t>
            </a:r>
            <a:r>
              <a:rPr lang="en-US" sz="1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Strength - S):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100" dirty="0" smtClean="0">
                <a:latin typeface="Calibri" panose="020F0502020204030204" pitchFamily="34" charset="0"/>
                <a:cs typeface="Calibri" panose="020F0502020204030204" pitchFamily="34" charset="0"/>
              </a:rPr>
              <a:t>Развитие реального сектора экономики;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100" dirty="0" smtClean="0">
                <a:latin typeface="Calibri" panose="020F0502020204030204" pitchFamily="34" charset="0"/>
                <a:cs typeface="Calibri" panose="020F0502020204030204" pitchFamily="34" charset="0"/>
              </a:rPr>
              <a:t>Диверсификация экономики, за счет углубления переработки угля;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100" dirty="0" smtClean="0">
                <a:latin typeface="Calibri" panose="020F0502020204030204" pitchFamily="34" charset="0"/>
                <a:cs typeface="Calibri" panose="020F0502020204030204" pitchFamily="34" charset="0"/>
              </a:rPr>
              <a:t>Импортозамещения;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100" dirty="0" smtClean="0">
                <a:latin typeface="Calibri" panose="020F0502020204030204" pitchFamily="34" charset="0"/>
                <a:cs typeface="Calibri" panose="020F0502020204030204" pitchFamily="34" charset="0"/>
              </a:rPr>
              <a:t>Привлечение инвесторов за счет расширения локальных рынков сбыта;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100" dirty="0" smtClean="0">
                <a:latin typeface="Calibri" panose="020F0502020204030204" pitchFamily="34" charset="0"/>
                <a:cs typeface="Calibri" panose="020F0502020204030204" pitchFamily="34" charset="0"/>
              </a:rPr>
              <a:t>Поощрение предпринимательства, развитие малого и среднего бизнеса;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100" dirty="0" smtClean="0">
                <a:latin typeface="Calibri" panose="020F0502020204030204" pitchFamily="34" charset="0"/>
                <a:cs typeface="Calibri" panose="020F0502020204030204" pitchFamily="34" charset="0"/>
              </a:rPr>
              <a:t>Обеспечение роста благосостояния населения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100" dirty="0" smtClean="0">
                <a:latin typeface="Calibri" panose="020F0502020204030204" pitchFamily="34" charset="0"/>
                <a:cs typeface="Calibri" panose="020F0502020204030204" pitchFamily="34" charset="0"/>
              </a:rPr>
              <a:t>Газификация города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100" dirty="0" smtClean="0">
                <a:latin typeface="Calibri" panose="020F0502020204030204" pitchFamily="34" charset="0"/>
                <a:cs typeface="Calibri" panose="020F0502020204030204" pitchFamily="34" charset="0"/>
              </a:rPr>
              <a:t>Обеспечение высокого качества городской среды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100" dirty="0" smtClean="0">
                <a:latin typeface="Calibri" panose="020F0502020204030204" pitchFamily="34" charset="0"/>
                <a:cs typeface="Calibri" panose="020F0502020204030204" pitchFamily="34" charset="0"/>
              </a:rPr>
              <a:t>Использование мер поддержки федеральных институтов, в </a:t>
            </a:r>
            <a:r>
              <a:rPr lang="ru-RU" sz="11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т.ч</a:t>
            </a:r>
            <a:r>
              <a:rPr lang="ru-RU" sz="1100" dirty="0" smtClean="0">
                <a:latin typeface="Calibri" panose="020F0502020204030204" pitchFamily="34" charset="0"/>
                <a:cs typeface="Calibri" panose="020F0502020204030204" pitchFamily="34" charset="0"/>
              </a:rPr>
              <a:t>. возможность расширения действия статуса ТОР с 227 км2 до 387 км2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100" dirty="0" smtClean="0">
                <a:latin typeface="Calibri" panose="020F0502020204030204" pitchFamily="34" charset="0"/>
                <a:cs typeface="Calibri" panose="020F0502020204030204" pitchFamily="34" charset="0"/>
              </a:rPr>
              <a:t>Возможность перераспределения финансовых средств</a:t>
            </a:r>
          </a:p>
          <a:p>
            <a:endParaRPr lang="ru-RU" dirty="0"/>
          </a:p>
        </p:txBody>
      </p:sp>
      <p:sp>
        <p:nvSpPr>
          <p:cNvPr id="17" name="Текст 3">
            <a:extLst>
              <a:ext uri="{FF2B5EF4-FFF2-40B4-BE49-F238E27FC236}">
                <a16:creationId xmlns:a16="http://schemas.microsoft.com/office/drawing/2014/main" xmlns="" id="{48E47C06-B0DD-7FFA-EA6E-5BB3C8FE34D1}"/>
              </a:ext>
            </a:extLst>
          </p:cNvPr>
          <p:cNvSpPr txBox="1">
            <a:spLocks/>
          </p:cNvSpPr>
          <p:nvPr/>
        </p:nvSpPr>
        <p:spPr>
          <a:xfrm>
            <a:off x="6178550" y="3583812"/>
            <a:ext cx="5466817" cy="2506033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6262" indent="0">
              <a:buFont typeface="Arial" panose="020B0604020202020204" pitchFamily="34" charset="0"/>
              <a:buNone/>
            </a:pPr>
            <a:r>
              <a:rPr lang="ru-RU" sz="1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Слабые стороны (</a:t>
            </a:r>
            <a:r>
              <a:rPr lang="en-US" sz="1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Weakness - W):</a:t>
            </a:r>
            <a:endParaRPr lang="ru-RU" sz="13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Symbol" panose="05050102010706020507" pitchFamily="18" charset="2"/>
              <a:buChar char="-"/>
            </a:pPr>
            <a:r>
              <a:rPr lang="ru-RU" sz="1300" dirty="0" smtClean="0">
                <a:latin typeface="Calibri" panose="020F0502020204030204" pitchFamily="34" charset="0"/>
                <a:cs typeface="Calibri" panose="020F0502020204030204" pitchFamily="34" charset="0"/>
              </a:rPr>
              <a:t>Закрытие шахт и рост безработицы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300" dirty="0" smtClean="0">
                <a:latin typeface="Calibri" panose="020F0502020204030204" pitchFamily="34" charset="0"/>
                <a:cs typeface="Calibri" panose="020F0502020204030204" pitchFamily="34" charset="0"/>
              </a:rPr>
              <a:t>Снижение спроса на уголь и продукты переработки угля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300" dirty="0" smtClean="0">
                <a:latin typeface="Calibri" panose="020F0502020204030204" pitchFamily="34" charset="0"/>
                <a:cs typeface="Calibri" panose="020F0502020204030204" pitchFamily="34" charset="0"/>
              </a:rPr>
              <a:t>Ухудшение экологической обстановки</a:t>
            </a:r>
            <a:endParaRPr lang="en-US" sz="13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Symbol" panose="05050102010706020507" pitchFamily="18" charset="2"/>
              <a:buChar char="-"/>
            </a:pPr>
            <a:r>
              <a:rPr lang="ru-RU" sz="1300" dirty="0" smtClean="0">
                <a:latin typeface="Calibri" panose="020F0502020204030204" pitchFamily="34" charset="0"/>
                <a:cs typeface="Calibri" panose="020F0502020204030204" pitchFamily="34" charset="0"/>
              </a:rPr>
              <a:t>Рост тарифов на электроэнергию и ж/д перевозки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300" dirty="0" smtClean="0">
                <a:latin typeface="Calibri" panose="020F0502020204030204" pitchFamily="34" charset="0"/>
                <a:cs typeface="Calibri" panose="020F0502020204030204" pitchFamily="34" charset="0"/>
              </a:rPr>
              <a:t>Сокращение инвестиций в реальный сектор экономики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300" dirty="0" smtClean="0">
                <a:latin typeface="Calibri" panose="020F0502020204030204" pitchFamily="34" charset="0"/>
                <a:cs typeface="Calibri" panose="020F0502020204030204" pitchFamily="34" charset="0"/>
              </a:rPr>
              <a:t>Снижение налогов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300" dirty="0" smtClean="0">
                <a:latin typeface="Calibri" panose="020F0502020204030204" pitchFamily="34" charset="0"/>
                <a:cs typeface="Calibri" panose="020F0502020204030204" pitchFamily="34" charset="0"/>
              </a:rPr>
              <a:t>Дефицит бюджета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300" dirty="0" smtClean="0">
                <a:latin typeface="Calibri" panose="020F0502020204030204" pitchFamily="34" charset="0"/>
                <a:cs typeface="Calibri" panose="020F0502020204030204" pitchFamily="34" charset="0"/>
              </a:rPr>
              <a:t>Недофинансирование социальной сферы</a:t>
            </a:r>
          </a:p>
          <a:p>
            <a:pPr>
              <a:buFont typeface="Symbol" panose="05050102010706020507" pitchFamily="18" charset="2"/>
              <a:buChar char="-"/>
            </a:pPr>
            <a:endParaRPr lang="ru-RU" sz="1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86262" indent="0">
              <a:buFont typeface="Arial" panose="020B0604020202020204" pitchFamily="34" charset="0"/>
              <a:buNone/>
            </a:pPr>
            <a:endParaRPr lang="ru-RU" sz="1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Текст 1">
            <a:extLst>
              <a:ext uri="{FF2B5EF4-FFF2-40B4-BE49-F238E27FC236}">
                <a16:creationId xmlns:a16="http://schemas.microsoft.com/office/drawing/2014/main" xmlns="" id="{72938551-C0AA-3458-C6C4-2D2C8DE12CD2}"/>
              </a:ext>
            </a:extLst>
          </p:cNvPr>
          <p:cNvSpPr txBox="1">
            <a:spLocks/>
          </p:cNvSpPr>
          <p:nvPr/>
        </p:nvSpPr>
        <p:spPr>
          <a:xfrm>
            <a:off x="364658" y="860931"/>
            <a:ext cx="5333200" cy="261112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6262" indent="0">
              <a:buFont typeface="Arial" panose="020B0604020202020204" pitchFamily="34" charset="0"/>
              <a:buNone/>
            </a:pPr>
            <a:r>
              <a:rPr lang="ru-RU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Возможности </a:t>
            </a:r>
            <a:r>
              <a:rPr lang="ru-RU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Opportunity - O</a:t>
            </a:r>
            <a:r>
              <a:rPr lang="ru-RU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):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Выгодное географическое положение: близость к основному ядру Южно-Кузбасской агломерации (г. Новокузнецку);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Наличие трудовых ресурсов, невысокий уровень безработицы</a:t>
            </a:r>
            <a:endParaRPr lang="en-US" sz="1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Symbol" panose="05050102010706020507" pitchFamily="18" charset="2"/>
              <a:buChar char="-"/>
            </a:pPr>
            <a:r>
              <a:rPr lang="ru-RU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Наличие свободных территорий для комплексной застройки</a:t>
            </a:r>
            <a:endParaRPr lang="en-US" sz="1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Symbol" panose="05050102010706020507" pitchFamily="18" charset="2"/>
              <a:buChar char="-"/>
            </a:pPr>
            <a:r>
              <a:rPr lang="ru-RU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Наличие инвестиционных площадок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Развитая транспортная сеть</a:t>
            </a:r>
            <a:endParaRPr lang="en-US" sz="1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Symbol" panose="05050102010706020507" pitchFamily="18" charset="2"/>
              <a:buChar char="-"/>
            </a:pPr>
            <a:r>
              <a:rPr lang="ru-RU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Развитая инфраструктура поддержки  МСБ</a:t>
            </a:r>
            <a:endParaRPr lang="en-US" sz="1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Symbol" panose="05050102010706020507" pitchFamily="18" charset="2"/>
              <a:buChar char="-"/>
            </a:pPr>
            <a:r>
              <a:rPr lang="ru-RU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Наличие сети учреждений социальной сферы и социальной защиты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Сосредоточение федеральных  ведомств в г. Прокопьевске</a:t>
            </a:r>
          </a:p>
          <a:p>
            <a:pPr marL="0" indent="0">
              <a:buNone/>
            </a:pPr>
            <a:endParaRPr lang="ru-RU" sz="1600" dirty="0" smtClean="0">
              <a:solidFill>
                <a:schemeClr val="bg1"/>
              </a:solidFill>
            </a:endParaRPr>
          </a:p>
        </p:txBody>
      </p:sp>
      <p:sp>
        <p:nvSpPr>
          <p:cNvPr id="23" name="Текст 3">
            <a:extLst>
              <a:ext uri="{FF2B5EF4-FFF2-40B4-BE49-F238E27FC236}">
                <a16:creationId xmlns:a16="http://schemas.microsoft.com/office/drawing/2014/main" xmlns="" id="{48E47C06-B0DD-7FFA-EA6E-5BB3C8FE34D1}"/>
              </a:ext>
            </a:extLst>
          </p:cNvPr>
          <p:cNvSpPr txBox="1">
            <a:spLocks/>
          </p:cNvSpPr>
          <p:nvPr/>
        </p:nvSpPr>
        <p:spPr>
          <a:xfrm>
            <a:off x="6178550" y="899124"/>
            <a:ext cx="5466817" cy="2572927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6262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ru-RU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Угрозы  </a:t>
            </a:r>
            <a:r>
              <a:rPr 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(Threats - T)</a:t>
            </a:r>
            <a:r>
              <a:rPr lang="ru-RU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Ухудшение экономической и геополитической ситуации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Стагнация угольной отрасли 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Рост экологических ограничений</a:t>
            </a:r>
            <a:endParaRPr lang="en-US" sz="1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Symbol" panose="05050102010706020507" pitchFamily="18" charset="2"/>
              <a:buChar char="-"/>
            </a:pPr>
            <a:r>
              <a:rPr lang="ru-RU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Рост тарифов на электроэнергию и ж/д перевозки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Высокий процент изношенности основных фондов производственных предприятий и объектов социальной сферы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Большое количество населенных пунктов/поселков, расположенных вблизи закрытых шахт, требующих переселения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Отток населения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ru-RU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Дефицит квалифицированных кадров</a:t>
            </a:r>
          </a:p>
          <a:p>
            <a:endParaRPr lang="ru-RU" sz="1600" dirty="0" smtClean="0">
              <a:solidFill>
                <a:srgbClr val="FF0000"/>
              </a:solidFill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978013" y="860931"/>
            <a:ext cx="0" cy="58348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93987" y="3472051"/>
            <a:ext cx="112513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11</a:t>
            </a:fld>
            <a:endParaRPr lang="ru-RU"/>
          </a:p>
        </p:txBody>
      </p:sp>
      <p:pic>
        <p:nvPicPr>
          <p:cNvPr id="14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37433" y="98110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7657465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914399" y="138218"/>
            <a:ext cx="110022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Проблемы социально-экономического развития Прокопьевска и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Киселевска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808668" y="964504"/>
            <a:ext cx="11108029" cy="56241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1. Архаичная структура застройки по принципу «шахта – поселок», наличие большого числа  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  <a:buNone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ru-R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стагнирующих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поселков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2. Сложности в сфере жилищно-коммунальной политики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3. Высокий уровень </a:t>
            </a:r>
            <a:r>
              <a:rPr lang="ru-R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монопрофильной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зависимости от угольной промышленности и связанных 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  <a:buNone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отраслей, от мировых цен на уголь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4. Низкий уровень развития малого и среднего предпринимательства, концентрация в сфере 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  <a:buNone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торговли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5. Неудовлетворительное состояние культурных объектов 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6. Сложности эксплуатации спортивных объектов 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7. Ограниченность инвестиций, высокий износ основных средств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8. Миграционный отток населения, особенно молодежи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9. Недостаточная бюджетная обеспеченность, высокая финансовая зависимость 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10. Экологические проблемы 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11. Ограниченный уровень заработной платы и доходов для достойной жизни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12. Отсутствие единого комплексного подхода к рекультивации нарушенных земель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12</a:t>
            </a:fld>
            <a:endParaRPr lang="ru-RU"/>
          </a:p>
        </p:txBody>
      </p:sp>
      <p:pic>
        <p:nvPicPr>
          <p:cNvPr id="10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7433" y="98110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7799776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0" y="3105"/>
            <a:ext cx="12186480" cy="685489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06"/>
            <a:ext cx="12186480" cy="68548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3100"/>
          <a:stretch/>
        </p:blipFill>
        <p:spPr>
          <a:xfrm>
            <a:off x="5521" y="932688"/>
            <a:ext cx="12186480" cy="59443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3416"/>
          <a:stretch/>
        </p:blipFill>
        <p:spPr>
          <a:xfrm>
            <a:off x="9790" y="941831"/>
            <a:ext cx="12186480" cy="593525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2456"/>
          <a:stretch/>
        </p:blipFill>
        <p:spPr>
          <a:xfrm>
            <a:off x="4931" y="859535"/>
            <a:ext cx="12186478" cy="6001075"/>
          </a:xfrm>
          <a:prstGeom prst="rect">
            <a:avLst/>
          </a:prstGeom>
        </p:spPr>
      </p:pic>
      <p:sp>
        <p:nvSpPr>
          <p:cNvPr id="13" name="Стрелка вправо 12"/>
          <p:cNvSpPr/>
          <p:nvPr/>
        </p:nvSpPr>
        <p:spPr>
          <a:xfrm rot="8160248">
            <a:off x="6632395" y="3244980"/>
            <a:ext cx="1533105" cy="321611"/>
          </a:xfrm>
          <a:prstGeom prst="rightArrow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99"/>
          </a:p>
        </p:txBody>
      </p:sp>
      <p:sp>
        <p:nvSpPr>
          <p:cNvPr id="14" name="Стрелка вправо 13"/>
          <p:cNvSpPr/>
          <p:nvPr/>
        </p:nvSpPr>
        <p:spPr>
          <a:xfrm rot="7785768">
            <a:off x="6003234" y="3028241"/>
            <a:ext cx="2053301" cy="324358"/>
          </a:xfrm>
          <a:prstGeom prst="rightArrow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99"/>
          </a:p>
        </p:txBody>
      </p:sp>
      <p:sp>
        <p:nvSpPr>
          <p:cNvPr id="16" name="Стрелка вправо 15"/>
          <p:cNvSpPr/>
          <p:nvPr/>
        </p:nvSpPr>
        <p:spPr>
          <a:xfrm rot="9090786">
            <a:off x="7246624" y="4411578"/>
            <a:ext cx="784915" cy="327372"/>
          </a:xfrm>
          <a:prstGeom prst="rightArrow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99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9021166" y="6354165"/>
            <a:ext cx="2842224" cy="365126"/>
          </a:xfrm>
        </p:spPr>
        <p:txBody>
          <a:bodyPr/>
          <a:lstStyle/>
          <a:p>
            <a:fld id="{7BBDD3D6-F09E-48E5-9580-ED3AC31600F0}" type="slidenum">
              <a:rPr lang="ru-RU" smtClean="0"/>
              <a:pPr/>
              <a:t>13</a:t>
            </a:fld>
            <a:endParaRPr lang="ru-RU" dirty="0"/>
          </a:p>
        </p:txBody>
      </p:sp>
      <p:sp>
        <p:nvSpPr>
          <p:cNvPr id="12" name="Звезда: 5 точек 11">
            <a:extLst>
              <a:ext uri="{FF2B5EF4-FFF2-40B4-BE49-F238E27FC236}">
                <a16:creationId xmlns:a16="http://schemas.microsoft.com/office/drawing/2014/main" xmlns="" id="{151B53E8-CBD1-433A-8CC3-5CD247C54F6B}"/>
              </a:ext>
            </a:extLst>
          </p:cNvPr>
          <p:cNvSpPr/>
          <p:nvPr/>
        </p:nvSpPr>
        <p:spPr>
          <a:xfrm>
            <a:off x="382555" y="1620421"/>
            <a:ext cx="410547" cy="385661"/>
          </a:xfrm>
          <a:prstGeom prst="star5">
            <a:avLst/>
          </a:prstGeom>
          <a:solidFill>
            <a:srgbClr val="9A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xmlns="" id="{0452A3A0-D309-426F-8080-5F6031DC8EF3}"/>
              </a:ext>
            </a:extLst>
          </p:cNvPr>
          <p:cNvGrpSpPr/>
          <p:nvPr/>
        </p:nvGrpSpPr>
        <p:grpSpPr>
          <a:xfrm>
            <a:off x="0" y="831114"/>
            <a:ext cx="12190624" cy="6048583"/>
            <a:chOff x="0" y="831114"/>
            <a:chExt cx="12190624" cy="6048583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t="12711"/>
            <a:stretch/>
          </p:blipFill>
          <p:spPr>
            <a:xfrm>
              <a:off x="0" y="896112"/>
              <a:ext cx="12186480" cy="5983585"/>
            </a:xfrm>
            <a:prstGeom prst="rect">
              <a:avLst/>
            </a:prstGeom>
          </p:spPr>
        </p:pic>
        <p:pic>
          <p:nvPicPr>
            <p:cNvPr id="7" name="Рисунок 6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t="12552"/>
            <a:stretch/>
          </p:blipFill>
          <p:spPr>
            <a:xfrm>
              <a:off x="4144" y="831114"/>
              <a:ext cx="12186480" cy="5994482"/>
            </a:xfrm>
            <a:prstGeom prst="rect">
              <a:avLst/>
            </a:prstGeom>
          </p:spPr>
        </p:pic>
        <p:sp>
          <p:nvSpPr>
            <p:cNvPr id="19" name="Звезда: 5 точек 18">
              <a:extLst>
                <a:ext uri="{FF2B5EF4-FFF2-40B4-BE49-F238E27FC236}">
                  <a16:creationId xmlns:a16="http://schemas.microsoft.com/office/drawing/2014/main" xmlns="" id="{ACFD1B00-8F34-4C7D-B820-2F189D868483}"/>
                </a:ext>
              </a:extLst>
            </p:cNvPr>
            <p:cNvSpPr/>
            <p:nvPr/>
          </p:nvSpPr>
          <p:spPr>
            <a:xfrm>
              <a:off x="10285764" y="3254211"/>
              <a:ext cx="332560" cy="365126"/>
            </a:xfrm>
            <a:prstGeom prst="star5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0" name="Звезда: 5 точек 19">
            <a:extLst>
              <a:ext uri="{FF2B5EF4-FFF2-40B4-BE49-F238E27FC236}">
                <a16:creationId xmlns:a16="http://schemas.microsoft.com/office/drawing/2014/main" xmlns="" id="{520F0D93-39BC-4DFE-8EE6-401A47D3FC82}"/>
              </a:ext>
            </a:extLst>
          </p:cNvPr>
          <p:cNvSpPr/>
          <p:nvPr/>
        </p:nvSpPr>
        <p:spPr>
          <a:xfrm>
            <a:off x="6723613" y="2897476"/>
            <a:ext cx="306271" cy="292944"/>
          </a:xfrm>
          <a:prstGeom prst="star5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Звезда: 5 точек 18">
            <a:extLst>
              <a:ext uri="{FF2B5EF4-FFF2-40B4-BE49-F238E27FC236}">
                <a16:creationId xmlns:a16="http://schemas.microsoft.com/office/drawing/2014/main" xmlns="" id="{ACFD1B00-8F34-4C7D-B820-2F189D868483}"/>
              </a:ext>
            </a:extLst>
          </p:cNvPr>
          <p:cNvSpPr/>
          <p:nvPr/>
        </p:nvSpPr>
        <p:spPr>
          <a:xfrm>
            <a:off x="10222250" y="3504872"/>
            <a:ext cx="332560" cy="365126"/>
          </a:xfrm>
          <a:prstGeom prst="star5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0" y="0"/>
            <a:ext cx="12186480" cy="89611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defRPr/>
            </a:pPr>
            <a:r>
              <a:rPr lang="ru-RU" altLang="ru-RU" b="1" dirty="0" smtClean="0">
                <a:latin typeface="Verdana" panose="020B0604030504040204" pitchFamily="34" charset="0"/>
              </a:rPr>
              <a:t>      </a:t>
            </a:r>
            <a:r>
              <a:rPr lang="ru-RU" alt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Ситуационной </a:t>
            </a:r>
            <a:r>
              <a:rPr lang="ru-RU" alt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план города</a:t>
            </a: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1412221" y="37156"/>
            <a:ext cx="774259" cy="94496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059867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3">
            <a:extLst>
              <a:ext uri="{FF2B5EF4-FFF2-40B4-BE49-F238E27FC236}">
                <a16:creationId xmlns:a16="http://schemas.microsoft.com/office/drawing/2014/main" xmlns="" id="{EF2F170C-CA58-E64A-03E6-06AB685F00CD}"/>
              </a:ext>
            </a:extLst>
          </p:cNvPr>
          <p:cNvSpPr>
            <a:spLocks noGrp="1"/>
          </p:cNvSpPr>
          <p:nvPr/>
        </p:nvSpPr>
        <p:spPr>
          <a:xfrm>
            <a:off x="324464" y="1318205"/>
            <a:ext cx="11749548" cy="4738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14300" indent="0">
              <a:buNone/>
            </a:pPr>
            <a:r>
              <a:rPr lang="ru-RU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Цель: </a:t>
            </a:r>
            <a:r>
              <a:rPr lang="ru-RU" sz="16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обеспечение устойчивого экономического роста, инвестиционной привлекательности и улучшения качества жизни населения </a:t>
            </a:r>
            <a:r>
              <a:rPr lang="ru-RU" sz="1600" b="0" i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смежных МО </a:t>
            </a:r>
            <a:r>
              <a:rPr lang="ru-RU" sz="16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за счет сбалансированного социально-экономического и пространственного развития территорий, входящих в </a:t>
            </a:r>
            <a:r>
              <a:rPr lang="ru-RU" sz="1600" b="0" i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состав Прокопьевского городского округа:</a:t>
            </a:r>
            <a:endParaRPr lang="ru-RU" sz="1600" b="0" i="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4300" indent="0" algn="l" fontAlgn="base">
              <a:buNone/>
            </a:pPr>
            <a:endParaRPr lang="ru-RU" b="0" i="0" u="none" strike="noStrike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4300" indent="0" algn="l" fontAlgn="base">
              <a:buNone/>
            </a:pPr>
            <a:r>
              <a:rPr lang="ru-RU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Задачи:</a:t>
            </a:r>
          </a:p>
          <a:p>
            <a:pPr algn="l" fontAlgn="base">
              <a:buFont typeface="Symbol" panose="05050102010706020507" pitchFamily="18" charset="2"/>
              <a:buChar char="-"/>
            </a:pPr>
            <a:r>
              <a:rPr lang="ru-RU" sz="1600" b="0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ликвидация (минимизация) инфраструктурных ограничений и повышение доступности и качества магистральной транспортной, энергетической и информационно-телекоммуникационной инфраструктуры;</a:t>
            </a:r>
          </a:p>
          <a:p>
            <a:pPr algn="l" fontAlgn="base">
              <a:buFont typeface="Symbol" panose="05050102010706020507" pitchFamily="18" charset="2"/>
              <a:buChar char="-"/>
            </a:pPr>
            <a:r>
              <a:rPr lang="ru-RU" sz="1600" b="0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сокращение уровня межмуниципальной дифференциации в социально-экономическом развитии муниципальных образований;</a:t>
            </a:r>
          </a:p>
          <a:p>
            <a:pPr algn="l" fontAlgn="base">
              <a:buFont typeface="Symbol" panose="05050102010706020507" pitchFamily="18" charset="2"/>
              <a:buChar char="-"/>
            </a:pPr>
            <a:r>
              <a:rPr lang="ru-RU" sz="1600" b="0" i="0" u="none" strike="noStrike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внедрение </a:t>
            </a:r>
            <a:r>
              <a:rPr lang="ru-RU" sz="1600" b="0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эффективных механизмов сотрудничества территориальных и функциональных организованных местных сообществ</a:t>
            </a:r>
            <a:r>
              <a:rPr lang="ru-RU" sz="1600" b="0" i="0" u="none" strike="noStrike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16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buFont typeface="Symbol" panose="05050102010706020507" pitchFamily="18" charset="2"/>
              <a:buChar char="-"/>
            </a:pPr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рациональное равномерное распределение доходов и расходов бюджета</a:t>
            </a:r>
          </a:p>
          <a:p>
            <a:pPr fontAlgn="base">
              <a:buFont typeface="Symbol" panose="05050102010706020507" pitchFamily="18" charset="2"/>
              <a:buChar char="-"/>
            </a:pPr>
            <a:endParaRPr lang="ru-RU" sz="1600" b="0" i="0" u="none" strike="noStrike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4399" y="138218"/>
            <a:ext cx="110022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kern="0" dirty="0" smtClean="0">
                <a:ea typeface="+mj-ea"/>
                <a:cs typeface="+mj-cs"/>
              </a:rPr>
              <a:t>По</a:t>
            </a:r>
            <a:r>
              <a:rPr kumimoji="0" lang="ru-RU" sz="2400" b="1" i="0" u="none" strike="noStrike" kern="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становка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целей и задач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14</a:t>
            </a:fld>
            <a:endParaRPr lang="ru-RU"/>
          </a:p>
        </p:txBody>
      </p:sp>
      <p:pic>
        <p:nvPicPr>
          <p:cNvPr id="10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7433" y="98110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7341307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3454FC2-DC1A-44E7-B082-5D0265D5BE48}"/>
              </a:ext>
            </a:extLst>
          </p:cNvPr>
          <p:cNvSpPr txBox="1"/>
          <p:nvPr/>
        </p:nvSpPr>
        <p:spPr>
          <a:xfrm>
            <a:off x="994451" y="71571"/>
            <a:ext cx="10787199" cy="594960"/>
          </a:xfrm>
          <a:prstGeom prst="rect">
            <a:avLst/>
          </a:prstGeom>
          <a:noFill/>
        </p:spPr>
        <p:txBody>
          <a:bodyPr wrap="square" lIns="162485" tIns="81243" rIns="162485" bIns="81243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2800" b="1" dirty="0" smtClean="0">
                <a:latin typeface="Arial Narrow" panose="020B0606020202030204" pitchFamily="34" charset="0"/>
              </a:rPr>
              <a:t>Ожидаемые риски</a:t>
            </a:r>
            <a:endParaRPr kumimoji="0" lang="ru-RU" altLang="ru-RU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3987" y="1342438"/>
            <a:ext cx="1080565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Минусами объединения называют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Жители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территории района переживают о том, что власть будет далеко и решать вопросы текущего плана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будет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намного сложнее и труднее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Депутатский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корпус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присоединяемого МО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может быть распущен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Есть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риск того, что территория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присоединяемого МО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будет финансироваться по остаточному принципу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Риски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изменения тарифов на услуги в жилищной сфере, за проезд, на коммунальные услуги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Люди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опасаются, что потеряют льготы, доплаты, прибавки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0" i="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87974" y="5026687"/>
            <a:ext cx="102563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опасения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и неприемлемость изменений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- недостаточное информирование населения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 предстоящих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процессах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15</a:t>
            </a:fld>
            <a:endParaRPr lang="ru-RU"/>
          </a:p>
        </p:txBody>
      </p:sp>
      <p:pic>
        <p:nvPicPr>
          <p:cNvPr id="11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7433" y="98110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4616538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2218" y="138218"/>
            <a:ext cx="112284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Перспективы объединения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image7.png"/>
          <p:cNvPicPr/>
          <p:nvPr/>
        </p:nvPicPr>
        <p:blipFill>
          <a:blip r:embed="rId2" cstate="print"/>
          <a:srcRect l="19658" t="17869" r="31415" b="4815"/>
          <a:stretch>
            <a:fillRect/>
          </a:stretch>
        </p:blipFill>
        <p:spPr>
          <a:xfrm>
            <a:off x="6953833" y="1492343"/>
            <a:ext cx="4896544" cy="4824536"/>
          </a:xfrm>
          <a:prstGeom prst="rect">
            <a:avLst/>
          </a:prstGeom>
          <a:ln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767408" y="1209886"/>
            <a:ext cx="4846811" cy="764704"/>
          </a:xfrm>
        </p:spPr>
        <p:txBody>
          <a:bodyPr>
            <a:normAutofit/>
          </a:bodyPr>
          <a:lstStyle/>
          <a:p>
            <a:pPr algn="l"/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1. Пространственное единство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87974" y="1910141"/>
            <a:ext cx="5606110" cy="44067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Основная предпосылка объединения –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пространственное единство Прокопьевска и Киселевска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, соответствующее единому городу, а не разным городам агломерации, ограниченная маятниковая миграция между городами;</a:t>
            </a:r>
          </a:p>
          <a:p>
            <a:pPr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Свободно перемещаясь по фактически единой территории Прокопьевска и Киселевска,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жители остаются в пределах единой территории;</a:t>
            </a: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Важный аспект интеграционного процесса –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исключение противоречия между трудовой деятельностью и уплатой налогов в одном муниципальном образовании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, а также пользованием муниципальными услугами – в другом.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16</a:t>
            </a:fld>
            <a:endParaRPr lang="ru-RU"/>
          </a:p>
        </p:txBody>
      </p:sp>
      <p:pic>
        <p:nvPicPr>
          <p:cNvPr id="13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37433" y="98110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7929676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2218" y="138218"/>
            <a:ext cx="112284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Перспективы объединения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6966040" y="1541230"/>
            <a:ext cx="4728299" cy="4830824"/>
            <a:chOff x="6966040" y="1541230"/>
            <a:chExt cx="4728299" cy="4830824"/>
          </a:xfrm>
        </p:grpSpPr>
        <p:pic>
          <p:nvPicPr>
            <p:cNvPr id="7" name="Picture 2" descr="Угледобыча РФ в 2020 году снизится на 10% — Новости — НедраДВ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66040" y="1541230"/>
              <a:ext cx="3294083" cy="2194682"/>
            </a:xfrm>
            <a:prstGeom prst="rect">
              <a:avLst/>
            </a:prstGeom>
            <a:noFill/>
            <a:effectLst>
              <a:glow rad="101600">
                <a:schemeClr val="accent1">
                  <a:satMod val="175000"/>
                  <a:alpha val="40000"/>
                </a:schemeClr>
              </a:glow>
            </a:effectLst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" descr="Металлургия и машиностроение: путь Независимости Казахстана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00256" y="4177959"/>
              <a:ext cx="3294083" cy="2194095"/>
            </a:xfrm>
            <a:prstGeom prst="rect">
              <a:avLst/>
            </a:prstGeom>
            <a:noFill/>
            <a:effectLst>
              <a:glow rad="101600">
                <a:schemeClr val="accent1">
                  <a:satMod val="175000"/>
                  <a:alpha val="40000"/>
                </a:schemeClr>
              </a:glow>
            </a:effectLst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638207" y="1359842"/>
            <a:ext cx="5122115" cy="764704"/>
          </a:xfrm>
        </p:spPr>
        <p:txBody>
          <a:bodyPr>
            <a:normAutofit/>
          </a:bodyPr>
          <a:lstStyle/>
          <a:p>
            <a:pPr algn="l"/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2. Сбалансированное развитие 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638207" y="2124546"/>
            <a:ext cx="5799858" cy="44067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Сбалансированное развитие современного города предполагает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одновременное наличие территорий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для размещения: жилых кварталов, объектов промышленности, зеленых зон, общественных зон</a:t>
            </a:r>
          </a:p>
          <a:p>
            <a:pPr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При объединении городов появляется возможность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сосредоточить угледобычу на территории Киселевска</a:t>
            </a:r>
          </a:p>
          <a:p>
            <a:pPr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В Прокопьевске имеются лучшие условия для развития обрабатывающих производств вследствие наличия свободных промышленных площадок, статуса ТОСЭР. Поэтому здесь целесообразно сосредоточить </a:t>
            </a:r>
            <a:r>
              <a:rPr lang="ru-RU" sz="1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бóльшую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часть населения объединяемого города и обрабатывающие производства.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17</a:t>
            </a:fld>
            <a:endParaRPr lang="ru-RU"/>
          </a:p>
        </p:txBody>
      </p:sp>
      <p:pic>
        <p:nvPicPr>
          <p:cNvPr id="14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237433" y="98110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6623285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2218" y="138218"/>
            <a:ext cx="112284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Перспективы объединения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767408" y="1209886"/>
            <a:ext cx="7560840" cy="764704"/>
          </a:xfrm>
        </p:spPr>
        <p:txBody>
          <a:bodyPr>
            <a:normAutofit/>
          </a:bodyPr>
          <a:lstStyle/>
          <a:p>
            <a:pPr algn="l"/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3. Увеличение численности населения 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787974" y="1910141"/>
            <a:ext cx="5606110" cy="44067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Среднегодовая численность населения Прокопьевского городского округа на 01.01.2024 г.. 172,6 тыс. чел., Киселевского – 85,3 тыс. чел. Соответственно, при объединении можно выйти на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общую численность около 258 тыс. чел;</a:t>
            </a:r>
          </a:p>
          <a:p>
            <a:pPr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Достижение указанной численности населения даст следующие позитивные эффекты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Факторная производительность;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Более емкий внутренний рынок;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большая численность потребителей;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увеличение инвестиционной привлекательности; 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Участие в ряде федеральных проектов и программ.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2" descr="https://russian.eurasianet.org/sites/default/files/styles/article/public/2020-12/mnogodetniesemi_zagotovka%289%29_0.jpg?itok=q9F2ZlEU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402" r="20976"/>
          <a:stretch/>
        </p:blipFill>
        <p:spPr bwMode="auto">
          <a:xfrm>
            <a:off x="7034148" y="1708367"/>
            <a:ext cx="4532417" cy="460851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18</a:t>
            </a:fld>
            <a:endParaRPr lang="ru-RU"/>
          </a:p>
        </p:txBody>
      </p:sp>
      <p:pic>
        <p:nvPicPr>
          <p:cNvPr id="13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37433" y="98110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1417068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2218" y="138218"/>
            <a:ext cx="112284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Перспективы объединения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763897" y="1340768"/>
            <a:ext cx="5760640" cy="764704"/>
          </a:xfrm>
        </p:spPr>
        <p:txBody>
          <a:bodyPr>
            <a:normAutofit/>
          </a:bodyPr>
          <a:lstStyle/>
          <a:p>
            <a:pPr algn="l"/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4. Развитие жилой застройки 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729090" y="2263180"/>
            <a:ext cx="5606110" cy="734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</a:pPr>
            <a:r>
              <a:rPr 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Потенциал ввода жилья оценивается в 540 тыс. м2, с учетом перспективных площадок – до 749 тыс. м2.</a:t>
            </a:r>
          </a:p>
          <a:p>
            <a:pPr marL="0" indent="0"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  <a:buFont typeface="Arial" panose="020B0604020202020204" pitchFamily="34" charset="0"/>
              <a:buNone/>
            </a:pPr>
            <a:endParaRPr lang="ru-RU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</a:pPr>
            <a:r>
              <a:rPr 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Программа переселения 2.0 </a:t>
            </a:r>
          </a:p>
          <a:p>
            <a:pPr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</a:pPr>
            <a:endParaRPr lang="ru-RU" sz="17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</a:pPr>
            <a:endParaRPr lang="ru-RU" sz="17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8" name="Picture 4" descr="Более 600 человек, проживавших в Надтеречном районе, получат новое жильё |  Информационное агентство &quot;Грозный-Информ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4561" y="1160206"/>
            <a:ext cx="4320480" cy="5140589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19</a:t>
            </a:fld>
            <a:endParaRPr lang="ru-RU"/>
          </a:p>
        </p:txBody>
      </p:sp>
      <p:pic>
        <p:nvPicPr>
          <p:cNvPr id="13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37433" y="98110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6329359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2218" y="138218"/>
            <a:ext cx="112284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Перспективы объединения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983432" y="1246448"/>
            <a:ext cx="5760640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5. Развитие общественных пространств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787974" y="2130611"/>
            <a:ext cx="5606110" cy="35426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Перспективной зоной рекреации и отдыха у воды становится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Зенковский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парк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пляж водоёма п. Верх-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Чумыш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. Вблизи одной из этих зон целесообразно развивать инфраструктуру местного туризма (туристические базы, кемпинги).</a:t>
            </a:r>
          </a:p>
          <a:p>
            <a:pPr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 ближайшей перспективе реализация проектов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«Эко-парк Березовая роща»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г. Киселёвск и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Тырганский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парк»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г. Прокопьевск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Создание рекреационных зон путём присоединения сельских территорий со смежными границами (п. Вверх-</a:t>
            </a:r>
            <a:r>
              <a:rPr lang="ru-R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Егос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, п. </a:t>
            </a:r>
            <a:r>
              <a:rPr lang="ru-R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Керлегеш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и др.)</a:t>
            </a:r>
          </a:p>
          <a:p>
            <a:pPr marL="0" indent="0"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  <a:buNone/>
            </a:pPr>
            <a:endParaRPr lang="ru-RU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8" name="Picture 2" descr="https://visit-kuzbass.ru/assets/components/phpthumbof/cache/844424962587118_ad0f%20-%20%D0%9E%D1%82%D0%B4%D0%B5%D0%BB%20%D0%BF%D0%BE%20%D0%BC%D0%BE%D0%BB%D0%BE%D0%B4%D0%B5%D0%B6%D0%BD%D0%BE%D0%B9%20%D0%BF%D0%BE%D0%BB%D0%B8%D1%82%D0%B8%D0%BA%D0%B5%20%D0%B8%20%D1%82%D1%83%D1%80%D0%B8%D0%B7%D0%BC%D1%83%20%D0%9F%D1%80%D0%BE%D0%BA%D0%BE%D0%BF%D1%8C%D0%B5%D0%B2%D1%81%D0%BA.a87f4cf9306bc1933a3398b0de0c6e735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8217" y="1381769"/>
            <a:ext cx="3672408" cy="2102365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838" y="3940810"/>
            <a:ext cx="3740805" cy="2263345"/>
          </a:xfrm>
          <a:prstGeom prst="rect">
            <a:avLst/>
          </a:prstGeom>
          <a:ln w="57150">
            <a:solidFill>
              <a:schemeClr val="tx2">
                <a:lumMod val="20000"/>
                <a:lumOff val="80000"/>
              </a:schemeClr>
            </a:solidFill>
          </a:ln>
        </p:spPr>
      </p:pic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20</a:t>
            </a:fld>
            <a:endParaRPr lang="ru-RU"/>
          </a:p>
        </p:txBody>
      </p:sp>
      <p:pic>
        <p:nvPicPr>
          <p:cNvPr id="13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237433" y="98110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6752825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2218" y="138218"/>
            <a:ext cx="112284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Перспективы объединения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767408" y="1340768"/>
            <a:ext cx="5760640" cy="764704"/>
          </a:xfrm>
        </p:spPr>
        <p:txBody>
          <a:bodyPr>
            <a:normAutofit/>
          </a:bodyPr>
          <a:lstStyle/>
          <a:p>
            <a:pPr algn="l"/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6. Экономия бюджетных средств на </a:t>
            </a:r>
            <a:b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    содержание управленческого аппарата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777922" y="2238345"/>
            <a:ext cx="5606110" cy="734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В едином муниципальном образовании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устраняется дублирование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структур управления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767408" y="2854707"/>
            <a:ext cx="5760640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7. Укрупнение объектов инфраструктуры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767408" y="3573789"/>
            <a:ext cx="5606110" cy="2866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</a:pP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Реллокация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населения объединенного города в районы «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Тырган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», «Красный Камень», позволит развивать крупные объекты теплоснабжения с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низкой себестоимостью и высокой надежностью</a:t>
            </a:r>
          </a:p>
          <a:p>
            <a:pPr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Уже в 2009-2011 гг. в ходе модернизации систем водоснабжения городов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сложилась интегрированная структура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вполне обоснованная пространственным слиянием Прокопьевска и Киселевска</a:t>
            </a:r>
          </a:p>
        </p:txBody>
      </p:sp>
      <p:pic>
        <p:nvPicPr>
          <p:cNvPr id="10" name="image8.png" descr="C:\Users\User\Documents\Telegram Desktop\photo_2022-08-11_16-36-58.jpg"/>
          <p:cNvPicPr/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6845915" y="1559336"/>
            <a:ext cx="4667892" cy="4320354"/>
          </a:xfrm>
          <a:prstGeom prst="rect">
            <a:avLst/>
          </a:prstGeom>
          <a:ln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21</a:t>
            </a:fld>
            <a:endParaRPr lang="ru-RU"/>
          </a:p>
        </p:txBody>
      </p:sp>
      <p:pic>
        <p:nvPicPr>
          <p:cNvPr id="14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37433" y="98110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127603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2218" y="138218"/>
            <a:ext cx="112284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Перспективы объединения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9395786"/>
              </p:ext>
            </p:extLst>
          </p:nvPr>
        </p:nvGraphicFramePr>
        <p:xfrm>
          <a:off x="631243" y="1146099"/>
          <a:ext cx="10929511" cy="1879116"/>
        </p:xfrm>
        <a:graphic>
          <a:graphicData uri="http://schemas.openxmlformats.org/drawingml/2006/table">
            <a:tbl>
              <a:tblPr/>
              <a:tblGrid>
                <a:gridCol w="1865104">
                  <a:extLst>
                    <a:ext uri="{9D8B030D-6E8A-4147-A177-3AD203B41FA5}">
                      <a16:colId xmlns:a16="http://schemas.microsoft.com/office/drawing/2014/main" xmlns="" val="1629123477"/>
                    </a:ext>
                  </a:extLst>
                </a:gridCol>
                <a:gridCol w="1585339">
                  <a:extLst>
                    <a:ext uri="{9D8B030D-6E8A-4147-A177-3AD203B41FA5}">
                      <a16:colId xmlns:a16="http://schemas.microsoft.com/office/drawing/2014/main" xmlns="" val="1059546817"/>
                    </a:ext>
                  </a:extLst>
                </a:gridCol>
                <a:gridCol w="1827802">
                  <a:extLst>
                    <a:ext uri="{9D8B030D-6E8A-4147-A177-3AD203B41FA5}">
                      <a16:colId xmlns:a16="http://schemas.microsoft.com/office/drawing/2014/main" xmlns="" val="1556368503"/>
                    </a:ext>
                  </a:extLst>
                </a:gridCol>
                <a:gridCol w="1921057">
                  <a:extLst>
                    <a:ext uri="{9D8B030D-6E8A-4147-A177-3AD203B41FA5}">
                      <a16:colId xmlns:a16="http://schemas.microsoft.com/office/drawing/2014/main" xmlns="" val="1119080227"/>
                    </a:ext>
                  </a:extLst>
                </a:gridCol>
                <a:gridCol w="1846454">
                  <a:extLst>
                    <a:ext uri="{9D8B030D-6E8A-4147-A177-3AD203B41FA5}">
                      <a16:colId xmlns:a16="http://schemas.microsoft.com/office/drawing/2014/main" xmlns="" val="1922170442"/>
                    </a:ext>
                  </a:extLst>
                </a:gridCol>
                <a:gridCol w="1883755">
                  <a:extLst>
                    <a:ext uri="{9D8B030D-6E8A-4147-A177-3AD203B41FA5}">
                      <a16:colId xmlns:a16="http://schemas.microsoft.com/office/drawing/2014/main" xmlns="" val="2818997835"/>
                    </a:ext>
                  </a:extLst>
                </a:gridCol>
              </a:tblGrid>
              <a:tr h="352912">
                <a:tc rowSpan="2" gridSpan="2"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 Киселевск МП "Исток"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единый поставщик 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18452435"/>
                  </a:ext>
                </a:extLst>
              </a:tr>
              <a:tr h="418887"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 Киселевск ООО "КВС"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 Прокопьевск  АО "ПО Водоканал"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1197641"/>
                  </a:ext>
                </a:extLst>
              </a:tr>
              <a:tr h="66211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Тариф для прочих потребителей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Льготный тариф для населения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Тариф для прочих потребителей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Льготный тариф для населения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Тариф для прочих потребителей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Льготный тариф для населения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60435303"/>
                  </a:ext>
                </a:extLst>
              </a:tr>
              <a:tr h="44520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61,61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22,92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42,77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22,92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45,02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28,98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07459055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58347" y="3071525"/>
            <a:ext cx="5602407" cy="3383573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51303" y="3332851"/>
            <a:ext cx="494492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Вода с Кара-</a:t>
            </a:r>
            <a:r>
              <a:rPr lang="ru-RU" dirty="0" err="1"/>
              <a:t>Чумышского</a:t>
            </a:r>
            <a:r>
              <a:rPr lang="ru-RU" dirty="0"/>
              <a:t> водохранилища подается водозаборными сооружениями на водоочистные станции общей </a:t>
            </a:r>
            <a:r>
              <a:rPr lang="ru-RU" b="1" dirty="0">
                <a:solidFill>
                  <a:schemeClr val="tx2"/>
                </a:solidFill>
              </a:rPr>
              <a:t>проектной производительностью до 270 т.м3/</a:t>
            </a:r>
            <a:r>
              <a:rPr lang="ru-RU" b="1" dirty="0" err="1">
                <a:solidFill>
                  <a:schemeClr val="tx2"/>
                </a:solidFill>
              </a:rPr>
              <a:t>сут</a:t>
            </a:r>
            <a:r>
              <a:rPr lang="ru-RU" b="1" dirty="0">
                <a:solidFill>
                  <a:schemeClr val="tx2"/>
                </a:solidFill>
              </a:rPr>
              <a:t>.</a:t>
            </a:r>
          </a:p>
          <a:p>
            <a:pPr algn="just"/>
            <a:endParaRPr lang="ru-RU" b="1" dirty="0">
              <a:solidFill>
                <a:schemeClr val="tx2"/>
              </a:solidFill>
            </a:endParaRPr>
          </a:p>
          <a:p>
            <a:pPr algn="just"/>
            <a:r>
              <a:rPr lang="ru-RU" b="1" dirty="0">
                <a:solidFill>
                  <a:schemeClr val="tx2"/>
                </a:solidFill>
              </a:rPr>
              <a:t>фактический объем </a:t>
            </a:r>
            <a:r>
              <a:rPr lang="ru-RU" dirty="0"/>
              <a:t>подачи питьевой воды (Прокопьевский и Киселевский городские округа) </a:t>
            </a:r>
            <a:r>
              <a:rPr lang="ru-RU" b="1" dirty="0">
                <a:solidFill>
                  <a:schemeClr val="tx2"/>
                </a:solidFill>
              </a:rPr>
              <a:t>100 т.м3/</a:t>
            </a:r>
            <a:r>
              <a:rPr lang="ru-RU" b="1" dirty="0" err="1">
                <a:solidFill>
                  <a:schemeClr val="tx2"/>
                </a:solidFill>
              </a:rPr>
              <a:t>сут</a:t>
            </a:r>
            <a:r>
              <a:rPr lang="ru-RU" dirty="0"/>
              <a:t>.</a:t>
            </a: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22</a:t>
            </a:fld>
            <a:endParaRPr lang="ru-RU"/>
          </a:p>
        </p:txBody>
      </p:sp>
      <p:pic>
        <p:nvPicPr>
          <p:cNvPr id="13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75761" y="87376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6152183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2218" y="138218"/>
            <a:ext cx="112284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Перспективы объединения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607765" y="1336514"/>
            <a:ext cx="6048672" cy="764704"/>
          </a:xfrm>
        </p:spPr>
        <p:txBody>
          <a:bodyPr>
            <a:normAutofit/>
          </a:bodyPr>
          <a:lstStyle/>
          <a:p>
            <a:pPr algn="l"/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8. Целостная газификация объединенного города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607765" y="2167101"/>
            <a:ext cx="5606110" cy="41044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</a:pPr>
            <a:r>
              <a:rPr lang="ru-RU" sz="1700" dirty="0" smtClean="0"/>
              <a:t>Муниципальные власти Прокопьевска планируют полную газификацию города. На 2021-2025 гг. планируется непосредственное подведение газа к городу для дальнейшего строительства внутренних сетей </a:t>
            </a:r>
          </a:p>
          <a:p>
            <a:pPr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</a:pPr>
            <a:r>
              <a:rPr lang="ru-RU" sz="1700" dirty="0" smtClean="0"/>
              <a:t>Наиболее капиталоемкие работы </a:t>
            </a:r>
            <a:r>
              <a:rPr lang="ru-RU" sz="1700" b="1" dirty="0" smtClean="0"/>
              <a:t>уже запланированы и выполняются</a:t>
            </a:r>
            <a:r>
              <a:rPr lang="ru-RU" sz="1700" dirty="0" smtClean="0"/>
              <a:t>, целесообразно продлить межпоселковые газопроводы до Киселевска (в направлении Красного Камня, Черкасова Камня). Это позволит </a:t>
            </a:r>
            <a:r>
              <a:rPr lang="ru-RU" sz="1700" b="1" dirty="0" smtClean="0"/>
              <a:t>полностью газифицировать уже объединенный город при сравнительно небольших дополнительных инвестициях</a:t>
            </a:r>
            <a:r>
              <a:rPr lang="ru-RU" sz="1700" dirty="0" smtClean="0"/>
              <a:t>.</a:t>
            </a:r>
            <a:endParaRPr lang="ru-RU" sz="1700" dirty="0"/>
          </a:p>
        </p:txBody>
      </p:sp>
      <p:pic>
        <p:nvPicPr>
          <p:cNvPr id="9" name="image10.png"/>
          <p:cNvPicPr/>
          <p:nvPr/>
        </p:nvPicPr>
        <p:blipFill>
          <a:blip r:embed="rId2" cstate="print"/>
          <a:srcRect l="22386" t="26077" r="38966" b="17799"/>
          <a:stretch>
            <a:fillRect/>
          </a:stretch>
        </p:blipFill>
        <p:spPr>
          <a:xfrm>
            <a:off x="6656437" y="1540240"/>
            <a:ext cx="5122608" cy="3974500"/>
          </a:xfrm>
          <a:prstGeom prst="rect">
            <a:avLst/>
          </a:prstGeom>
          <a:ln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23</a:t>
            </a:fld>
            <a:endParaRPr lang="ru-RU"/>
          </a:p>
        </p:txBody>
      </p:sp>
      <p:pic>
        <p:nvPicPr>
          <p:cNvPr id="13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37433" y="98110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0415025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2218" y="138218"/>
            <a:ext cx="112284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Перспективы объединения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787974" y="1117299"/>
            <a:ext cx="5904656" cy="764704"/>
          </a:xfrm>
        </p:spPr>
        <p:txBody>
          <a:bodyPr>
            <a:normAutofit/>
          </a:bodyPr>
          <a:lstStyle/>
          <a:p>
            <a:pPr algn="l"/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9. Рационализация системы здравоохранения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787974" y="1882003"/>
            <a:ext cx="6143768" cy="44067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</a:pPr>
            <a:r>
              <a:rPr 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Приоритетными лечебно-профилактическими учреждениями объединённого города станут: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</a:pPr>
            <a:r>
              <a:rPr 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городская инфекционная больница Прокопьевска как центр борьбы с инфекционными заболеваниями</a:t>
            </a:r>
          </a:p>
          <a:p>
            <a:pPr lvl="1"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</a:pPr>
            <a:r>
              <a:rPr 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травматологическая больница как центр травматологического лечения, восстановления и реабилитации</a:t>
            </a:r>
          </a:p>
          <a:p>
            <a:pPr lvl="1"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</a:pPr>
            <a:r>
              <a:rPr 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офтальмологии и коррекции зрения</a:t>
            </a:r>
          </a:p>
          <a:p>
            <a:pPr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</a:pPr>
            <a:r>
              <a:rPr 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Целесообразно рассмотреть вопрос о специализированном лечебно-профилактическом учреждении в сфере пульмонологии </a:t>
            </a:r>
          </a:p>
          <a:p>
            <a:pPr>
              <a:spcBef>
                <a:spcPts val="0"/>
              </a:spcBef>
              <a:spcAft>
                <a:spcPts val="1800"/>
              </a:spcAft>
              <a:buClr>
                <a:srgbClr val="376092"/>
              </a:buClr>
            </a:pPr>
            <a:r>
              <a:rPr 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Рационально будет интегрировать родильные отделения городских больниц в единый Перинатальный центр</a:t>
            </a:r>
            <a:endParaRPr lang="ru-RU" sz="16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/>
          <a:srcRect l="30533" t="82" r="16987" b="-82"/>
          <a:stretch/>
        </p:blipFill>
        <p:spPr>
          <a:xfrm>
            <a:off x="7209473" y="1533659"/>
            <a:ext cx="4332820" cy="4644117"/>
          </a:xfrm>
          <a:prstGeom prst="rect">
            <a:avLst/>
          </a:prstGeom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24</a:t>
            </a:fld>
            <a:endParaRPr lang="ru-RU"/>
          </a:p>
        </p:txBody>
      </p:sp>
      <p:pic>
        <p:nvPicPr>
          <p:cNvPr id="13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37433" y="98110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2434418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2218" y="138218"/>
            <a:ext cx="112284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Перспективы объединения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767408" y="1209886"/>
            <a:ext cx="5904656" cy="764704"/>
          </a:xfrm>
        </p:spPr>
        <p:txBody>
          <a:bodyPr>
            <a:normAutofit/>
          </a:bodyPr>
          <a:lstStyle/>
          <a:p>
            <a:pPr algn="l"/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10. Единая транспортная инфраструктура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777922" y="1974590"/>
            <a:ext cx="5606110" cy="338399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Синергетическое развитие фактически единой транспортной инфраструктуры, включая дорожное хозяйство и общественный транспорт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</a:pP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Филиал Государственного предприятия Кузбасса «</a:t>
            </a:r>
            <a:r>
              <a:rPr lang="ru-R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Пассажиравтотранс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» г. Прокопьевск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уже обслуживает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как собственно Прокопьевск (138 единиц транспорта), так и Киселевск (50 единиц транспорта), 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</a:pP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На территории г. Прокопьевска имеется трамвайное сообщение, осуществляемое силами МУП «</a:t>
            </a:r>
            <a:r>
              <a:rPr lang="ru-R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Горэлектротранс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». Ежедневно на линии 19 ед. подвижного состава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Clr>
                <a:srgbClr val="376092"/>
              </a:buClr>
              <a:buFont typeface="Arial" panose="020B0604020202020204" pitchFamily="34" charset="0"/>
              <a:buNone/>
            </a:pPr>
            <a:endParaRPr lang="ru-RU" sz="17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/>
          <a:srcRect l="27163" r="11413"/>
          <a:stretch/>
        </p:blipFill>
        <p:spPr>
          <a:xfrm>
            <a:off x="7176832" y="1442751"/>
            <a:ext cx="4403094" cy="4771429"/>
          </a:xfrm>
          <a:prstGeom prst="rect">
            <a:avLst/>
          </a:prstGeom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25</a:t>
            </a:fld>
            <a:endParaRPr lang="ru-RU"/>
          </a:p>
        </p:txBody>
      </p:sp>
      <p:pic>
        <p:nvPicPr>
          <p:cNvPr id="13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37433" y="98110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5847391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2218" y="138218"/>
            <a:ext cx="112284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Единство структур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708824081"/>
              </p:ext>
            </p:extLst>
          </p:nvPr>
        </p:nvGraphicFramePr>
        <p:xfrm>
          <a:off x="695077" y="1005800"/>
          <a:ext cx="10801845" cy="5181600"/>
        </p:xfrm>
        <a:graphic>
          <a:graphicData uri="http://schemas.openxmlformats.org/presentationml/2006/ole">
            <p:oleObj spid="_x0000_s2102" name="Worksheet" r:id="rId3" imgW="6086365" imgH="4200660" progId="Excel.Sheet.12">
              <p:embed/>
            </p:oleObj>
          </a:graphicData>
        </a:graphic>
      </p:graphicFrame>
      <p:grpSp>
        <p:nvGrpSpPr>
          <p:cNvPr id="9" name="Группа 8"/>
          <p:cNvGrpSpPr/>
          <p:nvPr/>
        </p:nvGrpSpPr>
        <p:grpSpPr>
          <a:xfrm>
            <a:off x="787974" y="1489668"/>
            <a:ext cx="1215271" cy="4512578"/>
            <a:chOff x="735321" y="1788141"/>
            <a:chExt cx="1215271" cy="4512578"/>
          </a:xfrm>
        </p:grpSpPr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7854" y="2806965"/>
              <a:ext cx="754300" cy="830364"/>
            </a:xfrm>
            <a:prstGeom prst="rect">
              <a:avLst/>
            </a:prstGeom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5321" y="4653136"/>
              <a:ext cx="1137265" cy="822284"/>
            </a:xfrm>
            <a:prstGeom prst="rect">
              <a:avLst/>
            </a:prstGeom>
          </p:spPr>
        </p:pic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9416" y="1788141"/>
              <a:ext cx="1111176" cy="833382"/>
            </a:xfrm>
            <a:prstGeom prst="rect">
              <a:avLst/>
            </a:prstGeom>
          </p:spPr>
        </p:pic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9890" y="3679518"/>
              <a:ext cx="727158" cy="799873"/>
            </a:xfrm>
            <a:prstGeom prst="rect">
              <a:avLst/>
            </a:prstGeom>
          </p:spPr>
        </p:pic>
        <p:pic>
          <p:nvPicPr>
            <p:cNvPr id="15" name="Рисунок 14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15640" r="14807"/>
            <a:stretch/>
          </p:blipFill>
          <p:spPr>
            <a:xfrm>
              <a:off x="891816" y="5586042"/>
              <a:ext cx="883704" cy="714677"/>
            </a:xfrm>
            <a:prstGeom prst="rect">
              <a:avLst/>
            </a:prstGeom>
          </p:spPr>
        </p:pic>
      </p:grp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26</a:t>
            </a:fld>
            <a:endParaRPr lang="ru-RU"/>
          </a:p>
        </p:txBody>
      </p:sp>
      <p:pic>
        <p:nvPicPr>
          <p:cNvPr id="16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237433" y="98111"/>
            <a:ext cx="698928" cy="8574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4393076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2218" y="138218"/>
            <a:ext cx="112284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Единство структур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938056014"/>
              </p:ext>
            </p:extLst>
          </p:nvPr>
        </p:nvGraphicFramePr>
        <p:xfrm>
          <a:off x="587375" y="1016000"/>
          <a:ext cx="11303000" cy="4873523"/>
        </p:xfrm>
        <a:graphic>
          <a:graphicData uri="http://schemas.openxmlformats.org/presentationml/2006/ole">
            <p:oleObj spid="_x0000_s3128" name="Лист" r:id="rId3" imgW="6369014" imgH="3987720" progId="Excel.Sheet.12">
              <p:embed/>
            </p:oleObj>
          </a:graphicData>
        </a:graphic>
      </p:graphicFrame>
      <p:sp>
        <p:nvSpPr>
          <p:cNvPr id="2" name="AutoShape 14" descr="https://42.mchs.gov.ru/build/img/new_main/logo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0214" r="21164"/>
          <a:stretch/>
        </p:blipFill>
        <p:spPr>
          <a:xfrm>
            <a:off x="678425" y="2256616"/>
            <a:ext cx="1373955" cy="13399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253" b="11497"/>
          <a:stretch/>
        </p:blipFill>
        <p:spPr>
          <a:xfrm>
            <a:off x="835156" y="4277032"/>
            <a:ext cx="1060491" cy="894736"/>
          </a:xfrm>
          <a:prstGeom prst="rect">
            <a:avLst/>
          </a:prstGeom>
        </p:spPr>
      </p:pic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27</a:t>
            </a:fld>
            <a:endParaRPr lang="ru-RU"/>
          </a:p>
        </p:txBody>
      </p:sp>
      <p:pic>
        <p:nvPicPr>
          <p:cNvPr id="13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237433" y="120644"/>
            <a:ext cx="652942" cy="8010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6378210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 фк"/>
                <a:cs typeface=" фк"/>
              </a:rPr>
              <a:t>Основные предпосылки успешного слияния муниципальных образований</a:t>
            </a:r>
            <a:endParaRPr lang="ru-RU" sz="2800" dirty="0">
              <a:latin typeface=" фк"/>
              <a:cs typeface=" фк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sz="1800" dirty="0">
                <a:latin typeface="Arial"/>
                <a:cs typeface="Arial"/>
              </a:rPr>
              <a:t>четкая постановка и разъяснение целей слияния;</a:t>
            </a:r>
          </a:p>
          <a:p>
            <a:pPr lvl="0"/>
            <a:r>
              <a:rPr lang="ru-RU" sz="1800" dirty="0">
                <a:latin typeface="Arial"/>
                <a:cs typeface="Arial"/>
              </a:rPr>
              <a:t>наличие комплексного плана реализации процесса слияния и проектный подход;</a:t>
            </a:r>
          </a:p>
          <a:p>
            <a:pPr lvl="0"/>
            <a:r>
              <a:rPr lang="ru-RU" sz="1800" dirty="0">
                <a:latin typeface="Arial"/>
                <a:cs typeface="Arial"/>
              </a:rPr>
              <a:t>активное участие граждан муниципальных образований;</a:t>
            </a:r>
          </a:p>
          <a:p>
            <a:pPr lvl="0"/>
            <a:r>
              <a:rPr lang="ru-RU" sz="1800" dirty="0">
                <a:latin typeface="Arial"/>
                <a:cs typeface="Arial"/>
              </a:rPr>
              <a:t>активное участие с позитивным настроем сотрудников администраций муниципальных образований;</a:t>
            </a:r>
          </a:p>
          <a:p>
            <a:pPr lvl="0"/>
            <a:r>
              <a:rPr lang="ru-RU" sz="1800" dirty="0">
                <a:latin typeface="Arial"/>
                <a:cs typeface="Arial"/>
              </a:rPr>
              <a:t>обеспечение непрерывных коммуникаций;</a:t>
            </a:r>
          </a:p>
          <a:p>
            <a:pPr lvl="0"/>
            <a:r>
              <a:rPr lang="ru-RU" sz="1800" dirty="0">
                <a:latin typeface="Arial"/>
                <a:cs typeface="Arial"/>
              </a:rPr>
              <a:t>н</a:t>
            </a:r>
            <a:r>
              <a:rPr lang="ru-RU" sz="1800" dirty="0" smtClean="0">
                <a:latin typeface="Arial"/>
                <a:cs typeface="Arial"/>
              </a:rPr>
              <a:t>аличие системы контроллинга координационно-интеграционного типа</a:t>
            </a:r>
            <a:endParaRPr lang="ru-RU" sz="1800" dirty="0">
              <a:latin typeface="Arial"/>
              <a:cs typeface="Arial"/>
            </a:endParaRPr>
          </a:p>
          <a:p>
            <a:pPr marL="0" indent="0" algn="ctr">
              <a:buNone/>
            </a:pPr>
            <a:r>
              <a:rPr lang="ru-RU" sz="1700" i="1" dirty="0">
                <a:latin typeface="Arial"/>
                <a:cs typeface="Arial"/>
              </a:rPr>
              <a:t>Контроллинг призван обеспечить информационно-аналитическую и методическую поддержку управления процессом слияния. Центральная задача контроллинга процесса слияния, осуществляемого в проектной форме, заключается в уточнении и разъяснении целей и установлении ответственных за </a:t>
            </a:r>
            <a:r>
              <a:rPr lang="ru-RU" sz="1700" i="1" dirty="0" smtClean="0">
                <a:latin typeface="Arial"/>
                <a:cs typeface="Arial"/>
              </a:rPr>
              <a:t>достижение </a:t>
            </a:r>
            <a:r>
              <a:rPr lang="ru-RU" sz="1700" i="1" dirty="0">
                <a:latin typeface="Arial"/>
                <a:cs typeface="Arial"/>
              </a:rPr>
              <a:t>сформулированных целей. Контроллинг формирует и интерпретирует отчетность по результатам реализации проекта слияния, а также отвечает за прозрачность  полученных результатов.</a:t>
            </a:r>
          </a:p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28</a:t>
            </a:fld>
            <a:endParaRPr lang="ru-RU"/>
          </a:p>
        </p:txBody>
      </p:sp>
      <p:pic>
        <p:nvPicPr>
          <p:cNvPr id="6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7433" y="98110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1278996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2218" y="138218"/>
            <a:ext cx="112284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Заключение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3458" y="1080667"/>
            <a:ext cx="11189109" cy="4639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Естественной основой для объединения городов является фактическое пространственное слияние Прокопьевска и Киселевска в единое целое. </a:t>
            </a: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Объединение позволит создать и использовать конкурентные преимущества крупного города, который отличается большей эффективностью использования факторов производства, более сложным и емким рынком, в нем создаются новые деловые возможности. </a:t>
            </a: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Масштабы объединенного города создают предпосылки диверсификации экономики. </a:t>
            </a: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Инфраструктурные объекты будут более продуктивными и одновременно более эффективными. </a:t>
            </a: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Появится возможность сформировать современную городскую среду при пространственном развитии районов «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Тырган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 и «Красный Камень».</a:t>
            </a: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Освоение новых территорий будет способствовать улучшению экологической обстановки и созданию комфортных условий для жизни.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29</a:t>
            </a:fld>
            <a:endParaRPr lang="ru-RU"/>
          </a:p>
        </p:txBody>
      </p:sp>
      <p:pic>
        <p:nvPicPr>
          <p:cNvPr id="10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7433" y="98110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6466653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06942" y="194228"/>
            <a:ext cx="112284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Задачи, которые необходимо решить в ходе дальнейшего</a:t>
            </a:r>
            <a:r>
              <a:rPr kumimoji="0" lang="ru-RU" sz="24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диссертационного исследования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680884" y="1351821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dirty="0" smtClean="0">
                <a:latin typeface="Arial"/>
                <a:cs typeface="Arial"/>
              </a:rPr>
              <a:t>Сформулировать миссию для интегрируемых муниципальных образований, стратегические цели и задачи</a:t>
            </a:r>
          </a:p>
          <a:p>
            <a:r>
              <a:rPr lang="ru-RU" sz="1600" dirty="0" smtClean="0">
                <a:latin typeface="Arial"/>
                <a:cs typeface="Arial"/>
              </a:rPr>
              <a:t> Разработать стратегию интеграции, понимая под этим план, руководство, ориентир и направление развития или образно говоря: «дорогу из настоящего в будущее». </a:t>
            </a:r>
          </a:p>
          <a:p>
            <a:r>
              <a:rPr lang="ru-RU" sz="1600" dirty="0" smtClean="0">
                <a:latin typeface="Arial"/>
                <a:cs typeface="Arial"/>
              </a:rPr>
              <a:t>Разработать организационно-управленческую  модель и механизм  процесса интеграции</a:t>
            </a:r>
          </a:p>
          <a:p>
            <a:r>
              <a:rPr lang="ru-RU" sz="1600" dirty="0" smtClean="0">
                <a:latin typeface="Arial"/>
                <a:cs typeface="Arial"/>
              </a:rPr>
              <a:t>Сформулировать принципы оценки эффективности управления муниципальным образованием</a:t>
            </a:r>
          </a:p>
          <a:p>
            <a:r>
              <a:rPr lang="ru-RU" sz="1600" dirty="0" smtClean="0">
                <a:latin typeface="Arial"/>
                <a:cs typeface="Arial"/>
              </a:rPr>
              <a:t>Разработать показатели оценки эффективности управления процессом интеграции муниципальных образований</a:t>
            </a:r>
          </a:p>
          <a:p>
            <a:r>
              <a:rPr lang="ru-RU" sz="1600" dirty="0" smtClean="0">
                <a:latin typeface="Arial"/>
                <a:cs typeface="Arial"/>
              </a:rPr>
              <a:t>Разработать систему </a:t>
            </a:r>
            <a:r>
              <a:rPr lang="ru-RU" sz="1600" dirty="0" err="1" smtClean="0">
                <a:latin typeface="Arial"/>
                <a:cs typeface="Arial"/>
              </a:rPr>
              <a:t>контроллинга</a:t>
            </a:r>
            <a:r>
              <a:rPr lang="ru-RU" sz="1600" dirty="0" smtClean="0">
                <a:latin typeface="Arial"/>
                <a:cs typeface="Arial"/>
              </a:rPr>
              <a:t> муниципального образования переходного периода</a:t>
            </a:r>
          </a:p>
          <a:p>
            <a:r>
              <a:rPr lang="ru-RU" sz="1600" dirty="0" smtClean="0">
                <a:latin typeface="Arial"/>
                <a:cs typeface="Arial"/>
              </a:rPr>
              <a:t>Провести апробацию предложенных подходов, методов, моделей и механизмов на примере разработки проекта интеграции муниципальных образований Кемеровской области</a:t>
            </a:r>
          </a:p>
          <a:p>
            <a:endParaRPr lang="ru-RU" sz="1600" dirty="0">
              <a:latin typeface="Arial"/>
              <a:cs typeface="Arial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30</a:t>
            </a:fld>
            <a:endParaRPr lang="ru-RU"/>
          </a:p>
        </p:txBody>
      </p:sp>
      <p:pic>
        <p:nvPicPr>
          <p:cNvPr id="10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7433" y="98110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8014336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84667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Arial"/>
                <a:cs typeface="Arial"/>
              </a:rPr>
              <a:t>Публикации</a:t>
            </a:r>
            <a:r>
              <a:rPr lang="en-US" sz="2800" dirty="0" smtClean="0">
                <a:latin typeface="Arial"/>
                <a:cs typeface="Arial"/>
              </a:rPr>
              <a:t> </a:t>
            </a:r>
            <a:r>
              <a:rPr lang="ru-RU" sz="2800" dirty="0" smtClean="0">
                <a:latin typeface="Arial"/>
                <a:cs typeface="Arial"/>
              </a:rPr>
              <a:t>по теме диссертации</a:t>
            </a:r>
            <a:endParaRPr lang="ru-RU" sz="2800" dirty="0">
              <a:latin typeface="Arial"/>
              <a:cs typeface="Arial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600" y="1121308"/>
            <a:ext cx="10972800" cy="5004855"/>
          </a:xfrm>
        </p:spPr>
        <p:txBody>
          <a:bodyPr/>
          <a:lstStyle/>
          <a:p>
            <a:pPr marL="0" indent="0" algn="ctr">
              <a:buNone/>
            </a:pPr>
            <a:r>
              <a:rPr lang="ru-RU" sz="1600" dirty="0" smtClean="0">
                <a:latin typeface="Arial"/>
                <a:cs typeface="Arial"/>
              </a:rPr>
              <a:t>Опубликованы:</a:t>
            </a:r>
            <a:endParaRPr lang="en-US" sz="1600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ru-RU" sz="1600" dirty="0" smtClean="0">
                <a:latin typeface="Arial"/>
                <a:cs typeface="Arial"/>
              </a:rPr>
              <a:t>1.Шкарабейников М.А. </a:t>
            </a:r>
            <a:r>
              <a:rPr lang="ru-RU" sz="1600" dirty="0">
                <a:latin typeface="Arial"/>
                <a:cs typeface="Arial"/>
              </a:rPr>
              <a:t>О</a:t>
            </a:r>
            <a:r>
              <a:rPr lang="ru-RU" sz="1600" dirty="0" smtClean="0">
                <a:latin typeface="Arial"/>
                <a:cs typeface="Arial"/>
              </a:rPr>
              <a:t>ценка преимуществ и рисков слияния муниципальных образований // Контроллинг. 2023. №2(88). с. 30-35.</a:t>
            </a:r>
          </a:p>
          <a:p>
            <a:pPr marL="0" indent="0">
              <a:buNone/>
            </a:pPr>
            <a:r>
              <a:rPr lang="ru-RU" sz="1600" dirty="0" smtClean="0">
                <a:latin typeface="Arial"/>
                <a:cs typeface="Arial"/>
              </a:rPr>
              <a:t>2. Шкарабейников М.А</a:t>
            </a:r>
            <a:r>
              <a:rPr lang="ru-RU" sz="1600" dirty="0">
                <a:latin typeface="Arial"/>
                <a:cs typeface="Arial"/>
              </a:rPr>
              <a:t>.</a:t>
            </a:r>
            <a:r>
              <a:rPr lang="ru-RU" sz="1600" dirty="0" smtClean="0">
                <a:latin typeface="Arial"/>
                <a:cs typeface="Arial"/>
              </a:rPr>
              <a:t> </a:t>
            </a:r>
            <a:r>
              <a:rPr lang="ru-RU" sz="1600" dirty="0">
                <a:latin typeface="Arial"/>
                <a:cs typeface="Arial"/>
              </a:rPr>
              <a:t>П</a:t>
            </a:r>
            <a:r>
              <a:rPr lang="ru-RU" sz="1600" dirty="0" smtClean="0">
                <a:latin typeface="Arial"/>
                <a:cs typeface="Arial"/>
              </a:rPr>
              <a:t>одходы к совершенствованию стратегического управления муниципальными образованиями / В сб. </a:t>
            </a:r>
            <a:r>
              <a:rPr lang="ru-RU" sz="1600" dirty="0" err="1">
                <a:latin typeface="Arial"/>
                <a:cs typeface="Arial"/>
              </a:rPr>
              <a:t>н</a:t>
            </a:r>
            <a:r>
              <a:rPr lang="ru-RU" sz="1600" dirty="0" err="1" smtClean="0">
                <a:latin typeface="Arial"/>
                <a:cs typeface="Arial"/>
              </a:rPr>
              <a:t>аучн</a:t>
            </a:r>
            <a:r>
              <a:rPr lang="ru-RU" sz="1600" dirty="0" smtClean="0">
                <a:latin typeface="Arial"/>
                <a:cs typeface="Arial"/>
              </a:rPr>
              <a:t>. </a:t>
            </a:r>
            <a:r>
              <a:rPr lang="ru-RU" sz="1600" dirty="0">
                <a:latin typeface="Arial"/>
                <a:cs typeface="Arial"/>
              </a:rPr>
              <a:t>т</a:t>
            </a:r>
            <a:r>
              <a:rPr lang="ru-RU" sz="1600" dirty="0" smtClean="0">
                <a:latin typeface="Arial"/>
                <a:cs typeface="Arial"/>
              </a:rPr>
              <a:t>рудов. </a:t>
            </a:r>
            <a:r>
              <a:rPr lang="en-US" sz="1600" dirty="0" smtClean="0">
                <a:latin typeface="Arial"/>
                <a:cs typeface="Arial"/>
              </a:rPr>
              <a:t>XII </a:t>
            </a:r>
            <a:r>
              <a:rPr lang="ru-RU" sz="1600" dirty="0" smtClean="0">
                <a:latin typeface="Arial"/>
                <a:cs typeface="Arial"/>
              </a:rPr>
              <a:t>международного конгресса по контроллингу. Смоленск, 19 мая 2023г. М.: НП «Объединение контроллеров», 2023.С.255-260.</a:t>
            </a:r>
          </a:p>
          <a:p>
            <a:pPr marL="0" indent="0" algn="ctr">
              <a:buNone/>
            </a:pPr>
            <a:r>
              <a:rPr lang="ru-RU" sz="1600" b="1" dirty="0" smtClean="0">
                <a:latin typeface="Arial"/>
                <a:cs typeface="Arial"/>
              </a:rPr>
              <a:t>Подготовлены к печати:</a:t>
            </a:r>
          </a:p>
          <a:p>
            <a:pPr marL="0" indent="0" algn="ctr">
              <a:buNone/>
            </a:pPr>
            <a:endParaRPr lang="ru-RU" sz="1600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ru-RU" sz="1600" dirty="0" smtClean="0">
                <a:latin typeface="Arial"/>
                <a:cs typeface="Arial"/>
              </a:rPr>
              <a:t>3.Шкарабейников М.А. Система сбалансированных показателей как инструмент стратегического планирования процессов интеграции муниципальных образований ( в журнал «Инновации в менеджменте, 2024)</a:t>
            </a:r>
          </a:p>
          <a:p>
            <a:pPr marL="0" indent="0">
              <a:buNone/>
            </a:pPr>
            <a:r>
              <a:rPr lang="ru-RU" sz="1600" dirty="0" smtClean="0">
                <a:latin typeface="Arial"/>
                <a:cs typeface="Arial"/>
              </a:rPr>
              <a:t>4.Шкарабейников М.А. Показатели оценки эффективности управления процессом интеграции муниципальных образований ( В журнал «Контроллинг» 2024)</a:t>
            </a:r>
          </a:p>
          <a:p>
            <a:pPr marL="0" indent="0">
              <a:buNone/>
            </a:pPr>
            <a:r>
              <a:rPr lang="ru-RU" sz="1600" dirty="0" smtClean="0">
                <a:latin typeface="Arial"/>
                <a:cs typeface="Arial"/>
              </a:rPr>
              <a:t>5. Шкарабейников М.А. Основные принципы оценки эффективности управления муниципальным образованием (В сб. </a:t>
            </a:r>
            <a:r>
              <a:rPr lang="ru-RU" sz="1600" dirty="0" err="1">
                <a:latin typeface="Arial"/>
                <a:cs typeface="Arial"/>
              </a:rPr>
              <a:t>н</a:t>
            </a:r>
            <a:r>
              <a:rPr lang="ru-RU" sz="1600" dirty="0" err="1" smtClean="0">
                <a:latin typeface="Arial"/>
                <a:cs typeface="Arial"/>
              </a:rPr>
              <a:t>ачн</a:t>
            </a:r>
            <a:r>
              <a:rPr lang="ru-RU" sz="1600" dirty="0" smtClean="0">
                <a:latin typeface="Arial"/>
                <a:cs typeface="Arial"/>
              </a:rPr>
              <a:t>. </a:t>
            </a:r>
            <a:r>
              <a:rPr lang="ru-RU" sz="1600" dirty="0">
                <a:latin typeface="Arial"/>
                <a:cs typeface="Arial"/>
              </a:rPr>
              <a:t>т</a:t>
            </a:r>
            <a:r>
              <a:rPr lang="ru-RU" sz="1600" dirty="0" smtClean="0">
                <a:latin typeface="Arial"/>
                <a:cs typeface="Arial"/>
              </a:rPr>
              <a:t>руд. По контроллингу 2024)</a:t>
            </a:r>
          </a:p>
          <a:p>
            <a:pPr marL="0" indent="0">
              <a:buNone/>
            </a:pPr>
            <a:endParaRPr lang="ru-RU" sz="16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ru-RU" sz="1800" dirty="0" smtClean="0">
              <a:latin typeface="Arial"/>
              <a:cs typeface="Arial"/>
            </a:endParaRPr>
          </a:p>
          <a:p>
            <a:pPr marL="0" indent="0" algn="ctr">
              <a:buNone/>
            </a:pPr>
            <a:endParaRPr lang="ru-RU" sz="16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ru-RU" sz="1600" dirty="0" smtClean="0">
              <a:latin typeface="Arial"/>
              <a:cs typeface="Arial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CDBD-AEF0-4DD3-8F7E-0E34D72764FD}" type="slidenum">
              <a:rPr lang="ru-RU" smtClean="0"/>
              <a:pPr/>
              <a:t>31</a:t>
            </a:fld>
            <a:endParaRPr lang="ru-RU"/>
          </a:p>
        </p:txBody>
      </p:sp>
      <p:pic>
        <p:nvPicPr>
          <p:cNvPr id="6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7433" y="98110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651825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1446" y="2782195"/>
            <a:ext cx="10972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spc="-200" dirty="0" smtClean="0">
                <a:latin typeface="Prokopievsk" pitchFamily="2" charset="0"/>
              </a:rPr>
              <a:t>СПАСИБО ЗА ВНИМАНИЕ</a:t>
            </a:r>
          </a:p>
        </p:txBody>
      </p:sp>
      <p:pic>
        <p:nvPicPr>
          <p:cNvPr id="8" name="Picture 2" descr="D:\ГЕРБ ГОРОДА\ГЕРБ ПРОКОПЬЕВСК ПОЛНЫЙ_прозрачный 20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32492" y="1324246"/>
            <a:ext cx="769986" cy="9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87855127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6649</TotalTime>
  <Words>2588</Words>
  <Application>Microsoft Office PowerPoint</Application>
  <PresentationFormat>Произвольный</PresentationFormat>
  <Paragraphs>337</Paragraphs>
  <Slides>32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32</vt:i4>
      </vt:variant>
    </vt:vector>
  </HeadingPairs>
  <TitlesOfParts>
    <vt:vector size="35" baseType="lpstr">
      <vt:lpstr>Тема Office</vt:lpstr>
      <vt:lpstr>Worksheet</vt:lpstr>
      <vt:lpstr>Лист</vt:lpstr>
      <vt:lpstr>Слайд 1</vt:lpstr>
      <vt:lpstr>Слайд 2</vt:lpstr>
      <vt:lpstr>Преимущества  интеграции (слияний) муниципальных образований с точки зрения управления  </vt:lpstr>
      <vt:lpstr>Преимущества  интеграции (слияний) муниципальных образований с точки зрения экономики</vt:lpstr>
      <vt:lpstr>Риски и проблемы интеграции (слияний)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1. Пространственное единство</vt:lpstr>
      <vt:lpstr>2. Сбалансированное развитие </vt:lpstr>
      <vt:lpstr>3. Увеличение численности населения </vt:lpstr>
      <vt:lpstr>4. Развитие жилой застройки </vt:lpstr>
      <vt:lpstr>Слайд 20</vt:lpstr>
      <vt:lpstr>6. Экономия бюджетных средств на      содержание управленческого аппарата</vt:lpstr>
      <vt:lpstr>Слайд 22</vt:lpstr>
      <vt:lpstr>8. Целостная газификация объединенного города</vt:lpstr>
      <vt:lpstr>9. Рационализация системы здравоохранения</vt:lpstr>
      <vt:lpstr>10. Единая транспортная инфраструктура</vt:lpstr>
      <vt:lpstr>Слайд 26</vt:lpstr>
      <vt:lpstr>Слайд 27</vt:lpstr>
      <vt:lpstr>Основные предпосылки успешного слияния муниципальных образований</vt:lpstr>
      <vt:lpstr>Слайд 29</vt:lpstr>
      <vt:lpstr>Слайд 30</vt:lpstr>
      <vt:lpstr>Публикации по теме диссертации</vt:lpstr>
      <vt:lpstr>Слайд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Дьякова Татьяна Сергеевна</dc:creator>
  <cp:lastModifiedBy>Prof</cp:lastModifiedBy>
  <cp:revision>305</cp:revision>
  <cp:lastPrinted>2024-06-11T10:20:30Z</cp:lastPrinted>
  <dcterms:created xsi:type="dcterms:W3CDTF">2023-05-30T03:02:41Z</dcterms:created>
  <dcterms:modified xsi:type="dcterms:W3CDTF">2024-06-12T09:03:41Z</dcterms:modified>
</cp:coreProperties>
</file>