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303" r:id="rId3"/>
    <p:sldId id="269" r:id="rId4"/>
    <p:sldId id="268" r:id="rId5"/>
    <p:sldId id="304" r:id="rId6"/>
    <p:sldId id="261" r:id="rId7"/>
    <p:sldId id="258" r:id="rId8"/>
    <p:sldId id="298" r:id="rId9"/>
    <p:sldId id="274" r:id="rId10"/>
    <p:sldId id="275" r:id="rId11"/>
    <p:sldId id="302" r:id="rId12"/>
    <p:sldId id="305" r:id="rId13"/>
    <p:sldId id="276" r:id="rId14"/>
    <p:sldId id="299" r:id="rId15"/>
    <p:sldId id="306" r:id="rId16"/>
    <p:sldId id="307" r:id="rId17"/>
    <p:sldId id="308" r:id="rId18"/>
    <p:sldId id="309" r:id="rId19"/>
    <p:sldId id="310" r:id="rId20"/>
    <p:sldId id="311" r:id="rId21"/>
    <p:sldId id="312" r:id="rId22"/>
    <p:sldId id="313"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30" autoAdjust="0"/>
    <p:restoredTop sz="94660"/>
  </p:normalViewPr>
  <p:slideViewPr>
    <p:cSldViewPr>
      <p:cViewPr varScale="1">
        <p:scale>
          <a:sx n="106" d="100"/>
          <a:sy n="106" d="100"/>
        </p:scale>
        <p:origin x="195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16BB16-5CD3-471B-804A-F082B0ECCEF7}" type="datetimeFigureOut">
              <a:rPr lang="ru-RU" smtClean="0"/>
              <a:pPr/>
              <a:t>07.06.2024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9FEEC4-9980-4C0E-8532-11E862791168}" type="slidenum">
              <a:rPr lang="ru-RU" smtClean="0"/>
              <a:pPr/>
              <a:t>‹#›</a:t>
            </a:fld>
            <a:endParaRPr lang="ru-RU"/>
          </a:p>
        </p:txBody>
      </p:sp>
    </p:spTree>
    <p:extLst>
      <p:ext uri="{BB962C8B-B14F-4D97-AF65-F5344CB8AC3E}">
        <p14:creationId xmlns:p14="http://schemas.microsoft.com/office/powerpoint/2010/main" val="4125333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6F6884D-B978-464D-8BC1-5BAEDACDC2B0}" type="datetime1">
              <a:rPr lang="ru-RU" smtClean="0"/>
              <a:pPr/>
              <a:t>07.06.2024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64E1C35-CF6B-4295-926A-5CED0D2FAFBB}" type="datetime1">
              <a:rPr lang="ru-RU" smtClean="0"/>
              <a:pPr/>
              <a:t>07.06.2024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EEB15D6-53F5-4619-9DA9-406DB544F44E}" type="datetime1">
              <a:rPr lang="ru-RU" smtClean="0"/>
              <a:pPr/>
              <a:t>07.06.2024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2481A6E-4F2B-405C-A774-809B034FD295}" type="datetime1">
              <a:rPr lang="ru-RU" smtClean="0"/>
              <a:pPr/>
              <a:t>07.06.2024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B232992-1FC7-430D-A9EB-C4D858B69F79}" type="datetime1">
              <a:rPr lang="ru-RU" smtClean="0"/>
              <a:pPr/>
              <a:t>07.06.2024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126FA06-B834-45F4-A652-7F8F02E0D029}" type="datetime1">
              <a:rPr lang="ru-RU" smtClean="0"/>
              <a:pPr/>
              <a:t>07.06.2024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AB8330F-0EED-4F90-A659-A2A55A07F54E}" type="datetime1">
              <a:rPr lang="ru-RU" smtClean="0"/>
              <a:pPr/>
              <a:t>07.06.2024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C7B6DB2-2396-4D33-8AD2-53E63FFB8059}" type="datetime1">
              <a:rPr lang="ru-RU" smtClean="0"/>
              <a:pPr/>
              <a:t>07.06.2024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D701229-13D9-48FB-8019-CD154C617E4F}" type="datetime1">
              <a:rPr lang="ru-RU" smtClean="0"/>
              <a:pPr/>
              <a:t>07.06.2024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2EE06B4-2428-4B8B-8553-0AA054FFDAEF}" type="datetime1">
              <a:rPr lang="ru-RU" smtClean="0"/>
              <a:pPr/>
              <a:t>07.06.2024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881B12-4064-4878-B85F-BEF78BCC5A9D}" type="datetime1">
              <a:rPr lang="ru-RU" smtClean="0"/>
              <a:pPr/>
              <a:t>07.06.2024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B7C7D02-7D08-4593-9CA8-598C0DC1276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2DF141-08DA-4668-810E-D4D81514D0E6}" type="datetime1">
              <a:rPr lang="ru-RU" smtClean="0"/>
              <a:pPr/>
              <a:t>07.06.2024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C7D02-7D08-4593-9CA8-598C0DC1276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0"/>
            <a:ext cx="9144000" cy="2636912"/>
          </a:xfrm>
        </p:spPr>
        <p:txBody>
          <a:bodyPr>
            <a:normAutofit/>
          </a:bodyPr>
          <a:lstStyle/>
          <a:p>
            <a:r>
              <a:rPr lang="ru-RU" b="1" dirty="0" smtClean="0">
                <a:latin typeface="Times New Roman" pitchFamily="18" charset="0"/>
                <a:cs typeface="Times New Roman" pitchFamily="18" charset="0"/>
              </a:rPr>
              <a:t>Модели управления стоматологическими услугами</a:t>
            </a:r>
            <a:endParaRPr lang="ru-RU" b="1"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0" y="2636912"/>
            <a:ext cx="9144000" cy="1440160"/>
          </a:xfrm>
        </p:spPr>
        <p:txBody>
          <a:bodyPr>
            <a:normAutofit/>
          </a:bodyPr>
          <a:lstStyle/>
          <a:p>
            <a:r>
              <a:rPr lang="ru-RU" sz="2000" dirty="0" smtClean="0">
                <a:latin typeface="Times New Roman" pitchFamily="18" charset="0"/>
                <a:cs typeface="Times New Roman" pitchFamily="18" charset="0"/>
              </a:rPr>
              <a:t>Результаты диссертации,</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представленной на соискание учёной степени кандидата экономических наук</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по специальности:</a:t>
            </a:r>
          </a:p>
          <a:p>
            <a:r>
              <a:rPr lang="ru-RU" sz="2000" dirty="0" smtClean="0">
                <a:latin typeface="Times New Roman" pitchFamily="18" charset="0"/>
                <a:cs typeface="Times New Roman" pitchFamily="18" charset="0"/>
              </a:rPr>
              <a:t>5.2.2 – Математические, статистические и инструментальные методы в экономике</a:t>
            </a:r>
          </a:p>
        </p:txBody>
      </p:sp>
      <p:sp>
        <p:nvSpPr>
          <p:cNvPr id="4" name="Номер слайда 3"/>
          <p:cNvSpPr>
            <a:spLocks noGrp="1"/>
          </p:cNvSpPr>
          <p:nvPr>
            <p:ph type="sldNum" sz="quarter" idx="12"/>
          </p:nvPr>
        </p:nvSpPr>
        <p:spPr/>
        <p:txBody>
          <a:bodyPr/>
          <a:lstStyle/>
          <a:p>
            <a:fld id="{AB7C7D02-7D08-4593-9CA8-598C0DC12764}" type="slidenum">
              <a:rPr lang="ru-RU" smtClean="0"/>
              <a:pPr/>
              <a:t>1</a:t>
            </a:fld>
            <a:endParaRPr lang="ru-RU"/>
          </a:p>
        </p:txBody>
      </p:sp>
      <p:sp>
        <p:nvSpPr>
          <p:cNvPr id="5" name="Заголовок 1"/>
          <p:cNvSpPr txBox="1">
            <a:spLocks/>
          </p:cNvSpPr>
          <p:nvPr/>
        </p:nvSpPr>
        <p:spPr>
          <a:xfrm>
            <a:off x="0" y="5877272"/>
            <a:ext cx="9144000" cy="980728"/>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МГТУ им. Н.Э. Баумана</a:t>
            </a:r>
          </a:p>
          <a:p>
            <a:pPr marL="0" marR="0" lvl="0" indent="0" algn="ctr" defTabSz="914400" rtl="0" eaLnBrk="1" fontAlgn="auto" latinLnBrk="0" hangingPunct="1">
              <a:lnSpc>
                <a:spcPct val="100000"/>
              </a:lnSpc>
              <a:spcBef>
                <a:spcPct val="0"/>
              </a:spcBef>
              <a:spcAft>
                <a:spcPts val="0"/>
              </a:spcAft>
              <a:buClrTx/>
              <a:buSzTx/>
              <a:buFontTx/>
              <a:buNone/>
              <a:tabLst/>
              <a:defRPr/>
            </a:pPr>
            <a:r>
              <a:rPr lang="ru-RU" sz="2800" dirty="0" smtClean="0">
                <a:latin typeface="Times New Roman" pitchFamily="18" charset="0"/>
                <a:ea typeface="+mj-ea"/>
                <a:cs typeface="Times New Roman" pitchFamily="18" charset="0"/>
              </a:rPr>
              <a:t>Москва, 2024 г.</a:t>
            </a:r>
            <a:endParaRPr kumimoji="0" lang="ru-RU" sz="280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
        <p:nvSpPr>
          <p:cNvPr id="6" name="Заголовок 1"/>
          <p:cNvSpPr txBox="1">
            <a:spLocks/>
          </p:cNvSpPr>
          <p:nvPr/>
        </p:nvSpPr>
        <p:spPr>
          <a:xfrm>
            <a:off x="3995936" y="4293096"/>
            <a:ext cx="5148064" cy="792088"/>
          </a:xfrm>
          <a:prstGeom prst="rect">
            <a:avLst/>
          </a:prstGeom>
        </p:spPr>
        <p:txBody>
          <a:bodyPr vert="horz" lIns="91440" tIns="45720" rIns="91440" bIns="45720" rtlCol="0" anchor="ct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ru-RU" sz="2400" b="1" i="1"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Багдасарян Григорий </a:t>
            </a:r>
            <a:r>
              <a:rPr kumimoji="0" lang="ru-RU" sz="2400" b="1" i="1" u="none" strike="noStrike" kern="1200" cap="none" spc="0" normalizeH="0" baseline="0" noProof="0" dirty="0" err="1" smtClean="0">
                <a:ln>
                  <a:noFill/>
                </a:ln>
                <a:solidFill>
                  <a:schemeClr val="tx1"/>
                </a:solidFill>
                <a:effectLst/>
                <a:uLnTx/>
                <a:uFillTx/>
                <a:latin typeface="Times New Roman" pitchFamily="18" charset="0"/>
                <a:ea typeface="+mj-ea"/>
                <a:cs typeface="Times New Roman" pitchFamily="18" charset="0"/>
              </a:rPr>
              <a:t>Гарсеванович</a:t>
            </a:r>
            <a:endParaRPr kumimoji="0" lang="ru-RU" sz="24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332656"/>
          </a:xfrm>
        </p:spPr>
        <p:txBody>
          <a:bodyPr>
            <a:noAutofit/>
          </a:bodyPr>
          <a:lstStyle/>
          <a:p>
            <a:r>
              <a:rPr lang="ru-RU" sz="1800" b="1" dirty="0" smtClean="0">
                <a:latin typeface="Times New Roman" pitchFamily="18" charset="0"/>
                <a:cs typeface="Times New Roman" pitchFamily="18" charset="0"/>
              </a:rPr>
              <a:t>Актуальность исследования</a:t>
            </a:r>
            <a:endParaRPr lang="ru-RU" sz="1800" b="1" dirty="0">
              <a:latin typeface="Times New Roman" pitchFamily="18" charset="0"/>
              <a:cs typeface="Times New Roman" pitchFamily="18" charset="0"/>
            </a:endParaRPr>
          </a:p>
        </p:txBody>
      </p:sp>
      <p:sp>
        <p:nvSpPr>
          <p:cNvPr id="3" name="Содержимое 2"/>
          <p:cNvSpPr>
            <a:spLocks noGrp="1"/>
          </p:cNvSpPr>
          <p:nvPr>
            <p:ph idx="1"/>
          </p:nvPr>
        </p:nvSpPr>
        <p:spPr>
          <a:xfrm>
            <a:off x="0" y="5517232"/>
            <a:ext cx="9144000" cy="1340768"/>
          </a:xfrm>
          <a:solidFill>
            <a:schemeClr val="tx2">
              <a:lumMod val="20000"/>
              <a:lumOff val="80000"/>
            </a:schemeClr>
          </a:solidFill>
        </p:spPr>
        <p:txBody>
          <a:bodyPr>
            <a:noAutofit/>
          </a:bodyPr>
          <a:lstStyle/>
          <a:p>
            <a:pPr marL="0" indent="360363" algn="just">
              <a:buNone/>
            </a:pPr>
            <a:r>
              <a:rPr lang="ru-RU" sz="1400" dirty="0" smtClean="0">
                <a:latin typeface="Times New Roman" pitchFamily="18" charset="0"/>
                <a:cs typeface="Times New Roman" pitchFamily="18" charset="0"/>
              </a:rPr>
              <a:t>Разработка моделей </a:t>
            </a:r>
            <a:r>
              <a:rPr lang="ru-RU" sz="1400" dirty="0">
                <a:latin typeface="Times New Roman" panose="02020603050405020304" pitchFamily="18" charset="0"/>
                <a:cs typeface="Times New Roman" panose="02020603050405020304" pitchFamily="18" charset="0"/>
              </a:rPr>
              <a:t>управления стоматологическими услугами на основе экономико-математического моделирования, обоснованной тарифной политики и инструментальной базы управления МОСП с учётом перспективных и эффективных технологий финансирования стоматологических услуг, структурного системного анализа, факторов внутренней и внешней среды, научно обоснованной кадровой политики, социальных финансовых технологий и системы мотивации труда врачей-стоматологов, зубных техников, регистраторов, менеджеров и административно-управленческого персонала МОСП </a:t>
            </a:r>
            <a:r>
              <a:rPr lang="ru-RU" sz="1400" b="1" dirty="0" smtClean="0">
                <a:latin typeface="Times New Roman" panose="02020603050405020304" pitchFamily="18" charset="0"/>
                <a:cs typeface="Times New Roman" panose="02020603050405020304" pitchFamily="18" charset="0"/>
              </a:rPr>
              <a:t>–</a:t>
            </a:r>
            <a:r>
              <a:rPr lang="ru-RU" sz="1400"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актуальная </a:t>
            </a:r>
            <a:r>
              <a:rPr lang="ru-RU" sz="1400" b="1" i="1" dirty="0">
                <a:latin typeface="Times New Roman" panose="02020603050405020304" pitchFamily="18" charset="0"/>
                <a:cs typeface="Times New Roman" panose="02020603050405020304" pitchFamily="18" charset="0"/>
              </a:rPr>
              <a:t>для народного хозяйства </a:t>
            </a:r>
            <a:r>
              <a:rPr lang="ru-RU" sz="1400" b="1" i="1" dirty="0" smtClean="0">
                <a:latin typeface="Times New Roman" panose="02020603050405020304" pitchFamily="18" charset="0"/>
                <a:cs typeface="Times New Roman" panose="02020603050405020304" pitchFamily="18" charset="0"/>
              </a:rPr>
              <a:t>научная задача. </a:t>
            </a:r>
          </a:p>
        </p:txBody>
      </p:sp>
      <p:sp>
        <p:nvSpPr>
          <p:cNvPr id="4" name="Номер слайда 3"/>
          <p:cNvSpPr>
            <a:spLocks noGrp="1"/>
          </p:cNvSpPr>
          <p:nvPr>
            <p:ph type="sldNum" sz="quarter" idx="12"/>
          </p:nvPr>
        </p:nvSpPr>
        <p:spPr>
          <a:xfrm>
            <a:off x="8815414" y="6492875"/>
            <a:ext cx="328586" cy="365125"/>
          </a:xfrm>
        </p:spPr>
        <p:txBody>
          <a:bodyPr/>
          <a:lstStyle/>
          <a:p>
            <a:fld id="{AB7C7D02-7D08-4593-9CA8-598C0DC12764}" type="slidenum">
              <a:rPr lang="ru-RU" smtClean="0"/>
              <a:pPr/>
              <a:t>2</a:t>
            </a:fld>
            <a:endParaRPr lang="ru-RU" dirty="0"/>
          </a:p>
        </p:txBody>
      </p:sp>
      <p:graphicFrame>
        <p:nvGraphicFramePr>
          <p:cNvPr id="6" name="Таблица 5"/>
          <p:cNvGraphicFramePr>
            <a:graphicFrameLocks noGrp="1"/>
          </p:cNvGraphicFramePr>
          <p:nvPr/>
        </p:nvGraphicFramePr>
        <p:xfrm>
          <a:off x="0" y="332656"/>
          <a:ext cx="9144000" cy="2325484"/>
        </p:xfrm>
        <a:graphic>
          <a:graphicData uri="http://schemas.openxmlformats.org/drawingml/2006/table">
            <a:tbl>
              <a:tblPr firstRow="1" bandRow="1">
                <a:tableStyleId>{5C22544A-7EE6-4342-B048-85BDC9FD1C3A}</a:tableStyleId>
              </a:tblPr>
              <a:tblGrid>
                <a:gridCol w="3707904">
                  <a:extLst>
                    <a:ext uri="{9D8B030D-6E8A-4147-A177-3AD203B41FA5}">
                      <a16:colId xmlns:a16="http://schemas.microsoft.com/office/drawing/2014/main" val="20000"/>
                    </a:ext>
                  </a:extLst>
                </a:gridCol>
                <a:gridCol w="5436096">
                  <a:extLst>
                    <a:ext uri="{9D8B030D-6E8A-4147-A177-3AD203B41FA5}">
                      <a16:colId xmlns:a16="http://schemas.microsoft.com/office/drawing/2014/main" val="20001"/>
                    </a:ext>
                  </a:extLst>
                </a:gridCol>
              </a:tblGrid>
              <a:tr h="309302">
                <a:tc>
                  <a:txBody>
                    <a:bodyPr/>
                    <a:lstStyle/>
                    <a:p>
                      <a:pPr algn="ctr">
                        <a:spcAft>
                          <a:spcPts val="0"/>
                        </a:spcAft>
                      </a:pPr>
                      <a:r>
                        <a:rPr lang="ru-RU" sz="1400" b="1" dirty="0">
                          <a:latin typeface="Times New Roman"/>
                          <a:ea typeface="Times New Roman"/>
                        </a:rPr>
                        <a:t>Нормативно-правовой акт</a:t>
                      </a:r>
                      <a:endParaRPr lang="ru-RU" sz="1400" dirty="0">
                        <a:latin typeface="Times New Roman"/>
                        <a:ea typeface="Times New Roman"/>
                      </a:endParaRPr>
                    </a:p>
                  </a:txBody>
                  <a:tcPr marL="68580" marR="68580" marT="0" marB="0" anchor="ctr"/>
                </a:tc>
                <a:tc>
                  <a:txBody>
                    <a:bodyPr/>
                    <a:lstStyle/>
                    <a:p>
                      <a:pPr algn="ctr">
                        <a:spcAft>
                          <a:spcPts val="0"/>
                        </a:spcAft>
                      </a:pPr>
                      <a:r>
                        <a:rPr lang="ru-RU" sz="1400" b="1" dirty="0">
                          <a:latin typeface="Times New Roman"/>
                          <a:ea typeface="Times New Roman"/>
                        </a:rPr>
                        <a:t>Задачи, поставленные перед страной</a:t>
                      </a:r>
                      <a:endParaRPr lang="ru-RU" sz="1400" dirty="0">
                        <a:latin typeface="Times New Roman"/>
                        <a:ea typeface="Times New Roman"/>
                      </a:endParaRPr>
                    </a:p>
                  </a:txBody>
                  <a:tcPr marL="68580" marR="68580" marT="0" marB="0" anchor="ctr"/>
                </a:tc>
                <a:extLst>
                  <a:ext uri="{0D108BD9-81ED-4DB2-BD59-A6C34878D82A}">
                    <a16:rowId xmlns:a16="http://schemas.microsoft.com/office/drawing/2014/main" val="10000"/>
                  </a:ext>
                </a:extLst>
              </a:tr>
              <a:tr h="403411">
                <a:tc rowSpan="3">
                  <a:txBody>
                    <a:bodyPr/>
                    <a:lstStyle/>
                    <a:p>
                      <a:pPr marL="0" algn="l" defTabSz="914400" rtl="0" eaLnBrk="1" latinLnBrk="0" hangingPunct="1">
                        <a:spcAft>
                          <a:spcPts val="0"/>
                        </a:spcAft>
                      </a:pPr>
                      <a:r>
                        <a:rPr lang="ru-RU" sz="1400" kern="1200" dirty="0" smtClean="0">
                          <a:solidFill>
                            <a:schemeClr val="dk1"/>
                          </a:solidFill>
                          <a:latin typeface="Times New Roman"/>
                          <a:ea typeface="Times New Roman"/>
                          <a:cs typeface="+mn-cs"/>
                        </a:rPr>
                        <a:t>Указ Президента РФ от 7 мая 2018 г. № 204 по результатам Послания Президента РФ Федеральному Собранию от 1 марта 2018 года</a:t>
                      </a:r>
                      <a:endParaRPr lang="ru-RU" sz="1400" kern="1200" dirty="0">
                        <a:solidFill>
                          <a:schemeClr val="dk1"/>
                        </a:solidFill>
                        <a:latin typeface="Times New Roman"/>
                        <a:ea typeface="Times New Roman"/>
                        <a:cs typeface="+mn-cs"/>
                      </a:endParaRPr>
                    </a:p>
                  </a:txBody>
                  <a:tcPr anchor="ctr"/>
                </a:tc>
                <a:tc>
                  <a:txBody>
                    <a:bodyPr/>
                    <a:lstStyle/>
                    <a:p>
                      <a:pPr>
                        <a:spcAft>
                          <a:spcPts val="0"/>
                        </a:spcAft>
                      </a:pPr>
                      <a:r>
                        <a:rPr lang="ru-RU" sz="1400" dirty="0">
                          <a:latin typeface="Times New Roman"/>
                          <a:ea typeface="Times New Roman"/>
                        </a:rPr>
                        <a:t>1. Обеспечить устойчивый естественный рост численности населения РФ</a:t>
                      </a:r>
                    </a:p>
                  </a:txBody>
                  <a:tcPr marL="68580" marR="68580" marT="0" marB="0" anchor="ctr"/>
                </a:tc>
                <a:extLst>
                  <a:ext uri="{0D108BD9-81ED-4DB2-BD59-A6C34878D82A}">
                    <a16:rowId xmlns:a16="http://schemas.microsoft.com/office/drawing/2014/main" val="10001"/>
                  </a:ext>
                </a:extLst>
              </a:tr>
              <a:tr h="309302">
                <a:tc vMerge="1">
                  <a:txBody>
                    <a:bodyPr/>
                    <a:lstStyle/>
                    <a:p>
                      <a:endParaRPr lang="ru-RU" dirty="0"/>
                    </a:p>
                  </a:txBody>
                  <a:tcPr/>
                </a:tc>
                <a:tc>
                  <a:txBody>
                    <a:bodyPr/>
                    <a:lstStyle/>
                    <a:p>
                      <a:pPr>
                        <a:spcAft>
                          <a:spcPts val="0"/>
                        </a:spcAft>
                      </a:pPr>
                      <a:r>
                        <a:rPr lang="ru-RU" sz="1400" dirty="0">
                          <a:latin typeface="Times New Roman"/>
                          <a:ea typeface="Times New Roman"/>
                        </a:rPr>
                        <a:t>2. Повысить ожидаемую продолжительность жизни до 78 лет</a:t>
                      </a:r>
                    </a:p>
                  </a:txBody>
                  <a:tcPr marL="68580" marR="68580" marT="0" marB="0" anchor="ctr"/>
                </a:tc>
                <a:extLst>
                  <a:ext uri="{0D108BD9-81ED-4DB2-BD59-A6C34878D82A}">
                    <a16:rowId xmlns:a16="http://schemas.microsoft.com/office/drawing/2014/main" val="10002"/>
                  </a:ext>
                </a:extLst>
              </a:tr>
              <a:tr h="403411">
                <a:tc vMerge="1">
                  <a:txBody>
                    <a:bodyPr/>
                    <a:lstStyle/>
                    <a:p>
                      <a:endParaRPr lang="ru-RU" dirty="0"/>
                    </a:p>
                  </a:txBody>
                  <a:tcPr/>
                </a:tc>
                <a:tc>
                  <a:txBody>
                    <a:bodyPr/>
                    <a:lstStyle/>
                    <a:p>
                      <a:pPr>
                        <a:spcAft>
                          <a:spcPts val="0"/>
                        </a:spcAft>
                      </a:pPr>
                      <a:r>
                        <a:rPr lang="ru-RU" sz="1400" dirty="0">
                          <a:latin typeface="Times New Roman"/>
                          <a:ea typeface="Times New Roman"/>
                        </a:rPr>
                        <a:t>3. К концу десятилетия (к 2030-ому году) войти в клуб стран «80 плюс», где продолжительность жизни превышает 80 лет</a:t>
                      </a:r>
                    </a:p>
                  </a:txBody>
                  <a:tcPr marL="68580" marR="68580" marT="0" marB="0" anchor="ctr"/>
                </a:tc>
                <a:extLst>
                  <a:ext uri="{0D108BD9-81ED-4DB2-BD59-A6C34878D82A}">
                    <a16:rowId xmlns:a16="http://schemas.microsoft.com/office/drawing/2014/main" val="10003"/>
                  </a:ext>
                </a:extLst>
              </a:tr>
              <a:tr h="806822">
                <a:tc>
                  <a:txBody>
                    <a:bodyPr/>
                    <a:lstStyle/>
                    <a:p>
                      <a:pPr>
                        <a:spcAft>
                          <a:spcPts val="0"/>
                        </a:spcAft>
                      </a:pPr>
                      <a:r>
                        <a:rPr lang="ru-RU" sz="1400" kern="1200">
                          <a:latin typeface="Times New Roman"/>
                          <a:ea typeface="+mn-ea"/>
                        </a:rPr>
                        <a:t>Указ Президента РФ от 7 мая 2012 г. № 597 «О мероприятиях по реализации государственной социальной политики» («майские» Указы Президента)</a:t>
                      </a:r>
                      <a:endParaRPr lang="ru-RU" sz="1400">
                        <a:latin typeface="Times New Roman"/>
                        <a:ea typeface="Times New Roman"/>
                      </a:endParaRPr>
                    </a:p>
                  </a:txBody>
                  <a:tcPr marL="68580" marR="68580" marT="0" marB="0" anchor="ctr"/>
                </a:tc>
                <a:tc>
                  <a:txBody>
                    <a:bodyPr/>
                    <a:lstStyle/>
                    <a:p>
                      <a:pPr>
                        <a:spcAft>
                          <a:spcPts val="0"/>
                        </a:spcAft>
                      </a:pPr>
                      <a:r>
                        <a:rPr lang="ru-RU" sz="1400" kern="1200" dirty="0">
                          <a:latin typeface="Times New Roman"/>
                          <a:ea typeface="+mn-ea"/>
                        </a:rPr>
                        <a:t>Обеспечить повышение к 2018-ому году средней заработной платы врачей до 200 процентов от средней заработной платы в соответствующем регионе</a:t>
                      </a:r>
                      <a:endParaRPr lang="ru-RU" sz="1400" dirty="0">
                        <a:latin typeface="Times New Roman"/>
                        <a:ea typeface="Times New Roman"/>
                      </a:endParaRPr>
                    </a:p>
                  </a:txBody>
                  <a:tcPr marL="68580" marR="68580" marT="0" marB="0" anchor="ctr"/>
                </a:tc>
                <a:extLst>
                  <a:ext uri="{0D108BD9-81ED-4DB2-BD59-A6C34878D82A}">
                    <a16:rowId xmlns:a16="http://schemas.microsoft.com/office/drawing/2014/main" val="10004"/>
                  </a:ext>
                </a:extLst>
              </a:tr>
            </a:tbl>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2287120850"/>
              </p:ext>
            </p:extLst>
          </p:nvPr>
        </p:nvGraphicFramePr>
        <p:xfrm>
          <a:off x="0" y="2708920"/>
          <a:ext cx="9144000" cy="2802714"/>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20000"/>
                    </a:ext>
                  </a:extLst>
                </a:gridCol>
              </a:tblGrid>
              <a:tr h="223038">
                <a:tc>
                  <a:txBody>
                    <a:bodyPr/>
                    <a:lstStyle/>
                    <a:p>
                      <a:pPr>
                        <a:spcAft>
                          <a:spcPts val="0"/>
                        </a:spcAft>
                      </a:pPr>
                      <a:r>
                        <a:rPr lang="ru-RU" sz="1400" dirty="0">
                          <a:latin typeface="Times New Roman"/>
                          <a:ea typeface="Times New Roman"/>
                        </a:rPr>
                        <a:t>Актуальные проблемы </a:t>
                      </a:r>
                      <a:r>
                        <a:rPr lang="ru-RU" sz="1400" dirty="0" smtClean="0">
                          <a:latin typeface="Times New Roman"/>
                          <a:ea typeface="Times New Roman"/>
                        </a:rPr>
                        <a:t>медицинских организаций стоматологического профиля (МОСП):</a:t>
                      </a:r>
                      <a:endParaRPr lang="ru-RU" sz="1400" dirty="0">
                        <a:latin typeface="Times New Roman"/>
                        <a:ea typeface="Times New Roman"/>
                      </a:endParaRPr>
                    </a:p>
                  </a:txBody>
                  <a:tcPr marL="68580" marR="68580" marT="0" marB="0"/>
                </a:tc>
                <a:extLst>
                  <a:ext uri="{0D108BD9-81ED-4DB2-BD59-A6C34878D82A}">
                    <a16:rowId xmlns:a16="http://schemas.microsoft.com/office/drawing/2014/main" val="10000"/>
                  </a:ext>
                </a:extLst>
              </a:tr>
              <a:tr h="223038">
                <a:tc>
                  <a:txBody>
                    <a:bodyPr/>
                    <a:lstStyle/>
                    <a:p>
                      <a:pPr>
                        <a:spcAft>
                          <a:spcPts val="0"/>
                        </a:spcAft>
                      </a:pPr>
                      <a:r>
                        <a:rPr lang="ru-RU" sz="1400" dirty="0" smtClean="0">
                          <a:latin typeface="Times New Roman"/>
                          <a:ea typeface="Times New Roman"/>
                        </a:rPr>
                        <a:t>1. </a:t>
                      </a:r>
                      <a:r>
                        <a:rPr lang="ru-RU" sz="1400" dirty="0">
                          <a:latin typeface="Times New Roman"/>
                          <a:ea typeface="Times New Roman"/>
                        </a:rPr>
                        <a:t>Фрагментарность и несовершенство используемого на практике </a:t>
                      </a:r>
                      <a:r>
                        <a:rPr lang="ru-RU" sz="1400" dirty="0" smtClean="0">
                          <a:latin typeface="Times New Roman"/>
                          <a:ea typeface="Times New Roman"/>
                        </a:rPr>
                        <a:t>математического, статистического </a:t>
                      </a:r>
                      <a:r>
                        <a:rPr lang="ru-RU" sz="1400" dirty="0">
                          <a:latin typeface="Times New Roman"/>
                          <a:ea typeface="Times New Roman"/>
                        </a:rPr>
                        <a:t>аппарата и инструментария.</a:t>
                      </a:r>
                    </a:p>
                  </a:txBody>
                  <a:tcPr marL="68580" marR="68580" marT="0" marB="0"/>
                </a:tc>
                <a:extLst>
                  <a:ext uri="{0D108BD9-81ED-4DB2-BD59-A6C34878D82A}">
                    <a16:rowId xmlns:a16="http://schemas.microsoft.com/office/drawing/2014/main" val="10006"/>
                  </a:ext>
                </a:extLst>
              </a:tr>
              <a:tr h="223038">
                <a:tc>
                  <a:txBody>
                    <a:bodyPr/>
                    <a:lstStyle/>
                    <a:p>
                      <a:pPr marL="0" algn="l" defTabSz="914400" rtl="0" eaLnBrk="1" latinLnBrk="0" hangingPunct="1">
                        <a:spcAft>
                          <a:spcPts val="0"/>
                        </a:spcAft>
                      </a:pPr>
                      <a:r>
                        <a:rPr lang="ru-RU" sz="1400" kern="1200" dirty="0" smtClean="0">
                          <a:solidFill>
                            <a:schemeClr val="dk1"/>
                          </a:solidFill>
                          <a:latin typeface="Times New Roman"/>
                          <a:ea typeface="Times New Roman"/>
                          <a:cs typeface="+mn-cs"/>
                        </a:rPr>
                        <a:t>2. Отсутствие прогрессивных технологий стимулирования труда медицинского и немедицинского персонала.</a:t>
                      </a:r>
                      <a:endParaRPr lang="ru-RU" sz="1400" kern="1200" dirty="0">
                        <a:solidFill>
                          <a:schemeClr val="dk1"/>
                        </a:solidFill>
                        <a:latin typeface="Times New Roman"/>
                        <a:ea typeface="Times New Roman"/>
                        <a:cs typeface="+mn-cs"/>
                      </a:endParaRPr>
                    </a:p>
                  </a:txBody>
                  <a:tcPr marL="68580" marR="68580" marT="0" marB="0"/>
                </a:tc>
                <a:extLst>
                  <a:ext uri="{0D108BD9-81ED-4DB2-BD59-A6C34878D82A}">
                    <a16:rowId xmlns:a16="http://schemas.microsoft.com/office/drawing/2014/main" val="10007"/>
                  </a:ext>
                </a:extLst>
              </a:tr>
              <a:tr h="223038">
                <a:tc>
                  <a:txBody>
                    <a:bodyPr/>
                    <a:lstStyle/>
                    <a:p>
                      <a:pPr>
                        <a:spcAft>
                          <a:spcPts val="0"/>
                        </a:spcAft>
                      </a:pPr>
                      <a:r>
                        <a:rPr lang="ru-RU" sz="1400" dirty="0">
                          <a:latin typeface="Times New Roman"/>
                          <a:ea typeface="Times New Roman"/>
                        </a:rPr>
                        <a:t>3</a:t>
                      </a:r>
                      <a:r>
                        <a:rPr lang="ru-RU" sz="1400" dirty="0" smtClean="0">
                          <a:latin typeface="Times New Roman"/>
                          <a:ea typeface="Times New Roman"/>
                        </a:rPr>
                        <a:t>. </a:t>
                      </a:r>
                      <a:r>
                        <a:rPr lang="ru-RU" sz="1400" dirty="0">
                          <a:latin typeface="Times New Roman"/>
                          <a:ea typeface="Times New Roman"/>
                        </a:rPr>
                        <a:t>Отсутствие эффективных технологий финансирования </a:t>
                      </a:r>
                      <a:r>
                        <a:rPr lang="ru-RU" sz="1400" dirty="0" smtClean="0">
                          <a:latin typeface="Times New Roman"/>
                          <a:ea typeface="Times New Roman"/>
                        </a:rPr>
                        <a:t>МОСП.</a:t>
                      </a:r>
                      <a:endParaRPr lang="ru-RU" sz="1400" dirty="0">
                        <a:latin typeface="Times New Roman"/>
                        <a:ea typeface="Times New Roman"/>
                      </a:endParaRPr>
                    </a:p>
                  </a:txBody>
                  <a:tcPr marL="68580" marR="68580" marT="0" marB="0"/>
                </a:tc>
                <a:extLst>
                  <a:ext uri="{0D108BD9-81ED-4DB2-BD59-A6C34878D82A}">
                    <a16:rowId xmlns:a16="http://schemas.microsoft.com/office/drawing/2014/main" val="10008"/>
                  </a:ext>
                </a:extLst>
              </a:tr>
              <a:tr h="223038">
                <a:tc>
                  <a:txBody>
                    <a:bodyPr/>
                    <a:lstStyle/>
                    <a:p>
                      <a:pPr>
                        <a:spcAft>
                          <a:spcPts val="0"/>
                        </a:spcAft>
                      </a:pPr>
                      <a:r>
                        <a:rPr lang="ru-RU" sz="1400" dirty="0">
                          <a:latin typeface="Times New Roman"/>
                          <a:ea typeface="Times New Roman"/>
                        </a:rPr>
                        <a:t>4</a:t>
                      </a:r>
                      <a:r>
                        <a:rPr lang="ru-RU" sz="1400" dirty="0" smtClean="0">
                          <a:latin typeface="Times New Roman"/>
                          <a:ea typeface="Times New Roman"/>
                        </a:rPr>
                        <a:t>. Разрабатываемые в медицинских</a:t>
                      </a:r>
                      <a:r>
                        <a:rPr lang="ru-RU" sz="1400" baseline="0" dirty="0" smtClean="0">
                          <a:latin typeface="Times New Roman"/>
                          <a:ea typeface="Times New Roman"/>
                        </a:rPr>
                        <a:t> организациях стоматологического профиля положения о распределении денежных средств на оплату труда работников, занятых организацией и оказанием стоматологических услуг, как правило, не учитывают реального трудового участия медицинского и немедицинского персонала в предоставлении стоматологической помощи населению и носят формальный характер</a:t>
                      </a:r>
                      <a:r>
                        <a:rPr lang="ru-RU" sz="1400" dirty="0" smtClean="0">
                          <a:latin typeface="Times New Roman"/>
                          <a:ea typeface="Times New Roman"/>
                        </a:rPr>
                        <a:t>.</a:t>
                      </a:r>
                      <a:endParaRPr lang="ru-RU" sz="1400" dirty="0">
                        <a:latin typeface="Times New Roman"/>
                        <a:ea typeface="Times New Roman"/>
                      </a:endParaRPr>
                    </a:p>
                  </a:txBody>
                  <a:tcPr marL="68580" marR="68580" marT="0" marB="0"/>
                </a:tc>
                <a:extLst>
                  <a:ext uri="{0D108BD9-81ED-4DB2-BD59-A6C34878D82A}">
                    <a16:rowId xmlns:a16="http://schemas.microsoft.com/office/drawing/2014/main" val="10009"/>
                  </a:ext>
                </a:extLst>
              </a:tr>
              <a:tr h="223038">
                <a:tc>
                  <a:txBody>
                    <a:bodyPr/>
                    <a:lstStyle/>
                    <a:p>
                      <a:pPr>
                        <a:spcAft>
                          <a:spcPts val="0"/>
                        </a:spcAft>
                      </a:pPr>
                      <a:r>
                        <a:rPr lang="ru-RU" sz="1400" dirty="0" smtClean="0">
                          <a:latin typeface="Times New Roman"/>
                          <a:ea typeface="Times New Roman"/>
                        </a:rPr>
                        <a:t>5. Отсутствие или фрагментарность моделей</a:t>
                      </a:r>
                      <a:r>
                        <a:rPr lang="ru-RU" sz="1400" baseline="0" dirty="0" smtClean="0">
                          <a:latin typeface="Times New Roman"/>
                          <a:ea typeface="Times New Roman"/>
                        </a:rPr>
                        <a:t> управления в медицинском предпринимательстве, в том числе внутриорганизационного планирования и контроля в сфере управления персоналом, оснащения стоматологическим оборудованием и лекарственного обеспечения, что не позволяет трансформировать долгосрочные стратегические установки в плановые показатели и конкретные мероприятия</a:t>
                      </a:r>
                      <a:endParaRPr lang="ru-RU" sz="1400" dirty="0">
                        <a:latin typeface="Times New Roman"/>
                        <a:ea typeface="Times New Roman"/>
                      </a:endParaRPr>
                    </a:p>
                  </a:txBody>
                  <a:tcPr marL="68580" marR="68580" marT="0" marB="0"/>
                </a:tc>
                <a:extLst>
                  <a:ext uri="{0D108BD9-81ED-4DB2-BD59-A6C34878D82A}">
                    <a16:rowId xmlns:a16="http://schemas.microsoft.com/office/drawing/2014/main" val="519828393"/>
                  </a:ext>
                </a:extLst>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260648"/>
          </a:xfrm>
        </p:spPr>
        <p:txBody>
          <a:bodyPr>
            <a:normAutofit fontScale="90000"/>
          </a:bodyPr>
          <a:lstStyle/>
          <a:p>
            <a:r>
              <a:rPr lang="ru-RU" sz="1200" b="1" dirty="0" smtClean="0">
                <a:latin typeface="Times New Roman" pitchFamily="18" charset="0"/>
                <a:cs typeface="Times New Roman" pitchFamily="18" charset="0"/>
              </a:rPr>
              <a:t>Степень разработанности проблемы исследования</a:t>
            </a:r>
            <a:endParaRPr lang="ru-RU" sz="1200" b="1" dirty="0">
              <a:latin typeface="Times New Roman" pitchFamily="18" charset="0"/>
              <a:cs typeface="Times New Roman" pitchFamily="18" charset="0"/>
            </a:endParaRPr>
          </a:p>
        </p:txBody>
      </p:sp>
      <p:graphicFrame>
        <p:nvGraphicFramePr>
          <p:cNvPr id="8" name="Содержимое 7"/>
          <p:cNvGraphicFramePr>
            <a:graphicFrameLocks noGrp="1"/>
          </p:cNvGraphicFramePr>
          <p:nvPr>
            <p:ph idx="1"/>
            <p:extLst>
              <p:ext uri="{D42A27DB-BD31-4B8C-83A1-F6EECF244321}">
                <p14:modId xmlns:p14="http://schemas.microsoft.com/office/powerpoint/2010/main" val="2317483642"/>
              </p:ext>
            </p:extLst>
          </p:nvPr>
        </p:nvGraphicFramePr>
        <p:xfrm>
          <a:off x="0" y="260648"/>
          <a:ext cx="9144000" cy="6553200"/>
        </p:xfrm>
        <a:graphic>
          <a:graphicData uri="http://schemas.openxmlformats.org/drawingml/2006/table">
            <a:tbl>
              <a:tblPr firstRow="1" bandRow="1">
                <a:tableStyleId>{5C22544A-7EE6-4342-B048-85BDC9FD1C3A}</a:tableStyleId>
              </a:tblPr>
              <a:tblGrid>
                <a:gridCol w="6156176">
                  <a:extLst>
                    <a:ext uri="{9D8B030D-6E8A-4147-A177-3AD203B41FA5}">
                      <a16:colId xmlns:a16="http://schemas.microsoft.com/office/drawing/2014/main" val="20000"/>
                    </a:ext>
                  </a:extLst>
                </a:gridCol>
                <a:gridCol w="2987824">
                  <a:extLst>
                    <a:ext uri="{9D8B030D-6E8A-4147-A177-3AD203B41FA5}">
                      <a16:colId xmlns:a16="http://schemas.microsoft.com/office/drawing/2014/main" val="20001"/>
                    </a:ext>
                  </a:extLst>
                </a:gridCol>
              </a:tblGrid>
              <a:tr h="0">
                <a:tc>
                  <a:txBody>
                    <a:bodyPr/>
                    <a:lstStyle/>
                    <a:p>
                      <a:pPr algn="ctr"/>
                      <a:r>
                        <a:rPr lang="ru-RU" sz="1400" dirty="0" smtClean="0">
                          <a:solidFill>
                            <a:srgbClr val="FFFF00"/>
                          </a:solidFill>
                          <a:latin typeface="Times New Roman" pitchFamily="18" charset="0"/>
                          <a:cs typeface="Times New Roman" pitchFamily="18" charset="0"/>
                        </a:rPr>
                        <a:t>Направления исследования</a:t>
                      </a:r>
                      <a:endParaRPr lang="ru-RU" sz="1400" dirty="0">
                        <a:solidFill>
                          <a:srgbClr val="FFFF00"/>
                        </a:solidFill>
                        <a:latin typeface="Times New Roman" pitchFamily="18" charset="0"/>
                        <a:cs typeface="Times New Roman" pitchFamily="18" charset="0"/>
                      </a:endParaRPr>
                    </a:p>
                  </a:txBody>
                  <a:tcPr/>
                </a:tc>
                <a:tc>
                  <a:txBody>
                    <a:bodyPr/>
                    <a:lstStyle/>
                    <a:p>
                      <a:pPr algn="ctr"/>
                      <a:r>
                        <a:rPr lang="ru-RU" sz="1400" dirty="0" smtClean="0">
                          <a:solidFill>
                            <a:srgbClr val="FFFF00"/>
                          </a:solidFill>
                          <a:latin typeface="Times New Roman" pitchFamily="18" charset="0"/>
                          <a:cs typeface="Times New Roman" pitchFamily="18" charset="0"/>
                        </a:rPr>
                        <a:t>Учёные и специалисты, внёсшие</a:t>
                      </a:r>
                      <a:r>
                        <a:rPr lang="ru-RU" sz="1400" baseline="0" dirty="0" smtClean="0">
                          <a:solidFill>
                            <a:srgbClr val="FFFF00"/>
                          </a:solidFill>
                          <a:latin typeface="Times New Roman" pitchFamily="18" charset="0"/>
                          <a:cs typeface="Times New Roman" pitchFamily="18" charset="0"/>
                        </a:rPr>
                        <a:t> вклад в предмет исследования</a:t>
                      </a:r>
                      <a:endParaRPr lang="ru-RU" sz="1400" dirty="0">
                        <a:solidFill>
                          <a:srgbClr val="FFFF00"/>
                        </a:solidFill>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370840">
                <a:tc>
                  <a:txBody>
                    <a:bodyPr/>
                    <a:lstStyle/>
                    <a:p>
                      <a:r>
                        <a:rPr lang="ru-RU" sz="1400" dirty="0" smtClean="0">
                          <a:latin typeface="Times New Roman" pitchFamily="18" charset="0"/>
                          <a:cs typeface="Times New Roman" pitchFamily="18" charset="0"/>
                        </a:rPr>
                        <a:t>Проблемы цифровой трансформации в экономическом развитии МОСП</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Кадыров Ф.Н.,</a:t>
                      </a:r>
                      <a:r>
                        <a:rPr lang="ru-RU" sz="1400" baseline="0" dirty="0" smtClean="0">
                          <a:latin typeface="Times New Roman" pitchFamily="18" charset="0"/>
                          <a:cs typeface="Times New Roman" pitchFamily="18" charset="0"/>
                        </a:rPr>
                        <a:t> Стародубов В.И., Арутюнов С.Д., Грачёв Д.И</a:t>
                      </a:r>
                      <a:r>
                        <a:rPr lang="ru-RU" sz="1400" baseline="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0">
                <a:tc>
                  <a:txBody>
                    <a:bodyPr/>
                    <a:lstStyle/>
                    <a:p>
                      <a:r>
                        <a:rPr lang="ru-RU" sz="1400" dirty="0" smtClean="0">
                          <a:latin typeface="Times New Roman" pitchFamily="18" charset="0"/>
                          <a:cs typeface="Times New Roman" pitchFamily="18" charset="0"/>
                        </a:rPr>
                        <a:t>Проблемы финансового менеджмента медицинских организаций,</a:t>
                      </a:r>
                      <a:r>
                        <a:rPr lang="ru-RU" sz="1400" baseline="0" dirty="0" smtClean="0">
                          <a:latin typeface="Times New Roman" pitchFamily="18" charset="0"/>
                          <a:cs typeface="Times New Roman" pitchFamily="18" charset="0"/>
                        </a:rPr>
                        <a:t> процессного управления, формирования тарифов на платные услуги, в том числе стоматологического профиля</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Лебедева Е., Киселёва И.А., Морозко Н.</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370840">
                <a:tc>
                  <a:txBody>
                    <a:bodyPr/>
                    <a:lstStyle/>
                    <a:p>
                      <a:r>
                        <a:rPr lang="ru-RU" sz="1400" dirty="0" smtClean="0">
                          <a:latin typeface="Times New Roman" pitchFamily="18" charset="0"/>
                          <a:cs typeface="Times New Roman" pitchFamily="18" charset="0"/>
                        </a:rPr>
                        <a:t>Взаимосвязь стоматологических услуг и их качества,</a:t>
                      </a:r>
                      <a:r>
                        <a:rPr lang="ru-RU" sz="1400" baseline="0" dirty="0" smtClean="0">
                          <a:latin typeface="Times New Roman" pitchFamily="18" charset="0"/>
                          <a:cs typeface="Times New Roman" pitchFamily="18" charset="0"/>
                        </a:rPr>
                        <a:t> рентабельность деятельности стоматологической организации, влияние стоматологии на качество жизни человека</a:t>
                      </a:r>
                      <a:endParaRPr lang="ru-RU" sz="1400" dirty="0">
                        <a:latin typeface="Times New Roman" pitchFamily="18" charset="0"/>
                        <a:cs typeface="Times New Roman" pitchFamily="18" charset="0"/>
                      </a:endParaRPr>
                    </a:p>
                  </a:txBody>
                  <a:tcPr/>
                </a:tc>
                <a:tc>
                  <a:txBody>
                    <a:bodyPr/>
                    <a:lstStyle/>
                    <a:p>
                      <a:pPr marL="0" algn="l" defTabSz="914400" rtl="0" eaLnBrk="1" latinLnBrk="0" hangingPunct="1"/>
                      <a:r>
                        <a:rPr lang="en-US" sz="1400" kern="1200" dirty="0" err="1" smtClean="0">
                          <a:solidFill>
                            <a:schemeClr val="dk1"/>
                          </a:solidFill>
                          <a:latin typeface="Times New Roman" pitchFamily="18" charset="0"/>
                          <a:ea typeface="+mn-ea"/>
                          <a:cs typeface="Times New Roman" pitchFamily="18" charset="0"/>
                        </a:rPr>
                        <a:t>Andr</a:t>
                      </a:r>
                      <a:r>
                        <a:rPr lang="ru-RU" sz="1400" kern="1200" dirty="0" smtClean="0">
                          <a:solidFill>
                            <a:schemeClr val="dk1"/>
                          </a:solidFill>
                          <a:latin typeface="Times New Roman" pitchFamily="18" charset="0"/>
                          <a:ea typeface="+mn-ea"/>
                          <a:cs typeface="Times New Roman" pitchFamily="18" charset="0"/>
                        </a:rPr>
                        <a:t>é </a:t>
                      </a:r>
                      <a:r>
                        <a:rPr lang="en-US" sz="1400" kern="1200" dirty="0" err="1" smtClean="0">
                          <a:solidFill>
                            <a:schemeClr val="dk1"/>
                          </a:solidFill>
                          <a:latin typeface="Times New Roman" pitchFamily="18" charset="0"/>
                          <a:ea typeface="+mn-ea"/>
                          <a:cs typeface="Times New Roman" pitchFamily="18" charset="0"/>
                        </a:rPr>
                        <a:t>Hajek</a:t>
                      </a:r>
                      <a:r>
                        <a:rPr lang="ru-RU" sz="1400" kern="1200" dirty="0" smtClean="0">
                          <a:solidFill>
                            <a:schemeClr val="dk1"/>
                          </a:solidFill>
                          <a:latin typeface="Times New Roman" pitchFamily="18" charset="0"/>
                          <a:ea typeface="+mn-ea"/>
                          <a:cs typeface="Times New Roman" pitchFamily="18" charset="0"/>
                        </a:rPr>
                        <a:t>, </a:t>
                      </a:r>
                      <a:r>
                        <a:rPr lang="en-US" sz="1400" kern="1200" dirty="0" smtClean="0">
                          <a:solidFill>
                            <a:schemeClr val="dk1"/>
                          </a:solidFill>
                          <a:latin typeface="Times New Roman" pitchFamily="18" charset="0"/>
                          <a:ea typeface="+mn-ea"/>
                          <a:cs typeface="Times New Roman" pitchFamily="18" charset="0"/>
                        </a:rPr>
                        <a:t>Kaya N</a:t>
                      </a:r>
                      <a:r>
                        <a:rPr lang="ru-RU" sz="1400" kern="1200" dirty="0" smtClean="0">
                          <a:solidFill>
                            <a:schemeClr val="dk1"/>
                          </a:solidFill>
                          <a:latin typeface="Times New Roman" pitchFamily="18" charset="0"/>
                          <a:ea typeface="+mn-ea"/>
                          <a:cs typeface="Times New Roman" pitchFamily="18" charset="0"/>
                        </a:rPr>
                        <a:t>., </a:t>
                      </a:r>
                      <a:r>
                        <a:rPr lang="en-US" sz="1400" kern="1200" dirty="0" err="1" smtClean="0">
                          <a:solidFill>
                            <a:schemeClr val="dk1"/>
                          </a:solidFill>
                          <a:latin typeface="Times New Roman" pitchFamily="18" charset="0"/>
                          <a:ea typeface="+mn-ea"/>
                          <a:cs typeface="Times New Roman" pitchFamily="18" charset="0"/>
                        </a:rPr>
                        <a:t>Ajat</a:t>
                      </a:r>
                      <a:r>
                        <a:rPr lang="en-US" sz="1400" kern="1200" dirty="0" smtClean="0">
                          <a:solidFill>
                            <a:schemeClr val="dk1"/>
                          </a:solidFill>
                          <a:latin typeface="Times New Roman" pitchFamily="18" charset="0"/>
                          <a:ea typeface="+mn-ea"/>
                          <a:cs typeface="Times New Roman" pitchFamily="18" charset="0"/>
                        </a:rPr>
                        <a:t> </a:t>
                      </a:r>
                      <a:r>
                        <a:rPr lang="en-US" sz="1400" kern="1200" dirty="0" err="1" smtClean="0">
                          <a:solidFill>
                            <a:schemeClr val="dk1"/>
                          </a:solidFill>
                          <a:latin typeface="Times New Roman" pitchFamily="18" charset="0"/>
                          <a:ea typeface="+mn-ea"/>
                          <a:cs typeface="Times New Roman" pitchFamily="18" charset="0"/>
                        </a:rPr>
                        <a:t>Suwardihidrajat</a:t>
                      </a:r>
                      <a:r>
                        <a:rPr lang="en-US"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Jeong</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Hoon</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Choi</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Imsu</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Park</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Ilyoung</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Jung</a:t>
                      </a:r>
                      <a:r>
                        <a:rPr lang="en-US" sz="1400" kern="1200" dirty="0" smtClean="0">
                          <a:solidFill>
                            <a:schemeClr val="dk1"/>
                          </a:solidFill>
                          <a:latin typeface="Times New Roman" pitchFamily="18" charset="0"/>
                          <a:ea typeface="+mn-ea"/>
                          <a:cs typeface="Times New Roman" pitchFamily="18" charset="0"/>
                        </a:rPr>
                        <a:t>,</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Asoke</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Dey</a:t>
                      </a:r>
                      <a:endParaRPr lang="ru-RU" sz="1400" kern="1200" dirty="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val="10003"/>
                  </a:ext>
                </a:extLst>
              </a:tr>
              <a:tr h="370840">
                <a:tc>
                  <a:txBody>
                    <a:bodyPr/>
                    <a:lstStyle/>
                    <a:p>
                      <a:r>
                        <a:rPr lang="ru-RU" sz="1400" dirty="0" smtClean="0">
                          <a:latin typeface="Times New Roman" pitchFamily="18" charset="0"/>
                          <a:cs typeface="Times New Roman" pitchFamily="18" charset="0"/>
                        </a:rPr>
                        <a:t>Сравнительный</a:t>
                      </a:r>
                      <a:r>
                        <a:rPr lang="ru-RU" sz="1400" baseline="0" dirty="0" smtClean="0">
                          <a:latin typeface="Times New Roman" pitchFamily="18" charset="0"/>
                          <a:cs typeface="Times New Roman" pitchFamily="18" charset="0"/>
                        </a:rPr>
                        <a:t> анализ цифровых</a:t>
                      </a:r>
                      <a:r>
                        <a:rPr lang="en-US" sz="1400" baseline="0" dirty="0" smtClean="0">
                          <a:latin typeface="Times New Roman" pitchFamily="18" charset="0"/>
                          <a:cs typeface="Times New Roman" pitchFamily="18" charset="0"/>
                        </a:rPr>
                        <a:t> (3D-</a:t>
                      </a:r>
                      <a:r>
                        <a:rPr lang="ru-RU" sz="1400" baseline="0" dirty="0" smtClean="0">
                          <a:latin typeface="Times New Roman" pitchFamily="18" charset="0"/>
                          <a:cs typeface="Times New Roman" pitchFamily="18" charset="0"/>
                        </a:rPr>
                        <a:t>печать, фрезерование</a:t>
                      </a:r>
                      <a:r>
                        <a:rPr lang="en-US" sz="1400" baseline="0" dirty="0" smtClean="0">
                          <a:latin typeface="Times New Roman" pitchFamily="18" charset="0"/>
                          <a:cs typeface="Times New Roman" pitchFamily="18" charset="0"/>
                        </a:rPr>
                        <a:t>)</a:t>
                      </a:r>
                      <a:r>
                        <a:rPr lang="ru-RU" sz="1400" baseline="0" dirty="0" smtClean="0">
                          <a:latin typeface="Times New Roman" pitchFamily="18" charset="0"/>
                          <a:cs typeface="Times New Roman" pitchFamily="18" charset="0"/>
                        </a:rPr>
                        <a:t> и аналоговых (классических) технологий в стоматологии</a:t>
                      </a:r>
                      <a:endParaRPr lang="ru-RU" sz="1400" dirty="0">
                        <a:latin typeface="Times New Roman" pitchFamily="18" charset="0"/>
                        <a:cs typeface="Times New Roman" pitchFamily="18" charset="0"/>
                      </a:endParaRPr>
                    </a:p>
                  </a:txBody>
                  <a:tcPr/>
                </a:tc>
                <a:tc>
                  <a:txBody>
                    <a:bodyPr/>
                    <a:lstStyle/>
                    <a:p>
                      <a:pPr marL="0" algn="l" defTabSz="914400" rtl="0" eaLnBrk="1" latinLnBrk="0" hangingPunct="1"/>
                      <a:r>
                        <a:rPr lang="ru-RU" sz="1400" kern="1200" dirty="0" err="1" smtClean="0">
                          <a:solidFill>
                            <a:schemeClr val="dk1"/>
                          </a:solidFill>
                          <a:latin typeface="Times New Roman" pitchFamily="18" charset="0"/>
                          <a:ea typeface="+mn-ea"/>
                          <a:cs typeface="Times New Roman" pitchFamily="18" charset="0"/>
                        </a:rPr>
                        <a:t>Lucio</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Lo</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Russo</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Khrystyna</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Zhurakivska</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Laura</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Guida</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Konstantionos</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Chochlidakis</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Guiseppe</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Troiano</a:t>
                      </a:r>
                      <a:r>
                        <a:rPr lang="en-US" sz="1400" kern="1200" dirty="0" smtClean="0">
                          <a:solidFill>
                            <a:schemeClr val="dk1"/>
                          </a:solidFill>
                          <a:latin typeface="Times New Roman" pitchFamily="18" charset="0"/>
                          <a:ea typeface="+mn-ea"/>
                          <a:cs typeface="Times New Roman" pitchFamily="18" charset="0"/>
                        </a:rPr>
                        <a:t>,</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Carlo</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Ercoli</a:t>
                      </a:r>
                      <a:endParaRPr lang="ru-RU" sz="1400" kern="1200" dirty="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val="10004"/>
                  </a:ext>
                </a:extLst>
              </a:tr>
              <a:tr h="370840">
                <a:tc>
                  <a:txBody>
                    <a:bodyPr/>
                    <a:lstStyle/>
                    <a:p>
                      <a:r>
                        <a:rPr lang="ru-RU" sz="1400" dirty="0" smtClean="0">
                          <a:latin typeface="Times New Roman" pitchFamily="18" charset="0"/>
                          <a:cs typeface="Times New Roman" pitchFamily="18" charset="0"/>
                        </a:rPr>
                        <a:t>Сравнительный</a:t>
                      </a:r>
                      <a:r>
                        <a:rPr lang="ru-RU" sz="1400" baseline="0" dirty="0" smtClean="0">
                          <a:latin typeface="Times New Roman" pitchFamily="18" charset="0"/>
                          <a:cs typeface="Times New Roman" pitchFamily="18" charset="0"/>
                        </a:rPr>
                        <a:t> анализ экономической эффективности лечения пациентов в коммерческих и государственных стоматологических клиниках</a:t>
                      </a:r>
                      <a:endParaRPr lang="ru-RU" sz="1400" dirty="0">
                        <a:latin typeface="Times New Roman" pitchFamily="18" charset="0"/>
                        <a:cs typeface="Times New Roman" pitchFamily="18" charset="0"/>
                      </a:endParaRPr>
                    </a:p>
                  </a:txBody>
                  <a:tcPr/>
                </a:tc>
                <a:tc>
                  <a:txBody>
                    <a:bodyPr/>
                    <a:lstStyle/>
                    <a:p>
                      <a:pPr marL="0" algn="l" defTabSz="914400" rtl="0" eaLnBrk="1" latinLnBrk="0" hangingPunct="1"/>
                      <a:r>
                        <a:rPr lang="ru-RU" sz="1400" kern="1200" dirty="0" err="1" smtClean="0">
                          <a:solidFill>
                            <a:schemeClr val="dk1"/>
                          </a:solidFill>
                          <a:latin typeface="Times New Roman" pitchFamily="18" charset="0"/>
                          <a:ea typeface="+mn-ea"/>
                          <a:cs typeface="Times New Roman" pitchFamily="18" charset="0"/>
                        </a:rPr>
                        <a:t>Marietta</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Taylor</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Mohd</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Masood</a:t>
                      </a:r>
                      <a:r>
                        <a:rPr lang="en-US" sz="1400" kern="1200" dirty="0" smtClean="0">
                          <a:solidFill>
                            <a:schemeClr val="dk1"/>
                          </a:solidFill>
                          <a:latin typeface="Times New Roman" pitchFamily="18" charset="0"/>
                          <a:ea typeface="+mn-ea"/>
                          <a:cs typeface="Times New Roman" pitchFamily="18" charset="0"/>
                        </a:rPr>
                        <a:t>,</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George</a:t>
                      </a:r>
                      <a:r>
                        <a:rPr lang="ru-RU" sz="1400" kern="1200" dirty="0" smtClean="0">
                          <a:solidFill>
                            <a:schemeClr val="dk1"/>
                          </a:solidFill>
                          <a:latin typeface="Times New Roman" pitchFamily="18" charset="0"/>
                          <a:ea typeface="+mn-ea"/>
                          <a:cs typeface="Times New Roman" pitchFamily="18" charset="0"/>
                        </a:rPr>
                        <a:t> </a:t>
                      </a:r>
                      <a:r>
                        <a:rPr lang="ru-RU" sz="1400" kern="1200" dirty="0" err="1" smtClean="0">
                          <a:solidFill>
                            <a:schemeClr val="dk1"/>
                          </a:solidFill>
                          <a:latin typeface="Times New Roman" pitchFamily="18" charset="0"/>
                          <a:ea typeface="+mn-ea"/>
                          <a:cs typeface="Times New Roman" pitchFamily="18" charset="0"/>
                        </a:rPr>
                        <a:t>Mnatzaganian</a:t>
                      </a:r>
                      <a:endParaRPr lang="ru-RU" sz="1400" kern="1200" dirty="0">
                        <a:solidFill>
                          <a:schemeClr val="dk1"/>
                        </a:solidFill>
                        <a:latin typeface="Times New Roman" pitchFamily="18" charset="0"/>
                        <a:ea typeface="+mn-ea"/>
                        <a:cs typeface="Times New Roman" pitchFamily="18" charset="0"/>
                      </a:endParaRPr>
                    </a:p>
                  </a:txBody>
                  <a:tcPr/>
                </a:tc>
                <a:extLst>
                  <a:ext uri="{0D108BD9-81ED-4DB2-BD59-A6C34878D82A}">
                    <a16:rowId xmlns:a16="http://schemas.microsoft.com/office/drawing/2014/main" val="10005"/>
                  </a:ext>
                </a:extLst>
              </a:tr>
              <a:tr h="125680">
                <a:tc>
                  <a:txBody>
                    <a:bodyPr/>
                    <a:lstStyle/>
                    <a:p>
                      <a:pPr marL="0" algn="l" defTabSz="914400" rtl="0" eaLnBrk="1" latinLnBrk="0" hangingPunct="1"/>
                      <a:r>
                        <a:rPr lang="ru-RU" sz="1400" kern="1200" dirty="0" smtClean="0">
                          <a:solidFill>
                            <a:schemeClr val="dk1"/>
                          </a:solidFill>
                          <a:latin typeface="Times New Roman" pitchFamily="18" charset="0"/>
                          <a:ea typeface="+mn-ea"/>
                          <a:cs typeface="Times New Roman" pitchFamily="18" charset="0"/>
                        </a:rPr>
                        <a:t>Модели стимулирования труда медицинского персонала, ресурсосберегающие технологии, управление персоналом</a:t>
                      </a:r>
                      <a:endParaRPr lang="ru-RU" sz="1400" kern="1200" dirty="0">
                        <a:solidFill>
                          <a:schemeClr val="dk1"/>
                        </a:solidFill>
                        <a:latin typeface="Times New Roman" pitchFamily="18" charset="0"/>
                        <a:ea typeface="+mn-ea"/>
                        <a:cs typeface="Times New Roman" pitchFamily="18" charset="0"/>
                      </a:endParaRPr>
                    </a:p>
                  </a:txBody>
                  <a:tcPr/>
                </a:tc>
                <a:tc>
                  <a:txBody>
                    <a:bodyPr/>
                    <a:lstStyle/>
                    <a:p>
                      <a:r>
                        <a:rPr lang="ru-RU" sz="1400" dirty="0" err="1" smtClean="0">
                          <a:latin typeface="Times New Roman" pitchFamily="18" charset="0"/>
                          <a:cs typeface="Times New Roman" pitchFamily="18" charset="0"/>
                        </a:rPr>
                        <a:t>Бреусов</a:t>
                      </a:r>
                      <a:r>
                        <a:rPr lang="ru-RU" sz="1400" baseline="0" dirty="0" smtClean="0">
                          <a:latin typeface="Times New Roman" pitchFamily="18" charset="0"/>
                          <a:cs typeface="Times New Roman" pitchFamily="18" charset="0"/>
                        </a:rPr>
                        <a:t> А.В.</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370840">
                <a:tc>
                  <a:txBody>
                    <a:bodyPr/>
                    <a:lstStyle/>
                    <a:p>
                      <a:r>
                        <a:rPr lang="ru-RU" sz="1400" dirty="0" smtClean="0">
                          <a:latin typeface="Times New Roman" pitchFamily="18" charset="0"/>
                          <a:cs typeface="Times New Roman" pitchFamily="18" charset="0"/>
                        </a:rPr>
                        <a:t>Проектирование экономико-математических моделей и инструментария управления медицинским бизнесом</a:t>
                      </a:r>
                      <a:endParaRPr lang="ru-RU" sz="1400" dirty="0">
                        <a:latin typeface="Times New Roman" pitchFamily="18" charset="0"/>
                        <a:cs typeface="Times New Roman" pitchFamily="18" charset="0"/>
                      </a:endParaRPr>
                    </a:p>
                  </a:txBody>
                  <a:tcPr/>
                </a:tc>
                <a:tc>
                  <a:txBody>
                    <a:bodyPr/>
                    <a:lstStyle/>
                    <a:p>
                      <a:r>
                        <a:rPr lang="ru-RU" sz="1400" dirty="0" err="1" smtClean="0">
                          <a:latin typeface="Times New Roman" pitchFamily="18" charset="0"/>
                          <a:cs typeface="Times New Roman" pitchFamily="18" charset="0"/>
                        </a:rPr>
                        <a:t>Герцик</a:t>
                      </a:r>
                      <a:r>
                        <a:rPr lang="ru-RU" sz="1400" dirty="0" smtClean="0">
                          <a:latin typeface="Times New Roman" pitchFamily="18" charset="0"/>
                          <a:cs typeface="Times New Roman" pitchFamily="18" charset="0"/>
                        </a:rPr>
                        <a:t> Ю.Г., </a:t>
                      </a:r>
                      <a:r>
                        <a:rPr lang="ru-RU" sz="1400" dirty="0" err="1" smtClean="0">
                          <a:latin typeface="Times New Roman" pitchFamily="18" charset="0"/>
                          <a:cs typeface="Times New Roman" pitchFamily="18" charset="0"/>
                        </a:rPr>
                        <a:t>Дроговоз</a:t>
                      </a:r>
                      <a:r>
                        <a:rPr lang="ru-RU" sz="1400" dirty="0" smtClean="0">
                          <a:latin typeface="Times New Roman" pitchFamily="18" charset="0"/>
                          <a:cs typeface="Times New Roman" pitchFamily="18" charset="0"/>
                        </a:rPr>
                        <a:t> П.А., </a:t>
                      </a:r>
                      <a:r>
                        <a:rPr lang="ru-RU" sz="1400" dirty="0" err="1" smtClean="0">
                          <a:latin typeface="Times New Roman" pitchFamily="18" charset="0"/>
                          <a:cs typeface="Times New Roman" pitchFamily="18" charset="0"/>
                        </a:rPr>
                        <a:t>Клейнер</a:t>
                      </a:r>
                      <a:r>
                        <a:rPr lang="ru-RU" sz="1400" dirty="0" smtClean="0">
                          <a:latin typeface="Times New Roman" pitchFamily="18" charset="0"/>
                          <a:cs typeface="Times New Roman" pitchFamily="18" charset="0"/>
                        </a:rPr>
                        <a:t> Г.Б., </a:t>
                      </a:r>
                      <a:r>
                        <a:rPr lang="ru-RU" sz="1400" dirty="0" err="1" smtClean="0">
                          <a:latin typeface="Times New Roman" pitchFamily="18" charset="0"/>
                          <a:cs typeface="Times New Roman" pitchFamily="18" charset="0"/>
                        </a:rPr>
                        <a:t>Мильнер</a:t>
                      </a:r>
                      <a:r>
                        <a:rPr lang="ru-RU" sz="1400" dirty="0" smtClean="0">
                          <a:latin typeface="Times New Roman" pitchFamily="18" charset="0"/>
                          <a:cs typeface="Times New Roman" pitchFamily="18" charset="0"/>
                        </a:rPr>
                        <a:t> Б.З., Омельченко И.Н.,</a:t>
                      </a:r>
                      <a:br>
                        <a:rPr lang="ru-RU" sz="1400" dirty="0" smtClean="0">
                          <a:latin typeface="Times New Roman" pitchFamily="18" charset="0"/>
                          <a:cs typeface="Times New Roman" pitchFamily="18" charset="0"/>
                        </a:rPr>
                      </a:br>
                      <a:r>
                        <a:rPr lang="ru-RU" sz="1400" dirty="0" err="1" smtClean="0">
                          <a:latin typeface="Times New Roman" pitchFamily="18" charset="0"/>
                          <a:cs typeface="Times New Roman" pitchFamily="18" charset="0"/>
                        </a:rPr>
                        <a:t>Фалько</a:t>
                      </a:r>
                      <a:r>
                        <a:rPr lang="ru-RU" sz="1400" dirty="0" smtClean="0">
                          <a:latin typeface="Times New Roman" pitchFamily="18" charset="0"/>
                          <a:cs typeface="Times New Roman" pitchFamily="18" charset="0"/>
                        </a:rPr>
                        <a:t> С.Г., Чернышёв С.Л.</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07"/>
                  </a:ext>
                </a:extLst>
              </a:tr>
              <a:tr h="0">
                <a:tc>
                  <a:txBody>
                    <a:bodyPr/>
                    <a:lstStyle/>
                    <a:p>
                      <a:r>
                        <a:rPr lang="ru-RU" sz="1400" dirty="0" smtClean="0">
                          <a:latin typeface="Times New Roman" pitchFamily="18" charset="0"/>
                          <a:cs typeface="Times New Roman" pitchFamily="18" charset="0"/>
                        </a:rPr>
                        <a:t>Модели управления медицинскими услугами поликлинических объединений</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Самойлов Д.И.</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08"/>
                  </a:ext>
                </a:extLst>
              </a:tr>
              <a:tr h="370840">
                <a:tc>
                  <a:txBody>
                    <a:bodyPr/>
                    <a:lstStyle/>
                    <a:p>
                      <a:r>
                        <a:rPr lang="ru-RU" sz="1400" dirty="0" smtClean="0">
                          <a:latin typeface="Times New Roman" pitchFamily="18" charset="0"/>
                          <a:cs typeface="Times New Roman" pitchFamily="18" charset="0"/>
                        </a:rPr>
                        <a:t>Математическое моделирование, статистические и инструментальные средства управления развитием медицинских организаций</a:t>
                      </a:r>
                      <a:endParaRPr lang="ru-RU" sz="1400" dirty="0">
                        <a:latin typeface="Times New Roman" pitchFamily="18" charset="0"/>
                        <a:cs typeface="Times New Roman" pitchFamily="18" charset="0"/>
                      </a:endParaRPr>
                    </a:p>
                  </a:txBody>
                  <a:tcPr/>
                </a:tc>
                <a:tc>
                  <a:txBody>
                    <a:bodyPr/>
                    <a:lstStyle/>
                    <a:p>
                      <a:r>
                        <a:rPr lang="ru-RU" sz="1400" dirty="0" err="1" smtClean="0">
                          <a:latin typeface="Times New Roman" pitchFamily="18" charset="0"/>
                          <a:cs typeface="Times New Roman" pitchFamily="18" charset="0"/>
                        </a:rPr>
                        <a:t>Костырин</a:t>
                      </a:r>
                      <a:r>
                        <a:rPr lang="ru-RU" sz="1400" dirty="0" smtClean="0">
                          <a:latin typeface="Times New Roman" pitchFamily="18" charset="0"/>
                          <a:cs typeface="Times New Roman" pitchFamily="18" charset="0"/>
                        </a:rPr>
                        <a:t> Е.В</a:t>
                      </a:r>
                      <a:r>
                        <a:rPr lang="ru-RU" sz="1400" baseline="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09"/>
                  </a:ext>
                </a:extLst>
              </a:tr>
              <a:tr h="122212">
                <a:tc>
                  <a:txBody>
                    <a:bodyPr/>
                    <a:lstStyle/>
                    <a:p>
                      <a:r>
                        <a:rPr lang="ru-RU" sz="1400" dirty="0" smtClean="0">
                          <a:latin typeface="Times New Roman" pitchFamily="18" charset="0"/>
                          <a:cs typeface="Times New Roman" pitchFamily="18" charset="0"/>
                        </a:rPr>
                        <a:t>Персонифицированная медицина,</a:t>
                      </a:r>
                      <a:r>
                        <a:rPr lang="ru-RU" sz="1400" baseline="0" dirty="0" smtClean="0">
                          <a:latin typeface="Times New Roman" pitchFamily="18" charset="0"/>
                          <a:cs typeface="Times New Roman" pitchFamily="18" charset="0"/>
                        </a:rPr>
                        <a:t> цифровая медицина, нейронные сети</a:t>
                      </a:r>
                      <a:endParaRPr lang="ru-RU" sz="1400" dirty="0">
                        <a:latin typeface="Times New Roman" pitchFamily="18" charset="0"/>
                        <a:cs typeface="Times New Roman" pitchFamily="18" charset="0"/>
                      </a:endParaRPr>
                    </a:p>
                  </a:txBody>
                  <a:tcPr/>
                </a:tc>
                <a:tc>
                  <a:txBody>
                    <a:bodyPr/>
                    <a:lstStyle/>
                    <a:p>
                      <a:r>
                        <a:rPr lang="ru-RU" sz="1400" dirty="0" smtClean="0">
                          <a:latin typeface="Times New Roman" pitchFamily="18" charset="0"/>
                          <a:cs typeface="Times New Roman" pitchFamily="18" charset="0"/>
                        </a:rPr>
                        <a:t>Кузнецов П.П.</a:t>
                      </a:r>
                      <a:endParaRPr lang="ru-RU" sz="1400" dirty="0">
                        <a:latin typeface="Times New Roman" pitchFamily="18" charset="0"/>
                        <a:cs typeface="Times New Roman" pitchFamily="18" charset="0"/>
                      </a:endParaRPr>
                    </a:p>
                  </a:txBody>
                  <a:tcPr/>
                </a:tc>
                <a:extLst>
                  <a:ext uri="{0D108BD9-81ED-4DB2-BD59-A6C34878D82A}">
                    <a16:rowId xmlns:a16="http://schemas.microsoft.com/office/drawing/2014/main" val="10013"/>
                  </a:ext>
                </a:extLst>
              </a:tr>
            </a:tbl>
          </a:graphicData>
        </a:graphic>
      </p:graphicFrame>
      <p:sp>
        <p:nvSpPr>
          <p:cNvPr id="4" name="Номер слайда 3"/>
          <p:cNvSpPr>
            <a:spLocks noGrp="1"/>
          </p:cNvSpPr>
          <p:nvPr>
            <p:ph type="sldNum" sz="quarter" idx="12"/>
          </p:nvPr>
        </p:nvSpPr>
        <p:spPr>
          <a:xfrm>
            <a:off x="8773616" y="6492875"/>
            <a:ext cx="370384" cy="365125"/>
          </a:xfrm>
        </p:spPr>
        <p:txBody>
          <a:bodyPr/>
          <a:lstStyle/>
          <a:p>
            <a:fld id="{AB7C7D02-7D08-4593-9CA8-598C0DC12764}" type="slidenum">
              <a:rPr lang="ru-RU" smtClean="0"/>
              <a:pPr/>
              <a:t>3</a:t>
            </a:fld>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357166"/>
          </a:xfrm>
        </p:spPr>
        <p:txBody>
          <a:bodyPr>
            <a:normAutofit fontScale="90000"/>
          </a:bodyPr>
          <a:lstStyle/>
          <a:p>
            <a:r>
              <a:rPr lang="ru-RU" dirty="0" smtClean="0"/>
              <a:t>Цель и задачи исследования</a:t>
            </a:r>
            <a:endParaRPr lang="ru-RU" dirty="0"/>
          </a:p>
        </p:txBody>
      </p:sp>
      <p:sp>
        <p:nvSpPr>
          <p:cNvPr id="3" name="Содержимое 2"/>
          <p:cNvSpPr>
            <a:spLocks noGrp="1"/>
          </p:cNvSpPr>
          <p:nvPr>
            <p:ph idx="1"/>
          </p:nvPr>
        </p:nvSpPr>
        <p:spPr>
          <a:xfrm>
            <a:off x="0" y="357166"/>
            <a:ext cx="9144000" cy="6500834"/>
          </a:xfrm>
        </p:spPr>
        <p:txBody>
          <a:bodyPr>
            <a:noAutofit/>
          </a:bodyPr>
          <a:lstStyle/>
          <a:p>
            <a:pPr marL="0" indent="358775" algn="just">
              <a:buNone/>
            </a:pPr>
            <a:r>
              <a:rPr lang="ru-RU" sz="1500" b="1" i="1" dirty="0" smtClean="0">
                <a:latin typeface="Times New Roman" pitchFamily="18" charset="0"/>
                <a:cs typeface="Times New Roman" pitchFamily="18" charset="0"/>
              </a:rPr>
              <a:t>Основной целью диссертационного исследования является </a:t>
            </a:r>
            <a:r>
              <a:rPr lang="ru-RU" sz="1500" dirty="0" smtClean="0">
                <a:latin typeface="Times New Roman" pitchFamily="18" charset="0"/>
                <a:cs typeface="Times New Roman" pitchFamily="18" charset="0"/>
              </a:rPr>
              <a:t>решение актуальной научной </a:t>
            </a:r>
            <a:r>
              <a:rPr lang="ru-RU" sz="1500" dirty="0" smtClean="0">
                <a:latin typeface="Times New Roman" pitchFamily="18" charset="0"/>
                <a:cs typeface="Times New Roman" pitchFamily="18" charset="0"/>
              </a:rPr>
              <a:t>задачи </a:t>
            </a:r>
            <a:r>
              <a:rPr lang="ru-RU" sz="1500" dirty="0" smtClean="0">
                <a:latin typeface="Times New Roman" pitchFamily="18" charset="0"/>
                <a:cs typeface="Times New Roman" pitchFamily="18" charset="0"/>
              </a:rPr>
              <a:t>– разработка </a:t>
            </a:r>
            <a:r>
              <a:rPr lang="ru-RU" sz="1500" dirty="0" smtClean="0">
                <a:latin typeface="Times New Roman" panose="02020603050405020304" pitchFamily="18" charset="0"/>
                <a:cs typeface="Times New Roman" panose="02020603050405020304" pitchFamily="18" charset="0"/>
              </a:rPr>
              <a:t>комплексной </a:t>
            </a:r>
            <a:r>
              <a:rPr lang="ru-RU" sz="1500" dirty="0">
                <a:latin typeface="Times New Roman" panose="02020603050405020304" pitchFamily="18" charset="0"/>
                <a:cs typeface="Times New Roman" panose="02020603050405020304" pitchFamily="18" charset="0"/>
              </a:rPr>
              <a:t>системы управления стоматологическими услугами на основе функциональных, экономико-математических моделей и прогрессивной системы стимулирования труда медицинского и немедицинского персонала, что даёт возможность улучшить качество оказания стоматологических услуг населению, их доступность, а также обеспечить рост эффективности повседневной деятельности МОСП</a:t>
            </a:r>
            <a:r>
              <a:rPr lang="ru-RU" sz="1500" dirty="0" smtClean="0">
                <a:latin typeface="Times New Roman" pitchFamily="18" charset="0"/>
                <a:cs typeface="Times New Roman" pitchFamily="18" charset="0"/>
              </a:rPr>
              <a:t>. </a:t>
            </a:r>
            <a:endParaRPr lang="ru-RU" sz="1500" dirty="0" smtClean="0">
              <a:latin typeface="Times New Roman" pitchFamily="18" charset="0"/>
              <a:cs typeface="Times New Roman" pitchFamily="18" charset="0"/>
            </a:endParaRPr>
          </a:p>
          <a:p>
            <a:pPr>
              <a:buNone/>
            </a:pPr>
            <a:r>
              <a:rPr lang="ru-RU" sz="1300" b="1" dirty="0" smtClean="0">
                <a:latin typeface="Times New Roman" pitchFamily="18" charset="0"/>
                <a:cs typeface="Times New Roman" pitchFamily="18" charset="0"/>
              </a:rPr>
              <a:t>Достижение цели потребовало решения следующих задач:</a:t>
            </a:r>
            <a:endParaRPr lang="ru-RU" sz="1300" dirty="0" smtClean="0">
              <a:latin typeface="Times New Roman" pitchFamily="18" charset="0"/>
              <a:cs typeface="Times New Roman" pitchFamily="18" charset="0"/>
            </a:endParaRPr>
          </a:p>
          <a:p>
            <a:pPr lvl="0"/>
            <a:r>
              <a:rPr lang="ru-RU" sz="1600" dirty="0">
                <a:latin typeface="Times New Roman" panose="02020603050405020304" pitchFamily="18" charset="0"/>
                <a:cs typeface="Times New Roman" panose="02020603050405020304" pitchFamily="18" charset="0"/>
              </a:rPr>
              <a:t>анализ особенностей финансирования медицинских организаций стоматологического профиля, процессов управления финансовыми ресурсами МОСП и разработка целевой функции, обеспечивающей рост эффективности управления стоматологическими услугами;</a:t>
            </a:r>
          </a:p>
          <a:p>
            <a:pPr lvl="0"/>
            <a:r>
              <a:rPr lang="ru-RU" sz="1600" dirty="0">
                <a:latin typeface="Times New Roman" panose="02020603050405020304" pitchFamily="18" charset="0"/>
                <a:cs typeface="Times New Roman" panose="02020603050405020304" pitchFamily="18" charset="0"/>
              </a:rPr>
              <a:t>построение функциональной модели комплексной системы управления стоматологическими услугами;</a:t>
            </a:r>
          </a:p>
          <a:p>
            <a:pPr lvl="0"/>
            <a:r>
              <a:rPr lang="ru-RU" sz="1600" dirty="0">
                <a:latin typeface="Times New Roman" panose="02020603050405020304" pitchFamily="18" charset="0"/>
                <a:cs typeface="Times New Roman" panose="02020603050405020304" pitchFamily="18" charset="0"/>
              </a:rPr>
              <a:t>разработка экономико-математической модели управления МОСП от оказания платных стоматологических услуг;</a:t>
            </a:r>
          </a:p>
          <a:p>
            <a:pPr lvl="0"/>
            <a:r>
              <a:rPr lang="ru-RU" sz="1600" dirty="0">
                <a:latin typeface="Times New Roman" panose="02020603050405020304" pitchFamily="18" charset="0"/>
                <a:cs typeface="Times New Roman" panose="02020603050405020304" pitchFamily="18" charset="0"/>
              </a:rPr>
              <a:t>разработка комплексной системы управления стоматологическими услугами;</a:t>
            </a:r>
          </a:p>
          <a:p>
            <a:pPr lvl="0"/>
            <a:r>
              <a:rPr lang="ru-RU" sz="1600" dirty="0">
                <a:latin typeface="Times New Roman" panose="02020603050405020304" pitchFamily="18" charset="0"/>
                <a:cs typeface="Times New Roman" panose="02020603050405020304" pitchFamily="18" charset="0"/>
              </a:rPr>
              <a:t>разработка экономико-математической модели материального стимулирования медицинского и немедицинского персонала от предоставления платных стоматологических услуг, основой которой является прогрессивная система стимулирования труда врачей-стоматологов, работающих в МОСП;</a:t>
            </a:r>
          </a:p>
          <a:p>
            <a:r>
              <a:rPr lang="ru-RU" sz="1600" dirty="0">
                <a:latin typeface="Times New Roman" panose="02020603050405020304" pitchFamily="18" charset="0"/>
                <a:cs typeface="Times New Roman" panose="02020603050405020304" pitchFamily="18" charset="0"/>
              </a:rPr>
              <a:t>создание блок-схемы алгоритма и инструментария управления стоматологическими услугами, отвечающих критериям согласованности интересов административно-управленческого персонала, врачей и пациентов, с целью применения разработанной комплексной системы управления стоматологическими услугами в повседневной стоматологической практике</a:t>
            </a:r>
            <a:r>
              <a:rPr lang="ru-RU" sz="1600" dirty="0" smtClean="0">
                <a:latin typeface="Times New Roman" pitchFamily="18" charset="0"/>
                <a:cs typeface="Times New Roman" pitchFamily="18" charset="0"/>
              </a:rPr>
              <a:t>.</a:t>
            </a:r>
            <a:endParaRPr lang="ru-RU" sz="1600" dirty="0" smtClean="0">
              <a:latin typeface="Times New Roman" pitchFamily="18" charset="0"/>
              <a:cs typeface="Times New Roman" pitchFamily="18" charset="0"/>
            </a:endParaRPr>
          </a:p>
          <a:p>
            <a:pPr marL="179388" indent="-179388"/>
            <a:endParaRPr lang="ru-RU" sz="1200" dirty="0" smtClean="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815414" y="6492875"/>
            <a:ext cx="328586" cy="365125"/>
          </a:xfrm>
        </p:spPr>
        <p:txBody>
          <a:bodyPr/>
          <a:lstStyle/>
          <a:p>
            <a:fld id="{AB7C7D02-7D08-4593-9CA8-598C0DC12764}" type="slidenum">
              <a:rPr lang="ru-RU" smtClean="0"/>
              <a:pPr/>
              <a:t>4</a:t>
            </a:fld>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571480"/>
          </a:xfrm>
        </p:spPr>
        <p:txBody>
          <a:bodyPr>
            <a:normAutofit/>
          </a:bodyPr>
          <a:lstStyle/>
          <a:p>
            <a:r>
              <a:rPr lang="ru-RU" sz="2000" b="1" dirty="0" smtClean="0">
                <a:solidFill>
                  <a:schemeClr val="tx2">
                    <a:lumMod val="60000"/>
                    <a:lumOff val="40000"/>
                  </a:schemeClr>
                </a:solidFill>
                <a:latin typeface="Times New Roman" pitchFamily="18" charset="0"/>
                <a:cs typeface="Times New Roman" pitchFamily="18" charset="0"/>
              </a:rPr>
              <a:t>Объект и предмет исследования</a:t>
            </a:r>
            <a:endParaRPr lang="ru-RU" sz="2000" b="1" dirty="0">
              <a:solidFill>
                <a:schemeClr val="tx2">
                  <a:lumMod val="60000"/>
                  <a:lumOff val="40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0" y="714356"/>
            <a:ext cx="3275856" cy="1634524"/>
          </a:xfrm>
        </p:spPr>
        <p:txBody>
          <a:bodyPr>
            <a:noAutofit/>
          </a:bodyPr>
          <a:lstStyle/>
          <a:p>
            <a:pPr marL="0" indent="0" algn="ctr">
              <a:buNone/>
            </a:pPr>
            <a:r>
              <a:rPr lang="ru-RU" sz="1600" b="1" dirty="0" smtClean="0">
                <a:latin typeface="Times New Roman" pitchFamily="18" charset="0"/>
                <a:cs typeface="Times New Roman" pitchFamily="18" charset="0"/>
              </a:rPr>
              <a:t>Объект исследования - </a:t>
            </a:r>
            <a:r>
              <a:rPr lang="ru-RU" sz="1600" dirty="0" smtClean="0">
                <a:latin typeface="Times New Roman" pitchFamily="18" charset="0"/>
                <a:cs typeface="Times New Roman" pitchFamily="18" charset="0"/>
              </a:rPr>
              <a:t>государственные и коммерческие </a:t>
            </a:r>
            <a:r>
              <a:rPr lang="ru-RU" sz="1600" dirty="0" smtClean="0">
                <a:latin typeface="Times New Roman" pitchFamily="18" charset="0"/>
                <a:cs typeface="Times New Roman" pitchFamily="18" charset="0"/>
              </a:rPr>
              <a:t>МОСП, </a:t>
            </a:r>
            <a:r>
              <a:rPr lang="ru-RU" sz="1600" dirty="0" smtClean="0">
                <a:latin typeface="Times New Roman" pitchFamily="18" charset="0"/>
                <a:cs typeface="Times New Roman" pitchFamily="18" charset="0"/>
              </a:rPr>
              <a:t>оказывающие платные </a:t>
            </a:r>
            <a:r>
              <a:rPr lang="ru-RU" sz="1600" dirty="0" smtClean="0">
                <a:latin typeface="Times New Roman" pitchFamily="18" charset="0"/>
                <a:cs typeface="Times New Roman" pitchFamily="18" charset="0"/>
              </a:rPr>
              <a:t>стоматологические </a:t>
            </a:r>
            <a:r>
              <a:rPr lang="ru-RU" sz="1600" dirty="0" smtClean="0">
                <a:latin typeface="Times New Roman" pitchFamily="18" charset="0"/>
                <a:cs typeface="Times New Roman" pitchFamily="18" charset="0"/>
              </a:rPr>
              <a:t>услуги и в системе ОМС. </a:t>
            </a:r>
          </a:p>
        </p:txBody>
      </p:sp>
      <p:sp>
        <p:nvSpPr>
          <p:cNvPr id="4" name="Номер слайда 3"/>
          <p:cNvSpPr>
            <a:spLocks noGrp="1"/>
          </p:cNvSpPr>
          <p:nvPr>
            <p:ph type="sldNum" sz="quarter" idx="12"/>
          </p:nvPr>
        </p:nvSpPr>
        <p:spPr>
          <a:xfrm>
            <a:off x="8773616" y="6492875"/>
            <a:ext cx="370384" cy="365125"/>
          </a:xfrm>
        </p:spPr>
        <p:txBody>
          <a:bodyPr/>
          <a:lstStyle/>
          <a:p>
            <a:fld id="{AB7C7D02-7D08-4593-9CA8-598C0DC12764}" type="slidenum">
              <a:rPr lang="ru-RU" smtClean="0"/>
              <a:pPr/>
              <a:t>5</a:t>
            </a:fld>
            <a:endParaRPr lang="ru-RU" dirty="0"/>
          </a:p>
        </p:txBody>
      </p:sp>
      <p:sp>
        <p:nvSpPr>
          <p:cNvPr id="6" name="Содержимое 2"/>
          <p:cNvSpPr txBox="1">
            <a:spLocks/>
          </p:cNvSpPr>
          <p:nvPr/>
        </p:nvSpPr>
        <p:spPr>
          <a:xfrm>
            <a:off x="5148064" y="764704"/>
            <a:ext cx="3275856" cy="1800200"/>
          </a:xfrm>
          <a:prstGeom prst="rect">
            <a:avLst/>
          </a:prstGeom>
        </p:spPr>
        <p:txBody>
          <a:bodyPr vert="horz" lIns="91440" tIns="45720" rIns="91440" bIns="45720" rtlCol="0">
            <a:noAutofit/>
          </a:bodyPr>
          <a:lstStyle/>
          <a:p>
            <a:pPr marR="0" lvl="0" algn="ctr" defTabSz="914400" rtl="0" eaLnBrk="1" fontAlgn="auto" latinLnBrk="0" hangingPunct="1">
              <a:lnSpc>
                <a:spcPct val="100000"/>
              </a:lnSpc>
              <a:spcBef>
                <a:spcPct val="20000"/>
              </a:spcBef>
              <a:spcAft>
                <a:spcPts val="0"/>
              </a:spcAft>
              <a:buClrTx/>
              <a:buSzTx/>
              <a:buFont typeface="Arial" pitchFamily="34" charset="0"/>
              <a:buNone/>
              <a:tabLst>
                <a:tab pos="0" algn="l"/>
              </a:tabLst>
              <a:defRPr/>
            </a:pPr>
            <a:r>
              <a:rPr kumimoji="0" lang="ru-RU" sz="1600" b="1"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Предмет исследования –</a:t>
            </a:r>
            <a:br>
              <a:rPr kumimoji="0" lang="ru-RU" sz="1600" b="1"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br>
            <a:r>
              <a:rPr kumimoji="0" lang="ru-RU" sz="16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социально-экономические процессы, модели и инструменты управления </a:t>
            </a:r>
            <a:r>
              <a:rPr kumimoji="0" lang="ru-RU" sz="16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МОСП всех </a:t>
            </a:r>
            <a:r>
              <a:rPr kumimoji="0" lang="ru-RU" sz="16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организационно-правовых форм при оказании </a:t>
            </a:r>
            <a:r>
              <a:rPr kumimoji="0" lang="ru-RU" sz="16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стоматологических </a:t>
            </a:r>
            <a:r>
              <a:rPr kumimoji="0" lang="ru-RU" sz="16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услуг.</a:t>
            </a:r>
            <a:endParaRPr kumimoji="0" lang="ru-RU" sz="16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7" name="Заголовок 4"/>
          <p:cNvSpPr txBox="1">
            <a:spLocks/>
          </p:cNvSpPr>
          <p:nvPr/>
        </p:nvSpPr>
        <p:spPr>
          <a:xfrm>
            <a:off x="0" y="2636912"/>
            <a:ext cx="9144000" cy="57148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1" i="0" u="none" strike="noStrike" kern="1200" cap="none" spc="0" normalizeH="0" baseline="0" noProof="0" dirty="0" smtClean="0">
                <a:ln>
                  <a:noFill/>
                </a:ln>
                <a:solidFill>
                  <a:schemeClr val="tx2">
                    <a:lumMod val="60000"/>
                    <a:lumOff val="40000"/>
                  </a:schemeClr>
                </a:solidFill>
                <a:effectLst/>
                <a:uLnTx/>
                <a:uFillTx/>
                <a:latin typeface="Times New Roman" pitchFamily="18" charset="0"/>
                <a:ea typeface="+mj-ea"/>
                <a:cs typeface="Times New Roman" pitchFamily="18" charset="0"/>
              </a:rPr>
              <a:t>Научная новизна</a:t>
            </a:r>
            <a:endParaRPr kumimoji="0" lang="ru-RU" sz="2000" b="1" i="0" u="none" strike="noStrike" kern="1200" cap="none" spc="0" normalizeH="0" baseline="0" noProof="0" dirty="0">
              <a:ln>
                <a:noFill/>
              </a:ln>
              <a:solidFill>
                <a:schemeClr val="tx2">
                  <a:lumMod val="60000"/>
                  <a:lumOff val="40000"/>
                </a:schemeClr>
              </a:solidFill>
              <a:effectLst/>
              <a:uLnTx/>
              <a:uFillTx/>
              <a:latin typeface="Times New Roman" pitchFamily="18" charset="0"/>
              <a:ea typeface="+mj-ea"/>
              <a:cs typeface="Times New Roman" pitchFamily="18" charset="0"/>
            </a:endParaRPr>
          </a:p>
        </p:txBody>
      </p:sp>
      <p:sp>
        <p:nvSpPr>
          <p:cNvPr id="8" name="Содержимое 2"/>
          <p:cNvSpPr txBox="1">
            <a:spLocks/>
          </p:cNvSpPr>
          <p:nvPr/>
        </p:nvSpPr>
        <p:spPr>
          <a:xfrm>
            <a:off x="0" y="3174429"/>
            <a:ext cx="9144000" cy="3501008"/>
          </a:xfrm>
          <a:prstGeom prst="rect">
            <a:avLst/>
          </a:prstGeom>
        </p:spPr>
        <p:txBody>
          <a:bodyPr vert="horz" lIns="91440" tIns="45720" rIns="91440" bIns="45720" rtlCol="0">
            <a:noAutofit/>
          </a:bodyPr>
          <a:lstStyle/>
          <a:p>
            <a:pPr indent="358775" algn="just"/>
            <a:r>
              <a:rPr lang="ru-RU" sz="2000" dirty="0" smtClean="0">
                <a:latin typeface="Times New Roman" panose="02020603050405020304" pitchFamily="18" charset="0"/>
                <a:cs typeface="Times New Roman" panose="02020603050405020304" pitchFamily="18" charset="0"/>
              </a:rPr>
              <a:t>С учётом </a:t>
            </a:r>
            <a:r>
              <a:rPr lang="ru-RU" sz="2000" dirty="0">
                <a:latin typeface="Times New Roman" panose="02020603050405020304" pitchFamily="18" charset="0"/>
                <a:cs typeface="Times New Roman" panose="02020603050405020304" pitchFamily="18" charset="0"/>
              </a:rPr>
              <a:t>выявленных социально-экономических и управленческих противоречий в организации оказания стоматологической помощи населению РФ, разработана комплексная система управления </a:t>
            </a:r>
            <a:r>
              <a:rPr lang="ru-RU" sz="2000" dirty="0" smtClean="0">
                <a:latin typeface="Times New Roman" panose="02020603050405020304" pitchFamily="18" charset="0"/>
                <a:cs typeface="Times New Roman" panose="02020603050405020304" pitchFamily="18" charset="0"/>
              </a:rPr>
              <a:t>МОСП, </a:t>
            </a:r>
            <a:r>
              <a:rPr lang="ru-RU" sz="2000" dirty="0">
                <a:latin typeface="Times New Roman" panose="02020603050405020304" pitchFamily="18" charset="0"/>
                <a:cs typeface="Times New Roman" panose="02020603050405020304" pitchFamily="18" charset="0"/>
              </a:rPr>
              <a:t>отличающаяся системным объединением методов функционального моделирования, экономико-математического моделирования, экспертных оценок, теории массового обслуживания, </a:t>
            </a:r>
            <a:r>
              <a:rPr lang="ru-RU" sz="2000" dirty="0" err="1">
                <a:latin typeface="Times New Roman" panose="02020603050405020304" pitchFamily="18" charset="0"/>
                <a:cs typeface="Times New Roman" panose="02020603050405020304" pitchFamily="18" charset="0"/>
              </a:rPr>
              <a:t>марковских</a:t>
            </a:r>
            <a:r>
              <a:rPr lang="ru-RU" sz="2000" dirty="0">
                <a:latin typeface="Times New Roman" panose="02020603050405020304" pitchFamily="18" charset="0"/>
                <a:cs typeface="Times New Roman" panose="02020603050405020304" pitchFamily="18" charset="0"/>
              </a:rPr>
              <a:t> случайных процессов, моделей управления запасами и затратами и эконометрических моделей, что позволяет создать инструменты управления </a:t>
            </a:r>
            <a:r>
              <a:rPr lang="ru-RU" sz="2000" dirty="0" smtClean="0">
                <a:latin typeface="Times New Roman" panose="02020603050405020304" pitchFamily="18" charset="0"/>
                <a:cs typeface="Times New Roman" panose="02020603050405020304" pitchFamily="18" charset="0"/>
              </a:rPr>
              <a:t>МОСП всех </a:t>
            </a:r>
            <a:r>
              <a:rPr lang="ru-RU" sz="2000" dirty="0">
                <a:latin typeface="Times New Roman" panose="02020603050405020304" pitchFamily="18" charset="0"/>
                <a:cs typeface="Times New Roman" panose="02020603050405020304" pitchFamily="18" charset="0"/>
              </a:rPr>
              <a:t>организационно-правовых форм и разработать типовые проекты систем поддержки принятия решений с перспективой их встраивания в существующие стоматологические информационно-аналитические системы</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253673895"/>
              </p:ext>
            </p:extLst>
          </p:nvPr>
        </p:nvGraphicFramePr>
        <p:xfrm>
          <a:off x="0" y="0"/>
          <a:ext cx="9144000" cy="7206495"/>
        </p:xfrm>
        <a:graphic>
          <a:graphicData uri="http://schemas.openxmlformats.org/drawingml/2006/table">
            <a:tbl>
              <a:tblPr firstRow="1" bandRow="1">
                <a:tableStyleId>{5C22544A-7EE6-4342-B048-85BDC9FD1C3A}</a:tableStyleId>
              </a:tblPr>
              <a:tblGrid>
                <a:gridCol w="2843808">
                  <a:extLst>
                    <a:ext uri="{9D8B030D-6E8A-4147-A177-3AD203B41FA5}">
                      <a16:colId xmlns:a16="http://schemas.microsoft.com/office/drawing/2014/main" val="20000"/>
                    </a:ext>
                  </a:extLst>
                </a:gridCol>
                <a:gridCol w="6300192">
                  <a:extLst>
                    <a:ext uri="{9D8B030D-6E8A-4147-A177-3AD203B41FA5}">
                      <a16:colId xmlns:a16="http://schemas.microsoft.com/office/drawing/2014/main" val="20001"/>
                    </a:ext>
                  </a:extLst>
                </a:gridCol>
              </a:tblGrid>
              <a:tr h="449245">
                <a:tc>
                  <a:txBody>
                    <a:bodyPr/>
                    <a:lstStyle/>
                    <a:p>
                      <a:pPr algn="ctr">
                        <a:lnSpc>
                          <a:spcPct val="200000"/>
                        </a:lnSpc>
                        <a:spcAft>
                          <a:spcPts val="0"/>
                        </a:spcAft>
                        <a:tabLst>
                          <a:tab pos="365760" algn="l"/>
                        </a:tabLst>
                      </a:pPr>
                      <a:r>
                        <a:rPr lang="ru-RU" sz="1200" b="1" dirty="0">
                          <a:solidFill>
                            <a:srgbClr val="FFFF00"/>
                          </a:solidFill>
                          <a:latin typeface="Times New Roman"/>
                          <a:ea typeface="Times New Roman"/>
                        </a:rPr>
                        <a:t>Научный результат</a:t>
                      </a:r>
                      <a:endParaRPr lang="ru-RU" sz="1200" dirty="0">
                        <a:solidFill>
                          <a:srgbClr val="FFFF00"/>
                        </a:solidFill>
                        <a:latin typeface="Arial"/>
                        <a:ea typeface="Times New Roman"/>
                      </a:endParaRPr>
                    </a:p>
                  </a:txBody>
                  <a:tcPr marL="68580" marR="68580" marT="0" marB="0"/>
                </a:tc>
                <a:tc>
                  <a:txBody>
                    <a:bodyPr/>
                    <a:lstStyle/>
                    <a:p>
                      <a:pPr algn="ctr">
                        <a:lnSpc>
                          <a:spcPct val="200000"/>
                        </a:lnSpc>
                        <a:spcAft>
                          <a:spcPts val="0"/>
                        </a:spcAft>
                        <a:tabLst>
                          <a:tab pos="365760" algn="l"/>
                        </a:tabLst>
                      </a:pPr>
                      <a:r>
                        <a:rPr lang="ru-RU" sz="1200" b="1" dirty="0">
                          <a:solidFill>
                            <a:srgbClr val="FFFF00"/>
                          </a:solidFill>
                          <a:latin typeface="Times New Roman"/>
                          <a:ea typeface="Times New Roman"/>
                        </a:rPr>
                        <a:t>Научная новизна</a:t>
                      </a:r>
                      <a:endParaRPr lang="ru-RU" sz="1200" dirty="0">
                        <a:solidFill>
                          <a:srgbClr val="FFFF00"/>
                        </a:solidFill>
                        <a:latin typeface="Arial"/>
                        <a:ea typeface="Times New Roman"/>
                      </a:endParaRPr>
                    </a:p>
                  </a:txBody>
                  <a:tcPr marL="68580" marR="68580" marT="0" marB="0"/>
                </a:tc>
                <a:extLst>
                  <a:ext uri="{0D108BD9-81ED-4DB2-BD59-A6C34878D82A}">
                    <a16:rowId xmlns:a16="http://schemas.microsoft.com/office/drawing/2014/main" val="10000"/>
                  </a:ext>
                </a:extLst>
              </a:tr>
              <a:tr h="1251563">
                <a:tc>
                  <a:txBody>
                    <a:bodyPr/>
                    <a:lstStyle/>
                    <a:p>
                      <a:pPr marL="6350" indent="0" algn="just">
                        <a:spcAft>
                          <a:spcPts val="0"/>
                        </a:spcAft>
                        <a:tabLst>
                          <a:tab pos="180340" algn="l"/>
                        </a:tabLst>
                      </a:pPr>
                      <a:r>
                        <a:rPr lang="ru-RU" sz="1200" dirty="0">
                          <a:latin typeface="Times New Roman"/>
                          <a:ea typeface="Times New Roman"/>
                        </a:rPr>
                        <a:t>1. Проведён анализ особенностей финансирования и структуры </a:t>
                      </a:r>
                      <a:r>
                        <a:rPr lang="ru-RU" sz="1200" dirty="0" smtClean="0">
                          <a:latin typeface="Times New Roman"/>
                          <a:ea typeface="Times New Roman"/>
                        </a:rPr>
                        <a:t>управления </a:t>
                      </a:r>
                      <a:r>
                        <a:rPr lang="ru-RU" sz="1200" dirty="0" smtClean="0">
                          <a:latin typeface="Times New Roman"/>
                          <a:ea typeface="Times New Roman"/>
                        </a:rPr>
                        <a:t>МОСП. </a:t>
                      </a:r>
                      <a:r>
                        <a:rPr lang="ru-RU" sz="1200" dirty="0">
                          <a:latin typeface="Times New Roman"/>
                          <a:ea typeface="Times New Roman"/>
                        </a:rPr>
                        <a:t>Разработана целевая функция комплексной </a:t>
                      </a:r>
                      <a:r>
                        <a:rPr lang="ru-RU" sz="1200" dirty="0" smtClean="0">
                          <a:latin typeface="Times New Roman"/>
                          <a:ea typeface="Times New Roman"/>
                        </a:rPr>
                        <a:t>системы </a:t>
                      </a:r>
                      <a:r>
                        <a:rPr lang="ru-RU" sz="1200" dirty="0">
                          <a:latin typeface="Times New Roman"/>
                          <a:ea typeface="Times New Roman"/>
                        </a:rPr>
                        <a:t>управления </a:t>
                      </a:r>
                      <a:r>
                        <a:rPr lang="ru-RU" sz="1200" dirty="0" smtClean="0">
                          <a:latin typeface="Times New Roman"/>
                          <a:ea typeface="Times New Roman"/>
                        </a:rPr>
                        <a:t>стоматологическими услугами.</a:t>
                      </a:r>
                      <a:endParaRPr lang="ru-RU" sz="1400" dirty="0">
                        <a:latin typeface="Times New Roman"/>
                        <a:ea typeface="Times New Roman"/>
                      </a:endParaRPr>
                    </a:p>
                  </a:txBody>
                  <a:tcPr marL="68580" marR="68580" marT="0" marB="0"/>
                </a:tc>
                <a:tc>
                  <a:txBody>
                    <a:bodyPr/>
                    <a:lstStyle/>
                    <a:p>
                      <a:pPr algn="just">
                        <a:lnSpc>
                          <a:spcPct val="100000"/>
                        </a:lnSpc>
                        <a:spcAft>
                          <a:spcPts val="0"/>
                        </a:spcAft>
                        <a:tabLst>
                          <a:tab pos="365760" algn="l"/>
                        </a:tabLst>
                      </a:pPr>
                      <a:r>
                        <a:rPr lang="ru-RU" sz="1200" dirty="0">
                          <a:latin typeface="Times New Roman"/>
                          <a:ea typeface="Times New Roman"/>
                        </a:rPr>
                        <a:t>По сравнению с традиционным подходом к математическому моделированию отдельных экономических аспектов управления медицинскими организациями: управление запасами и затратами (</a:t>
                      </a:r>
                      <a:r>
                        <a:rPr lang="ru-RU" sz="1200" b="1" i="1" dirty="0">
                          <a:latin typeface="Times New Roman"/>
                          <a:ea typeface="Times New Roman"/>
                        </a:rPr>
                        <a:t>Иванов В.В., </a:t>
                      </a:r>
                      <a:r>
                        <a:rPr lang="ru-RU" sz="1200" b="1" i="1" dirty="0" err="1">
                          <a:latin typeface="Times New Roman"/>
                          <a:ea typeface="Times New Roman"/>
                        </a:rPr>
                        <a:t>Богаченко</a:t>
                      </a:r>
                      <a:r>
                        <a:rPr lang="ru-RU" sz="1200" b="1" i="1" dirty="0">
                          <a:latin typeface="Times New Roman"/>
                          <a:ea typeface="Times New Roman"/>
                        </a:rPr>
                        <a:t> П.В.</a:t>
                      </a:r>
                      <a:r>
                        <a:rPr lang="ru-RU" sz="1200" dirty="0">
                          <a:latin typeface="Times New Roman"/>
                          <a:ea typeface="Times New Roman"/>
                        </a:rPr>
                        <a:t>), </a:t>
                      </a:r>
                      <a:r>
                        <a:rPr lang="ru-RU" sz="1200" dirty="0" err="1">
                          <a:latin typeface="Times New Roman"/>
                          <a:ea typeface="Times New Roman"/>
                        </a:rPr>
                        <a:t>бюджетирование</a:t>
                      </a:r>
                      <a:r>
                        <a:rPr lang="ru-RU" sz="1200" dirty="0">
                          <a:latin typeface="Times New Roman"/>
                          <a:ea typeface="Times New Roman"/>
                        </a:rPr>
                        <a:t>, ориентированное на результат, (</a:t>
                      </a:r>
                      <a:r>
                        <a:rPr lang="ru-RU" sz="1200" b="1" i="1" dirty="0" err="1">
                          <a:latin typeface="Times New Roman"/>
                          <a:ea typeface="Times New Roman"/>
                        </a:rPr>
                        <a:t>Габуева</a:t>
                      </a:r>
                      <a:r>
                        <a:rPr lang="ru-RU" sz="1200" b="1" i="1" dirty="0">
                          <a:latin typeface="Times New Roman"/>
                          <a:ea typeface="Times New Roman"/>
                        </a:rPr>
                        <a:t> Л.А.</a:t>
                      </a:r>
                      <a:r>
                        <a:rPr lang="ru-RU" sz="1200" dirty="0">
                          <a:latin typeface="Times New Roman"/>
                          <a:ea typeface="Times New Roman"/>
                        </a:rPr>
                        <a:t>) и т.д. – разработанная на основе проведённого анализа особенностей финансирования и структуры управления </a:t>
                      </a:r>
                      <a:r>
                        <a:rPr lang="ru-RU" sz="1200" dirty="0" smtClean="0">
                          <a:latin typeface="Times New Roman"/>
                          <a:ea typeface="Times New Roman"/>
                        </a:rPr>
                        <a:t>МОСП целевая </a:t>
                      </a:r>
                      <a:r>
                        <a:rPr lang="ru-RU" sz="1200" dirty="0">
                          <a:latin typeface="Times New Roman"/>
                          <a:ea typeface="Times New Roman"/>
                        </a:rPr>
                        <a:t>функция обладает </a:t>
                      </a:r>
                      <a:r>
                        <a:rPr lang="ru-RU" sz="1200" dirty="0" smtClean="0">
                          <a:latin typeface="Times New Roman"/>
                          <a:ea typeface="Times New Roman"/>
                        </a:rPr>
                        <a:t>свойствами адаптивности, </a:t>
                      </a:r>
                      <a:r>
                        <a:rPr lang="ru-RU" sz="1200" dirty="0">
                          <a:latin typeface="Times New Roman"/>
                          <a:ea typeface="Times New Roman"/>
                        </a:rPr>
                        <a:t>комплексности и целостности, её применение направлено на повышение эффективности управления </a:t>
                      </a:r>
                      <a:r>
                        <a:rPr lang="ru-RU" sz="1200" dirty="0" smtClean="0">
                          <a:latin typeface="Times New Roman"/>
                          <a:ea typeface="Times New Roman"/>
                        </a:rPr>
                        <a:t>МОСП и </a:t>
                      </a:r>
                      <a:r>
                        <a:rPr lang="ru-RU" sz="1200" dirty="0">
                          <a:latin typeface="Times New Roman"/>
                          <a:ea typeface="Times New Roman"/>
                        </a:rPr>
                        <a:t>рост доступности и качества </a:t>
                      </a:r>
                      <a:r>
                        <a:rPr lang="ru-RU" sz="1200" dirty="0" smtClean="0">
                          <a:latin typeface="Times New Roman"/>
                          <a:ea typeface="Times New Roman"/>
                        </a:rPr>
                        <a:t>стоматологического </a:t>
                      </a:r>
                      <a:r>
                        <a:rPr lang="ru-RU" sz="1200" dirty="0">
                          <a:latin typeface="Times New Roman"/>
                          <a:ea typeface="Times New Roman"/>
                        </a:rPr>
                        <a:t>обслуживания пациентов.</a:t>
                      </a:r>
                      <a:endParaRPr lang="ru-RU" sz="1200" dirty="0">
                        <a:latin typeface="Arial"/>
                        <a:ea typeface="Times New Roman"/>
                      </a:endParaRPr>
                    </a:p>
                  </a:txBody>
                  <a:tcPr marL="68580" marR="68580" marT="0" marB="0"/>
                </a:tc>
                <a:extLst>
                  <a:ext uri="{0D108BD9-81ED-4DB2-BD59-A6C34878D82A}">
                    <a16:rowId xmlns:a16="http://schemas.microsoft.com/office/drawing/2014/main" val="10001"/>
                  </a:ext>
                </a:extLst>
              </a:tr>
              <a:tr h="796635">
                <a:tc>
                  <a:txBody>
                    <a:bodyPr/>
                    <a:lstStyle/>
                    <a:p>
                      <a:pPr marL="6350" indent="0" algn="just">
                        <a:spcAft>
                          <a:spcPts val="0"/>
                        </a:spcAft>
                        <a:tabLst>
                          <a:tab pos="180340" algn="l"/>
                        </a:tabLst>
                      </a:pPr>
                      <a:r>
                        <a:rPr lang="ru-RU" sz="1200" dirty="0">
                          <a:latin typeface="Times New Roman"/>
                          <a:ea typeface="Times New Roman"/>
                        </a:rPr>
                        <a:t>2. На основе использования структурного системного анализа разработана функциональная модель </a:t>
                      </a:r>
                      <a:r>
                        <a:rPr lang="ru-RU" sz="1200" dirty="0" smtClean="0">
                          <a:latin typeface="Times New Roman"/>
                          <a:ea typeface="Times New Roman"/>
                        </a:rPr>
                        <a:t>комплексной системы </a:t>
                      </a:r>
                      <a:r>
                        <a:rPr lang="ru-RU" sz="1200" dirty="0">
                          <a:latin typeface="Times New Roman"/>
                          <a:ea typeface="Times New Roman"/>
                        </a:rPr>
                        <a:t>управления </a:t>
                      </a:r>
                      <a:r>
                        <a:rPr lang="ru-RU" sz="1200" dirty="0" smtClean="0">
                          <a:latin typeface="Times New Roman"/>
                          <a:ea typeface="Times New Roman"/>
                        </a:rPr>
                        <a:t>стоматологическими услугами.</a:t>
                      </a:r>
                      <a:endParaRPr lang="ru-RU" sz="1400" dirty="0">
                        <a:latin typeface="Times New Roman"/>
                        <a:ea typeface="Times New Roman"/>
                      </a:endParaRPr>
                    </a:p>
                  </a:txBody>
                  <a:tcPr marL="68580" marR="68580" marT="0" marB="0"/>
                </a:tc>
                <a:tc>
                  <a:txBody>
                    <a:bodyPr/>
                    <a:lstStyle/>
                    <a:p>
                      <a:pPr algn="just">
                        <a:lnSpc>
                          <a:spcPct val="100000"/>
                        </a:lnSpc>
                        <a:spcAft>
                          <a:spcPts val="0"/>
                        </a:spcAft>
                        <a:tabLst>
                          <a:tab pos="365760" algn="l"/>
                        </a:tabLst>
                      </a:pPr>
                      <a:r>
                        <a:rPr lang="ru-RU" sz="1200" dirty="0">
                          <a:latin typeface="Times New Roman"/>
                          <a:ea typeface="Times New Roman"/>
                        </a:rPr>
                        <a:t>В отличие от известных подходов к структурному системному анализу и проектированию (</a:t>
                      </a:r>
                      <a:r>
                        <a:rPr lang="ru-RU" sz="1200" b="1" i="1" dirty="0">
                          <a:latin typeface="Times New Roman"/>
                          <a:ea typeface="Times New Roman"/>
                        </a:rPr>
                        <a:t>Дубейковский В.И., Маклаков С.В.</a:t>
                      </a:r>
                      <a:r>
                        <a:rPr lang="ru-RU" sz="1200" dirty="0">
                          <a:latin typeface="Times New Roman"/>
                          <a:ea typeface="Times New Roman"/>
                        </a:rPr>
                        <a:t>) использование разработанной функциональной модели в </a:t>
                      </a:r>
                      <a:r>
                        <a:rPr lang="ru-RU" sz="1200" dirty="0" smtClean="0">
                          <a:latin typeface="Times New Roman"/>
                          <a:ea typeface="Times New Roman"/>
                        </a:rPr>
                        <a:t>МОСП позволяет </a:t>
                      </a:r>
                      <a:r>
                        <a:rPr lang="ru-RU" sz="1200" dirty="0">
                          <a:latin typeface="Times New Roman"/>
                          <a:ea typeface="Times New Roman"/>
                        </a:rPr>
                        <a:t>установить взаимно однозначное соответствие между функциями, информацией и объектами в процессе взаимодействия пациента, врача и </a:t>
                      </a:r>
                      <a:r>
                        <a:rPr lang="ru-RU" sz="1200" dirty="0" smtClean="0">
                          <a:latin typeface="Times New Roman"/>
                          <a:ea typeface="Times New Roman"/>
                        </a:rPr>
                        <a:t>МОСП </a:t>
                      </a:r>
                      <a:r>
                        <a:rPr lang="ru-RU" sz="1200" dirty="0">
                          <a:latin typeface="Times New Roman"/>
                          <a:ea typeface="Times New Roman"/>
                        </a:rPr>
                        <a:t>и определить центры ответственности за принимаемые решения </a:t>
                      </a:r>
                      <a:r>
                        <a:rPr lang="ru-RU" sz="1200" dirty="0" smtClean="0">
                          <a:latin typeface="Times New Roman"/>
                          <a:ea typeface="Times New Roman"/>
                        </a:rPr>
                        <a:t>при оказании стоматологических услуг.</a:t>
                      </a:r>
                      <a:endParaRPr lang="ru-RU" sz="1200" dirty="0">
                        <a:latin typeface="Arial"/>
                        <a:ea typeface="Times New Roman"/>
                      </a:endParaRPr>
                    </a:p>
                  </a:txBody>
                  <a:tcPr marL="68580" marR="68580" marT="0" marB="0"/>
                </a:tc>
                <a:extLst>
                  <a:ext uri="{0D108BD9-81ED-4DB2-BD59-A6C34878D82A}">
                    <a16:rowId xmlns:a16="http://schemas.microsoft.com/office/drawing/2014/main" val="10002"/>
                  </a:ext>
                </a:extLst>
              </a:tr>
              <a:tr h="1034363">
                <a:tc>
                  <a:txBody>
                    <a:bodyPr/>
                    <a:lstStyle/>
                    <a:p>
                      <a:pPr marL="6350" indent="0" algn="just">
                        <a:spcAft>
                          <a:spcPts val="0"/>
                        </a:spcAft>
                        <a:tabLst>
                          <a:tab pos="180340" algn="l"/>
                        </a:tabLst>
                      </a:pPr>
                      <a:r>
                        <a:rPr lang="ru-RU" sz="1200" dirty="0" smtClean="0">
                          <a:latin typeface="Times New Roman"/>
                          <a:ea typeface="Times New Roman"/>
                        </a:rPr>
                        <a:t>3. Разработана экономико-математическая модель управления платными стоматологическими услугами.</a:t>
                      </a:r>
                      <a:endParaRPr lang="ru-RU" sz="1400" dirty="0">
                        <a:latin typeface="Times New Roman"/>
                        <a:ea typeface="Times New Roman"/>
                      </a:endParaRPr>
                    </a:p>
                  </a:txBody>
                  <a:tcPr marL="68580" marR="68580" marT="0" marB="0"/>
                </a:tc>
                <a:tc>
                  <a:txBody>
                    <a:bodyPr/>
                    <a:lstStyle/>
                    <a:p>
                      <a:pPr algn="just">
                        <a:lnSpc>
                          <a:spcPct val="100000"/>
                        </a:lnSpc>
                        <a:spcAft>
                          <a:spcPts val="0"/>
                        </a:spcAft>
                        <a:tabLst>
                          <a:tab pos="365760" algn="l"/>
                        </a:tabLst>
                      </a:pPr>
                      <a:r>
                        <a:rPr lang="ru-RU" sz="1200" dirty="0" smtClean="0">
                          <a:latin typeface="Times New Roman"/>
                          <a:ea typeface="Times New Roman"/>
                        </a:rPr>
                        <a:t>Предложенная экономико-математическая модель отличается от используемых моделей управления медицинскими организациями, оказывающими платные медицинские услуги (</a:t>
                      </a:r>
                      <a:r>
                        <a:rPr lang="ru-RU" sz="1200" b="1" i="1" dirty="0" err="1" smtClean="0">
                          <a:latin typeface="Times New Roman"/>
                          <a:ea typeface="Times New Roman"/>
                        </a:rPr>
                        <a:t>Латуха</a:t>
                      </a:r>
                      <a:r>
                        <a:rPr lang="ru-RU" sz="1200" b="1" i="1" dirty="0" smtClean="0">
                          <a:latin typeface="Times New Roman"/>
                          <a:ea typeface="Times New Roman"/>
                        </a:rPr>
                        <a:t> О.А., </a:t>
                      </a:r>
                      <a:r>
                        <a:rPr lang="ru-RU" sz="1200" b="1" i="1" dirty="0" err="1" smtClean="0">
                          <a:latin typeface="Times New Roman"/>
                          <a:ea typeface="Times New Roman"/>
                        </a:rPr>
                        <a:t>Гладских</a:t>
                      </a:r>
                      <a:r>
                        <a:rPr lang="ru-RU" sz="1200" b="1" i="1" dirty="0" smtClean="0">
                          <a:latin typeface="Times New Roman"/>
                          <a:ea typeface="Times New Roman"/>
                        </a:rPr>
                        <a:t> Н.А., Стародубов В.И., </a:t>
                      </a:r>
                      <a:r>
                        <a:rPr lang="ru-RU" sz="1200" b="1" i="1" dirty="0" err="1" smtClean="0">
                          <a:latin typeface="Times New Roman"/>
                          <a:ea typeface="Times New Roman"/>
                        </a:rPr>
                        <a:t>Гройсман</a:t>
                      </a:r>
                      <a:r>
                        <a:rPr lang="ru-RU" sz="1200" b="1" i="1" dirty="0" smtClean="0">
                          <a:latin typeface="Times New Roman"/>
                          <a:ea typeface="Times New Roman"/>
                        </a:rPr>
                        <a:t> В.А.</a:t>
                      </a:r>
                      <a:r>
                        <a:rPr lang="en-US" sz="1200" b="1" i="1" dirty="0" smtClean="0">
                          <a:latin typeface="Times New Roman"/>
                          <a:ea typeface="Times New Roman"/>
                        </a:rPr>
                        <a:t>,</a:t>
                      </a:r>
                      <a:r>
                        <a:rPr lang="en-US" sz="1200" b="1" i="1" baseline="0" dirty="0" smtClean="0">
                          <a:latin typeface="Times New Roman"/>
                          <a:ea typeface="Times New Roman"/>
                        </a:rPr>
                        <a:t> </a:t>
                      </a:r>
                      <a:r>
                        <a:rPr lang="en-US" sz="1200" b="1" i="1" kern="1200" dirty="0" err="1" smtClean="0">
                          <a:solidFill>
                            <a:schemeClr val="dk1"/>
                          </a:solidFill>
                          <a:latin typeface="Times New Roman" pitchFamily="18" charset="0"/>
                          <a:ea typeface="+mn-ea"/>
                          <a:cs typeface="Times New Roman" pitchFamily="18" charset="0"/>
                        </a:rPr>
                        <a:t>Jeong</a:t>
                      </a:r>
                      <a:r>
                        <a:rPr lang="en-US" sz="1200" b="1" i="1" kern="1200" dirty="0" smtClean="0">
                          <a:solidFill>
                            <a:schemeClr val="dk1"/>
                          </a:solidFill>
                          <a:latin typeface="Times New Roman" pitchFamily="18" charset="0"/>
                          <a:ea typeface="+mn-ea"/>
                          <a:cs typeface="Times New Roman" pitchFamily="18" charset="0"/>
                        </a:rPr>
                        <a:t> </a:t>
                      </a:r>
                      <a:r>
                        <a:rPr lang="en-US" sz="1200" b="1" i="1" kern="1200" dirty="0" err="1" smtClean="0">
                          <a:solidFill>
                            <a:schemeClr val="dk1"/>
                          </a:solidFill>
                          <a:latin typeface="Times New Roman" pitchFamily="18" charset="0"/>
                          <a:ea typeface="+mn-ea"/>
                          <a:cs typeface="Times New Roman" pitchFamily="18" charset="0"/>
                        </a:rPr>
                        <a:t>Hoon</a:t>
                      </a:r>
                      <a:r>
                        <a:rPr lang="en-US" sz="1200" b="1" i="1" kern="1200" dirty="0" smtClean="0">
                          <a:solidFill>
                            <a:schemeClr val="dk1"/>
                          </a:solidFill>
                          <a:latin typeface="Times New Roman" pitchFamily="18" charset="0"/>
                          <a:ea typeface="+mn-ea"/>
                          <a:cs typeface="Times New Roman" pitchFamily="18" charset="0"/>
                        </a:rPr>
                        <a:t> Choi</a:t>
                      </a:r>
                      <a:r>
                        <a:rPr lang="ru-RU" sz="1200" b="1" i="1" kern="1200" dirty="0" smtClean="0">
                          <a:solidFill>
                            <a:schemeClr val="dk1"/>
                          </a:solidFill>
                          <a:latin typeface="Times New Roman" pitchFamily="18" charset="0"/>
                          <a:ea typeface="+mn-ea"/>
                          <a:cs typeface="Times New Roman" pitchFamily="18" charset="0"/>
                        </a:rPr>
                        <a:t>, </a:t>
                      </a:r>
                      <a:r>
                        <a:rPr lang="en-US" sz="1200" b="1" i="1" kern="1200" dirty="0" err="1" smtClean="0">
                          <a:solidFill>
                            <a:schemeClr val="dk1"/>
                          </a:solidFill>
                          <a:latin typeface="Times New Roman" pitchFamily="18" charset="0"/>
                          <a:ea typeface="+mn-ea"/>
                          <a:cs typeface="Times New Roman" pitchFamily="18" charset="0"/>
                        </a:rPr>
                        <a:t>Imsu</a:t>
                      </a:r>
                      <a:r>
                        <a:rPr lang="en-US" sz="1200" b="1" i="1" kern="1200" dirty="0" smtClean="0">
                          <a:solidFill>
                            <a:schemeClr val="dk1"/>
                          </a:solidFill>
                          <a:latin typeface="Times New Roman" pitchFamily="18" charset="0"/>
                          <a:ea typeface="+mn-ea"/>
                          <a:cs typeface="Times New Roman" pitchFamily="18" charset="0"/>
                        </a:rPr>
                        <a:t> Park</a:t>
                      </a:r>
                      <a:r>
                        <a:rPr lang="ru-RU" sz="1200" b="1" i="1" kern="1200" dirty="0" smtClean="0">
                          <a:solidFill>
                            <a:schemeClr val="dk1"/>
                          </a:solidFill>
                          <a:latin typeface="Times New Roman" pitchFamily="18" charset="0"/>
                          <a:ea typeface="+mn-ea"/>
                          <a:cs typeface="Times New Roman" pitchFamily="18" charset="0"/>
                        </a:rPr>
                        <a:t>, </a:t>
                      </a:r>
                      <a:r>
                        <a:rPr lang="en-US" sz="1200" b="1" i="1" kern="1200" dirty="0" err="1" smtClean="0">
                          <a:solidFill>
                            <a:schemeClr val="dk1"/>
                          </a:solidFill>
                          <a:latin typeface="Times New Roman" pitchFamily="18" charset="0"/>
                          <a:ea typeface="+mn-ea"/>
                          <a:cs typeface="Times New Roman" pitchFamily="18" charset="0"/>
                        </a:rPr>
                        <a:t>Ilyoung</a:t>
                      </a:r>
                      <a:r>
                        <a:rPr lang="en-US" sz="1200" b="1" i="1" kern="1200" dirty="0" smtClean="0">
                          <a:solidFill>
                            <a:schemeClr val="dk1"/>
                          </a:solidFill>
                          <a:latin typeface="Times New Roman" pitchFamily="18" charset="0"/>
                          <a:ea typeface="+mn-ea"/>
                          <a:cs typeface="Times New Roman" pitchFamily="18" charset="0"/>
                        </a:rPr>
                        <a:t> Jung</a:t>
                      </a:r>
                      <a:r>
                        <a:rPr lang="ru-RU" sz="1200" b="1" i="1" kern="1200" dirty="0" smtClean="0">
                          <a:solidFill>
                            <a:schemeClr val="dk1"/>
                          </a:solidFill>
                          <a:latin typeface="Times New Roman" pitchFamily="18" charset="0"/>
                          <a:ea typeface="+mn-ea"/>
                          <a:cs typeface="Times New Roman" pitchFamily="18" charset="0"/>
                        </a:rPr>
                        <a:t>, </a:t>
                      </a:r>
                      <a:r>
                        <a:rPr lang="en-US" sz="1200" b="1" i="1" kern="1200" dirty="0" err="1" smtClean="0">
                          <a:solidFill>
                            <a:schemeClr val="dk1"/>
                          </a:solidFill>
                          <a:latin typeface="Times New Roman" pitchFamily="18" charset="0"/>
                          <a:ea typeface="+mn-ea"/>
                          <a:cs typeface="Times New Roman" pitchFamily="18" charset="0"/>
                        </a:rPr>
                        <a:t>Asoke</a:t>
                      </a:r>
                      <a:r>
                        <a:rPr lang="en-US" sz="1200" b="1" i="1" kern="1200" dirty="0" smtClean="0">
                          <a:solidFill>
                            <a:schemeClr val="dk1"/>
                          </a:solidFill>
                          <a:latin typeface="Times New Roman" pitchFamily="18" charset="0"/>
                          <a:ea typeface="+mn-ea"/>
                          <a:cs typeface="Times New Roman" pitchFamily="18" charset="0"/>
                        </a:rPr>
                        <a:t> </a:t>
                      </a:r>
                      <a:r>
                        <a:rPr lang="en-US" sz="1200" b="1" i="1" kern="1200" dirty="0" err="1" smtClean="0">
                          <a:solidFill>
                            <a:schemeClr val="dk1"/>
                          </a:solidFill>
                          <a:latin typeface="Times New Roman" pitchFamily="18" charset="0"/>
                          <a:ea typeface="+mn-ea"/>
                          <a:cs typeface="Times New Roman" pitchFamily="18" charset="0"/>
                        </a:rPr>
                        <a:t>Dey</a:t>
                      </a:r>
                      <a:r>
                        <a:rPr lang="ru-RU" sz="1200" dirty="0" smtClean="0">
                          <a:latin typeface="Times New Roman"/>
                          <a:ea typeface="Times New Roman"/>
                        </a:rPr>
                        <a:t>), тем, что даёт возможность лицам, принимающим управленческие решения, согласовывать изменение тарифов на платные стоматологические услуги с объёмами и себестоимостью оказываемых услуг и способствует росту эффективности работы МОСП и доступности стоматологического обслуживания населения.</a:t>
                      </a:r>
                      <a:endParaRPr lang="ru-RU" sz="1200" dirty="0">
                        <a:latin typeface="Arial"/>
                        <a:ea typeface="Times New Roman"/>
                      </a:endParaRPr>
                    </a:p>
                  </a:txBody>
                  <a:tcPr marL="68580" marR="68580" marT="0" marB="0"/>
                </a:tc>
                <a:extLst>
                  <a:ext uri="{0D108BD9-81ED-4DB2-BD59-A6C34878D82A}">
                    <a16:rowId xmlns:a16="http://schemas.microsoft.com/office/drawing/2014/main" val="10003"/>
                  </a:ext>
                </a:extLst>
              </a:tr>
              <a:tr h="1266371">
                <a:tc>
                  <a:txBody>
                    <a:bodyPr/>
                    <a:lstStyle/>
                    <a:p>
                      <a:pPr marL="6350" indent="0" algn="just" defTabSz="914400" rtl="0" eaLnBrk="1" latinLnBrk="0" hangingPunct="1">
                        <a:spcAft>
                          <a:spcPts val="0"/>
                        </a:spcAft>
                        <a:tabLst>
                          <a:tab pos="180340" algn="l"/>
                        </a:tabLst>
                      </a:pPr>
                      <a:r>
                        <a:rPr lang="ru-RU" sz="1200" kern="1200" dirty="0">
                          <a:solidFill>
                            <a:schemeClr val="dk1"/>
                          </a:solidFill>
                          <a:latin typeface="Times New Roman"/>
                          <a:ea typeface="Times New Roman"/>
                          <a:cs typeface="+mn-cs"/>
                        </a:rPr>
                        <a:t>4. </a:t>
                      </a:r>
                      <a:r>
                        <a:rPr lang="ru-RU" sz="1200" kern="1200" dirty="0" smtClean="0">
                          <a:solidFill>
                            <a:schemeClr val="dk1"/>
                          </a:solidFill>
                          <a:latin typeface="Times New Roman"/>
                          <a:ea typeface="Times New Roman"/>
                          <a:cs typeface="+mn-cs"/>
                        </a:rPr>
                        <a:t>На основе разработанного графа состояний создана математическая модель управления стоматологическими услугами как </a:t>
                      </a:r>
                      <a:r>
                        <a:rPr lang="ru-RU" sz="1200" kern="1200" dirty="0" err="1" smtClean="0">
                          <a:solidFill>
                            <a:schemeClr val="dk1"/>
                          </a:solidFill>
                          <a:latin typeface="Times New Roman"/>
                          <a:ea typeface="Times New Roman"/>
                          <a:cs typeface="+mn-cs"/>
                        </a:rPr>
                        <a:t>марковским</a:t>
                      </a:r>
                      <a:r>
                        <a:rPr lang="ru-RU" sz="1200" kern="1200" dirty="0" smtClean="0">
                          <a:solidFill>
                            <a:schemeClr val="dk1"/>
                          </a:solidFill>
                          <a:latin typeface="Times New Roman"/>
                          <a:ea typeface="Times New Roman"/>
                          <a:cs typeface="+mn-cs"/>
                        </a:rPr>
                        <a:t> случайным процессом.</a:t>
                      </a:r>
                      <a:endParaRPr lang="ru-RU" sz="1200" kern="1200" dirty="0">
                        <a:solidFill>
                          <a:schemeClr val="dk1"/>
                        </a:solidFill>
                        <a:latin typeface="Times New Roman"/>
                        <a:ea typeface="Times New Roman"/>
                        <a:cs typeface="+mn-cs"/>
                      </a:endParaRPr>
                    </a:p>
                  </a:txBody>
                  <a:tcPr marL="68580" marR="68580" marT="0" marB="0"/>
                </a:tc>
                <a:tc>
                  <a:txBody>
                    <a:bodyPr/>
                    <a:lstStyle/>
                    <a:p>
                      <a:pPr algn="just">
                        <a:lnSpc>
                          <a:spcPct val="100000"/>
                        </a:lnSpc>
                        <a:spcAft>
                          <a:spcPts val="0"/>
                        </a:spcAft>
                        <a:tabLst>
                          <a:tab pos="365760" algn="l"/>
                        </a:tabLst>
                      </a:pPr>
                      <a:r>
                        <a:rPr lang="ru-RU" sz="1200" dirty="0" smtClean="0">
                          <a:latin typeface="Times New Roman" panose="02020603050405020304" pitchFamily="18" charset="0"/>
                          <a:ea typeface="Times New Roman"/>
                          <a:cs typeface="Times New Roman" panose="02020603050405020304" pitchFamily="18" charset="0"/>
                        </a:rPr>
                        <a:t>В отличие от существующих подходов к управлению стоматологическими услугами</a:t>
                      </a:r>
                      <a:r>
                        <a:rPr lang="ru-RU" sz="1200" baseline="0" dirty="0" smtClean="0">
                          <a:latin typeface="Times New Roman" panose="02020603050405020304" pitchFamily="18" charset="0"/>
                          <a:ea typeface="Times New Roman"/>
                          <a:cs typeface="Times New Roman" panose="02020603050405020304" pitchFamily="18" charset="0"/>
                        </a:rPr>
                        <a:t> (</a:t>
                      </a:r>
                      <a:r>
                        <a:rPr lang="ru-RU" sz="1200" b="1" i="1" baseline="0" dirty="0" err="1" smtClean="0">
                          <a:latin typeface="Times New Roman" panose="02020603050405020304" pitchFamily="18" charset="0"/>
                          <a:ea typeface="Times New Roman"/>
                          <a:cs typeface="Times New Roman" panose="02020603050405020304" pitchFamily="18" charset="0"/>
                        </a:rPr>
                        <a:t>Янушевич</a:t>
                      </a:r>
                      <a:r>
                        <a:rPr lang="ru-RU" sz="1200" b="1" i="1" baseline="0" dirty="0" smtClean="0">
                          <a:latin typeface="Times New Roman" panose="02020603050405020304" pitchFamily="18" charset="0"/>
                          <a:ea typeface="Times New Roman"/>
                          <a:cs typeface="Times New Roman" panose="02020603050405020304" pitchFamily="18" charset="0"/>
                        </a:rPr>
                        <a:t> О.О., Арутюнов С.Д., Грачёв Д.И. и др.</a:t>
                      </a:r>
                      <a:r>
                        <a:rPr lang="ru-RU" sz="1200" baseline="0" dirty="0" smtClean="0">
                          <a:latin typeface="Times New Roman" panose="02020603050405020304" pitchFamily="18" charset="0"/>
                          <a:ea typeface="Times New Roman"/>
                          <a:cs typeface="Times New Roman" panose="02020603050405020304" pitchFamily="18" charset="0"/>
                        </a:rPr>
                        <a:t>) п</a:t>
                      </a:r>
                      <a:r>
                        <a:rPr lang="ru-RU" sz="1200" dirty="0" smtClean="0">
                          <a:latin typeface="Times New Roman" panose="02020603050405020304" pitchFamily="18" charset="0"/>
                          <a:ea typeface="Times New Roman"/>
                          <a:cs typeface="Times New Roman" panose="02020603050405020304" pitchFamily="18" charset="0"/>
                        </a:rPr>
                        <a:t>редложенная модель </a:t>
                      </a:r>
                      <a:r>
                        <a:rPr lang="ru-RU" sz="1200" kern="1200" dirty="0" smtClean="0">
                          <a:solidFill>
                            <a:schemeClr val="dk1"/>
                          </a:solidFill>
                          <a:effectLst/>
                          <a:latin typeface="Times New Roman" panose="02020603050405020304" pitchFamily="18" charset="0"/>
                          <a:ea typeface="+mn-ea"/>
                          <a:cs typeface="Times New Roman" panose="02020603050405020304" pitchFamily="18" charset="0"/>
                        </a:rPr>
                        <a:t>представляет собой предельные (финальные) вероятности состояний стоматологического обслуживания, которые являются частным случаем системы дифференциальных уравнений А.Н. Колмогорова для принятия управленческих решений в теории массового обслуживания, что позволило определить минимальную долю возвратов пациентов в МОСП при увеличении гарантийного срока на оказанные стоматологические услуги, обеспечивающую приемлемую рентабельность деятельности МОСП</a:t>
                      </a:r>
                      <a:r>
                        <a:rPr lang="ru-RU" sz="1200" dirty="0" smtClean="0">
                          <a:latin typeface="Times New Roman" panose="02020603050405020304" pitchFamily="18" charset="0"/>
                          <a:ea typeface="Times New Roman"/>
                          <a:cs typeface="Times New Roman" panose="02020603050405020304" pitchFamily="18" charset="0"/>
                        </a:rPr>
                        <a:t>.</a:t>
                      </a:r>
                      <a:endParaRPr lang="ru-RU" sz="1200" dirty="0">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1636610">
                <a:tc>
                  <a:txBody>
                    <a:bodyPr/>
                    <a:lstStyle/>
                    <a:p>
                      <a:pPr marL="6350" indent="0" algn="just" defTabSz="914400" rtl="0" eaLnBrk="1" latinLnBrk="0" hangingPunct="1">
                        <a:spcAft>
                          <a:spcPts val="0"/>
                        </a:spcAft>
                        <a:tabLst>
                          <a:tab pos="180340" algn="l"/>
                        </a:tabLst>
                      </a:pPr>
                      <a:r>
                        <a:rPr lang="ru-RU" sz="1200" kern="1200" dirty="0" smtClean="0">
                          <a:solidFill>
                            <a:schemeClr val="dk1"/>
                          </a:solidFill>
                          <a:latin typeface="Times New Roman"/>
                          <a:ea typeface="Times New Roman"/>
                          <a:cs typeface="+mn-cs"/>
                        </a:rPr>
                        <a:t>5. Разработана инновационная бизнес-модель развития МОСП, оказывающей платные стоматологические услуги, и план развития МОСП с учётом привлечённых финансовых ресурсов и интересов инвесторов.</a:t>
                      </a:r>
                      <a:endParaRPr lang="ru-RU" sz="1200" kern="1200" dirty="0">
                        <a:solidFill>
                          <a:schemeClr val="dk1"/>
                        </a:solidFill>
                        <a:latin typeface="Times New Roman"/>
                        <a:ea typeface="Times New Roman"/>
                        <a:cs typeface="+mn-cs"/>
                      </a:endParaRPr>
                    </a:p>
                  </a:txBody>
                  <a:tcPr marL="68580" marR="68580" marT="0" marB="0"/>
                </a:tc>
                <a:tc>
                  <a:txBody>
                    <a:bodyPr/>
                    <a:lstStyle/>
                    <a:p>
                      <a:pPr marL="0" algn="just" defTabSz="914400" rtl="0" eaLnBrk="1" latinLnBrk="0" hangingPunct="1">
                        <a:lnSpc>
                          <a:spcPct val="100000"/>
                        </a:lnSpc>
                        <a:spcAft>
                          <a:spcPts val="0"/>
                        </a:spcAft>
                        <a:tabLst>
                          <a:tab pos="365760" algn="l"/>
                        </a:tabLst>
                      </a:pPr>
                      <a:r>
                        <a:rPr lang="ru-RU" sz="1200" kern="1200" dirty="0" smtClean="0">
                          <a:solidFill>
                            <a:schemeClr val="dk1"/>
                          </a:solidFill>
                          <a:latin typeface="Times New Roman" panose="02020603050405020304" pitchFamily="18" charset="0"/>
                          <a:ea typeface="Times New Roman"/>
                          <a:cs typeface="Times New Roman" panose="02020603050405020304" pitchFamily="18" charset="0"/>
                        </a:rPr>
                        <a:t>Инновационная бизнес-модель учитывает индивидуальный вклад каждого врача-стоматолога в развитие МОСП за счёт заёмных средств, параметры кредита и интересы инвесторов и собственников стоматологического бизнеса,</a:t>
                      </a:r>
                      <a:r>
                        <a:rPr lang="ru-RU" sz="1200" kern="1200" baseline="0" dirty="0" smtClean="0">
                          <a:solidFill>
                            <a:schemeClr val="dk1"/>
                          </a:solidFill>
                          <a:latin typeface="Times New Roman" panose="02020603050405020304" pitchFamily="18" charset="0"/>
                          <a:ea typeface="Times New Roman"/>
                          <a:cs typeface="Times New Roman" panose="02020603050405020304" pitchFamily="18" charset="0"/>
                        </a:rPr>
                        <a:t> что её отличает от имеющихся на рынке инвестиционных и финансовых планов развития коммерческих стоматологических клиник (</a:t>
                      </a:r>
                      <a:r>
                        <a:rPr lang="ru-RU" sz="1200" b="1" i="1" kern="1200" baseline="0" dirty="0" smtClean="0">
                          <a:solidFill>
                            <a:schemeClr val="dk1"/>
                          </a:solidFill>
                          <a:latin typeface="Times New Roman" panose="02020603050405020304" pitchFamily="18" charset="0"/>
                          <a:ea typeface="Times New Roman"/>
                          <a:cs typeface="Times New Roman" panose="02020603050405020304" pitchFamily="18" charset="0"/>
                        </a:rPr>
                        <a:t>Степанов, </a:t>
                      </a:r>
                      <a:r>
                        <a:rPr lang="ru-RU" sz="1200" b="1" i="1" kern="1200" baseline="0" dirty="0" err="1" smtClean="0">
                          <a:solidFill>
                            <a:schemeClr val="dk1"/>
                          </a:solidFill>
                          <a:latin typeface="Times New Roman" panose="02020603050405020304" pitchFamily="18" charset="0"/>
                          <a:ea typeface="Times New Roman"/>
                          <a:cs typeface="Times New Roman" panose="02020603050405020304" pitchFamily="18" charset="0"/>
                        </a:rPr>
                        <a:t>Киракосян</a:t>
                      </a:r>
                      <a:r>
                        <a:rPr lang="ru-RU" sz="1200" b="1" i="1" kern="1200" baseline="0" dirty="0" smtClean="0">
                          <a:solidFill>
                            <a:schemeClr val="dk1"/>
                          </a:solidFill>
                          <a:latin typeface="Times New Roman" panose="02020603050405020304" pitchFamily="18" charset="0"/>
                          <a:ea typeface="Times New Roman"/>
                          <a:cs typeface="Times New Roman" panose="02020603050405020304" pitchFamily="18" charset="0"/>
                        </a:rPr>
                        <a:t> Л.Г. и др.</a:t>
                      </a:r>
                      <a:r>
                        <a:rPr lang="ru-RU" sz="1200" kern="1200" baseline="0" dirty="0" smtClean="0">
                          <a:solidFill>
                            <a:schemeClr val="dk1"/>
                          </a:solidFill>
                          <a:latin typeface="Times New Roman" panose="02020603050405020304" pitchFamily="18" charset="0"/>
                          <a:ea typeface="Times New Roman"/>
                          <a:cs typeface="Times New Roman" panose="02020603050405020304" pitchFamily="18" charset="0"/>
                        </a:rPr>
                        <a:t>).</a:t>
                      </a:r>
                      <a:endParaRPr lang="ru-RU" sz="1200" kern="1200" dirty="0">
                        <a:solidFill>
                          <a:schemeClr val="dk1"/>
                        </a:solidFill>
                        <a:latin typeface="Times New Roman" panose="02020603050405020304" pitchFamily="18" charset="0"/>
                        <a:ea typeface="Times New Roman"/>
                        <a:cs typeface="Times New Roman" panose="02020603050405020304" pitchFamily="18" charset="0"/>
                      </a:endParaRPr>
                    </a:p>
                  </a:txBody>
                  <a:tcPr marL="68580" marR="68580" marT="0" marB="0"/>
                </a:tc>
                <a:extLst>
                  <a:ext uri="{0D108BD9-81ED-4DB2-BD59-A6C34878D82A}">
                    <a16:rowId xmlns:a16="http://schemas.microsoft.com/office/drawing/2014/main" val="3215536312"/>
                  </a:ext>
                </a:extLst>
              </a:tr>
            </a:tbl>
          </a:graphicData>
        </a:graphic>
      </p:graphicFrame>
      <p:sp>
        <p:nvSpPr>
          <p:cNvPr id="4" name="Номер слайда 3"/>
          <p:cNvSpPr>
            <a:spLocks noGrp="1"/>
          </p:cNvSpPr>
          <p:nvPr>
            <p:ph type="sldNum" sz="quarter" idx="12"/>
          </p:nvPr>
        </p:nvSpPr>
        <p:spPr>
          <a:xfrm>
            <a:off x="7010400" y="6492875"/>
            <a:ext cx="2133600" cy="365125"/>
          </a:xfrm>
        </p:spPr>
        <p:txBody>
          <a:bodyPr/>
          <a:lstStyle/>
          <a:p>
            <a:fld id="{AB7C7D02-7D08-4593-9CA8-598C0DC12764}" type="slidenum">
              <a:rPr lang="ru-RU" smtClean="0"/>
              <a:pPr/>
              <a:t>6</a:t>
            </a:fld>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 name="Group 82"/>
          <p:cNvGrpSpPr>
            <a:grpSpLocks/>
          </p:cNvGrpSpPr>
          <p:nvPr/>
        </p:nvGrpSpPr>
        <p:grpSpPr bwMode="auto">
          <a:xfrm rot="5400000">
            <a:off x="1210837" y="-1166862"/>
            <a:ext cx="6728674" cy="9150354"/>
            <a:chOff x="445" y="1124"/>
            <a:chExt cx="11037" cy="14405"/>
          </a:xfrm>
        </p:grpSpPr>
        <p:sp>
          <p:nvSpPr>
            <p:cNvPr id="1055" name="Rectangle 132"/>
            <p:cNvSpPr>
              <a:spLocks noChangeArrowheads="1"/>
            </p:cNvSpPr>
            <p:nvPr/>
          </p:nvSpPr>
          <p:spPr bwMode="auto">
            <a:xfrm rot="16200000">
              <a:off x="3662" y="7699"/>
              <a:ext cx="14395" cy="12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Логическая схема взаимосвязи </a:t>
              </a:r>
              <a:r>
                <a:rPr kumimoji="0" lang="ru-RU" alt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математических, статистических </a:t>
              </a:r>
              <a:r>
                <a:rPr kumimoji="0" lang="ru-RU" altLang="ru-RU"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и инструментальных методов и результатов диссертационной работы</a:t>
              </a:r>
              <a:endParaRPr kumimoji="0" lang="ru-RU" alt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088" name="Rectangle 403"/>
            <p:cNvSpPr>
              <a:spLocks noChangeArrowheads="1"/>
            </p:cNvSpPr>
            <p:nvPr/>
          </p:nvSpPr>
          <p:spPr bwMode="auto">
            <a:xfrm rot="-5400000">
              <a:off x="-2528" y="4726"/>
              <a:ext cx="11525" cy="4546"/>
            </a:xfrm>
            <a:prstGeom prst="rect">
              <a:avLst/>
            </a:prstGeom>
            <a:solidFill>
              <a:srgbClr val="FFFFFF">
                <a:alpha val="0"/>
              </a:srgbClr>
            </a:solidFill>
            <a:ln w="9525">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089" name="Rectangle 402"/>
            <p:cNvSpPr>
              <a:spLocks noChangeArrowheads="1"/>
            </p:cNvSpPr>
            <p:nvPr/>
          </p:nvSpPr>
          <p:spPr bwMode="auto">
            <a:xfrm rot="-5400000">
              <a:off x="-4" y="1685"/>
              <a:ext cx="1264" cy="366"/>
            </a:xfrm>
            <a:prstGeom prst="rect">
              <a:avLst/>
            </a:prstGeom>
            <a:solidFill>
              <a:srgbClr val="FFFFFF">
                <a:alpha val="0"/>
              </a:srgbClr>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ПРОЦЕСС</a:t>
              </a:r>
              <a:endParaRPr kumimoji="0" lang="ru-RU" altLang="ru-RU" sz="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0" name="Rectangle 404"/>
            <p:cNvSpPr>
              <a:spLocks noChangeArrowheads="1"/>
            </p:cNvSpPr>
            <p:nvPr/>
          </p:nvSpPr>
          <p:spPr bwMode="auto">
            <a:xfrm rot="-5400000">
              <a:off x="467" y="13538"/>
              <a:ext cx="2486" cy="149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Arial" pitchFamily="34" charset="0"/>
                  <a:ea typeface="Times New Roman" pitchFamily="18" charset="0"/>
                </a:rPr>
                <a:t>1.</a:t>
              </a:r>
              <a:r>
                <a:rPr kumimoji="0" lang="ru-RU" altLang="ru-RU" sz="1000" b="0" i="0" u="none" strike="noStrike" cap="none" normalizeH="0" baseline="0" dirty="0" smtClean="0">
                  <a:ln>
                    <a:noFill/>
                  </a:ln>
                  <a:solidFill>
                    <a:schemeClr val="tx1"/>
                  </a:solidFill>
                  <a:effectLst/>
                  <a:latin typeface="Arial" pitchFamily="34" charset="0"/>
                  <a:ea typeface="Times New Roman" pitchFamily="18" charset="0"/>
                </a:rPr>
                <a:t>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Показатели состояния окружающей среды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МОСП.</a:t>
              </a:r>
              <a:endParaRPr kumimoji="0" lang="ru-RU" altLang="ru-RU" sz="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itchFamily="18" charset="0"/>
                  <a:cs typeface="Times New Roman" panose="02020603050405020304" pitchFamily="18" charset="0"/>
                </a:rPr>
                <a:t>2. Показатели развития отрасли.</a:t>
              </a:r>
              <a:endParaRPr kumimoji="0" lang="ru-RU" altLang="ru-RU" sz="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itchFamily="18" charset="0"/>
                  <a:cs typeface="Times New Roman" panose="02020603050405020304" pitchFamily="18" charset="0"/>
                </a:rPr>
                <a:t>3. Показатели деятельности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itchFamily="18" charset="0"/>
                  <a:cs typeface="Times New Roman" panose="02020603050405020304" pitchFamily="18" charset="0"/>
                </a:rPr>
                <a:t>МОСП.</a:t>
              </a:r>
              <a:endParaRPr kumimoji="0" lang="ru-RU" altLang="ru-RU" sz="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1" name="Rectangle 405"/>
            <p:cNvSpPr>
              <a:spLocks noChangeArrowheads="1"/>
            </p:cNvSpPr>
            <p:nvPr/>
          </p:nvSpPr>
          <p:spPr bwMode="auto">
            <a:xfrm rot="-5400000">
              <a:off x="233" y="13323"/>
              <a:ext cx="906" cy="34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ВХОД</a:t>
              </a:r>
              <a:endParaRPr kumimoji="0" lang="ru-RU" altLang="ru-RU" sz="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2" name="Rectangle 406"/>
            <p:cNvSpPr>
              <a:spLocks noChangeArrowheads="1"/>
            </p:cNvSpPr>
            <p:nvPr/>
          </p:nvSpPr>
          <p:spPr bwMode="auto">
            <a:xfrm rot="-5400000">
              <a:off x="1105" y="10728"/>
              <a:ext cx="2381" cy="108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Экономико-математическая модель управления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финансовым результатом от оказания стоматологических услуг</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3" name="Rectangle 407"/>
            <p:cNvSpPr>
              <a:spLocks noChangeArrowheads="1"/>
            </p:cNvSpPr>
            <p:nvPr/>
          </p:nvSpPr>
          <p:spPr bwMode="auto">
            <a:xfrm rot="-5400000">
              <a:off x="975" y="7892"/>
              <a:ext cx="2641" cy="108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Экономико-математическая модель управления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прибылью МОСП</a:t>
              </a:r>
              <a:r>
                <a:rPr kumimoji="0" lang="ru-RU" altLang="ru-RU" sz="800" b="0" i="0" u="none" strike="noStrike" cap="none" normalizeH="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от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оказания платных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стоматологических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услуг</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4" name="Rectangle 408"/>
            <p:cNvSpPr>
              <a:spLocks noChangeArrowheads="1"/>
            </p:cNvSpPr>
            <p:nvPr/>
          </p:nvSpPr>
          <p:spPr bwMode="auto">
            <a:xfrm rot="-5400000">
              <a:off x="1111" y="2089"/>
              <a:ext cx="2339" cy="111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Комплексная система управления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стоматологическими услугами</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5" name="Rectangle 409"/>
            <p:cNvSpPr>
              <a:spLocks noChangeArrowheads="1"/>
            </p:cNvSpPr>
            <p:nvPr/>
          </p:nvSpPr>
          <p:spPr bwMode="auto">
            <a:xfrm rot="16200000">
              <a:off x="7176" y="3527"/>
              <a:ext cx="1102" cy="346"/>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altLang="ru-RU" sz="1000" b="0" i="0" u="none" strike="noStrike" cap="none" normalizeH="0" baseline="0" dirty="0" smtClean="0">
                  <a:ln>
                    <a:noFill/>
                  </a:ln>
                  <a:solidFill>
                    <a:schemeClr val="tx1"/>
                  </a:solidFill>
                  <a:effectLst/>
                  <a:latin typeface="Arial" pitchFamily="34" charset="0"/>
                  <a:ea typeface="Times New Roman" pitchFamily="18" charset="0"/>
                </a:rPr>
                <a:t>ВЫХОД</a:t>
              </a:r>
              <a:endParaRPr kumimoji="0" lang="ru-RU" altLang="ru-RU" sz="1800" b="0" i="0" u="none" strike="noStrike" cap="none" normalizeH="0" baseline="0" dirty="0" smtClean="0">
                <a:ln>
                  <a:noFill/>
                </a:ln>
                <a:solidFill>
                  <a:schemeClr val="tx1"/>
                </a:solidFill>
                <a:effectLst/>
                <a:latin typeface="Arial" pitchFamily="34" charset="0"/>
              </a:endParaRPr>
            </a:p>
          </p:txBody>
        </p:sp>
        <p:sp>
          <p:nvSpPr>
            <p:cNvPr id="1096" name="Rectangle 410"/>
            <p:cNvSpPr>
              <a:spLocks noChangeArrowheads="1"/>
            </p:cNvSpPr>
            <p:nvPr/>
          </p:nvSpPr>
          <p:spPr bwMode="auto">
            <a:xfrm rot="16200000">
              <a:off x="5235" y="6067"/>
              <a:ext cx="7472" cy="186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Показатели развития </a:t>
              </a:r>
              <a:r>
                <a:rPr kumimoji="0" lang="ru-RU" alt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МОСП (финансовый </a:t>
              </a:r>
              <a:r>
                <a:rPr kumimoji="0" lang="ru-RU" alt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результат, тарифные ставки, объёмы и номенклатура услуг, уровень заработной платы)</a:t>
              </a:r>
              <a:endParaRPr kumimoji="0" lang="ru-RU" altLang="ru-RU"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097" name="Rectangle 1426"/>
            <p:cNvSpPr>
              <a:spLocks noChangeArrowheads="1"/>
            </p:cNvSpPr>
            <p:nvPr/>
          </p:nvSpPr>
          <p:spPr bwMode="auto">
            <a:xfrm rot="-5400000">
              <a:off x="2834" y="7797"/>
              <a:ext cx="2640" cy="127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Прогрессивная система материального и морального стимулирования труда врачей-стоматологов и зубных техников</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02" name="Rectangle 140"/>
            <p:cNvSpPr>
              <a:spLocks noChangeArrowheads="1"/>
            </p:cNvSpPr>
            <p:nvPr/>
          </p:nvSpPr>
          <p:spPr bwMode="auto">
            <a:xfrm rot="16200000">
              <a:off x="4260" y="6359"/>
              <a:ext cx="4753" cy="128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Авторская концепция «</a:t>
              </a:r>
              <a:r>
                <a:rPr kumimoji="0" lang="ru-RU" alt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идеальной коммерческой</a:t>
              </a:r>
              <a:r>
                <a:rPr kumimoji="0" lang="ru-RU" altLang="ru-RU" sz="1600" b="0" i="0" u="none" strike="noStrike" cap="none" normalizeH="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стоматологической клиники</a:t>
              </a:r>
              <a:r>
                <a:rPr kumimoji="0" lang="ru-RU" altLang="ru-RU" sz="1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04" name="Rectangle 142"/>
            <p:cNvSpPr>
              <a:spLocks noChangeArrowheads="1"/>
            </p:cNvSpPr>
            <p:nvPr/>
          </p:nvSpPr>
          <p:spPr bwMode="auto">
            <a:xfrm rot="-5400000">
              <a:off x="920" y="4822"/>
              <a:ext cx="2681" cy="115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Экономико-математическая модель определения оптимальных тарифов, </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гарантийного срока и оптимальной доли возврата пациентов</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06" name="Rectangle 143"/>
            <p:cNvSpPr>
              <a:spLocks noChangeArrowheads="1"/>
            </p:cNvSpPr>
            <p:nvPr/>
          </p:nvSpPr>
          <p:spPr bwMode="auto">
            <a:xfrm rot="-5400000">
              <a:off x="2597" y="12979"/>
              <a:ext cx="1455" cy="158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Целевая функция экономико-математической модели управления </a:t>
              </a:r>
              <a:r>
                <a:rPr kumimoji="0" lang="ru-RU" altLang="ru-RU" sz="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стоматологиче-скими</a:t>
              </a:r>
              <a:r>
                <a:rPr kumimoji="0" lang="ru-RU" altLang="ru-RU" sz="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услугами</a:t>
              </a:r>
              <a:endParaRPr kumimoji="0" lang="ru-RU" altLang="ru-RU" sz="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07" name="Rectangle 144"/>
            <p:cNvSpPr>
              <a:spLocks noChangeArrowheads="1"/>
            </p:cNvSpPr>
            <p:nvPr/>
          </p:nvSpPr>
          <p:spPr bwMode="auto">
            <a:xfrm rot="-5400000">
              <a:off x="4121" y="13111"/>
              <a:ext cx="1455" cy="13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Функциональная модель системы управления </a:t>
              </a:r>
              <a:r>
                <a:rPr kumimoji="0" lang="ru-RU" altLang="ru-RU" sz="8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стоматологиче-скими</a:t>
              </a: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услугами</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08" name="Rectangle 145"/>
            <p:cNvSpPr>
              <a:spLocks noChangeArrowheads="1"/>
            </p:cNvSpPr>
            <p:nvPr/>
          </p:nvSpPr>
          <p:spPr bwMode="auto">
            <a:xfrm rot="-5400000">
              <a:off x="2983" y="2009"/>
              <a:ext cx="2340" cy="127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Модель распределения средств фонда развития МОСП между врачами-стоматологами, зубными техниками и руководством МОСП</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10" name="AutoShape 147"/>
            <p:cNvSpPr>
              <a:spLocks noChangeShapeType="1"/>
            </p:cNvSpPr>
            <p:nvPr/>
          </p:nvSpPr>
          <p:spPr bwMode="auto">
            <a:xfrm rot="-5400000">
              <a:off x="1441" y="12903"/>
              <a:ext cx="281"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1" name="AutoShape 148"/>
            <p:cNvSpPr>
              <a:spLocks noChangeShapeType="1"/>
            </p:cNvSpPr>
            <p:nvPr/>
          </p:nvSpPr>
          <p:spPr bwMode="auto">
            <a:xfrm rot="-5400000">
              <a:off x="3296" y="12902"/>
              <a:ext cx="281" cy="1"/>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2" name="AutoShape 149"/>
            <p:cNvSpPr>
              <a:spLocks noChangeShapeType="1"/>
            </p:cNvSpPr>
            <p:nvPr/>
          </p:nvSpPr>
          <p:spPr bwMode="auto">
            <a:xfrm rot="-5400000">
              <a:off x="4718" y="12903"/>
              <a:ext cx="281"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3" name="AutoShape 150"/>
            <p:cNvSpPr>
              <a:spLocks noChangeShapeType="1"/>
            </p:cNvSpPr>
            <p:nvPr/>
          </p:nvSpPr>
          <p:spPr bwMode="auto">
            <a:xfrm flipV="1">
              <a:off x="2269" y="9756"/>
              <a:ext cx="10" cy="325"/>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4" name="AutoShape 151"/>
            <p:cNvSpPr>
              <a:spLocks noChangeShapeType="1"/>
            </p:cNvSpPr>
            <p:nvPr/>
          </p:nvSpPr>
          <p:spPr bwMode="auto">
            <a:xfrm flipV="1">
              <a:off x="2279" y="6742"/>
              <a:ext cx="1" cy="373"/>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5" name="AutoShape 152"/>
            <p:cNvSpPr>
              <a:spLocks noChangeShapeType="1"/>
            </p:cNvSpPr>
            <p:nvPr/>
          </p:nvSpPr>
          <p:spPr bwMode="auto">
            <a:xfrm flipV="1">
              <a:off x="2258" y="3809"/>
              <a:ext cx="11" cy="25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6" name="AutoShape 153"/>
            <p:cNvSpPr>
              <a:spLocks noChangeShapeType="1"/>
            </p:cNvSpPr>
            <p:nvPr/>
          </p:nvSpPr>
          <p:spPr bwMode="auto">
            <a:xfrm flipV="1">
              <a:off x="2839" y="2714"/>
              <a:ext cx="676" cy="1"/>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7" name="AutoShape 154"/>
            <p:cNvSpPr>
              <a:spLocks noChangeShapeType="1"/>
            </p:cNvSpPr>
            <p:nvPr/>
          </p:nvSpPr>
          <p:spPr bwMode="auto">
            <a:xfrm>
              <a:off x="4126" y="3818"/>
              <a:ext cx="0" cy="241"/>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18" name="AutoShape 155"/>
            <p:cNvSpPr>
              <a:spLocks noChangeShapeType="1"/>
            </p:cNvSpPr>
            <p:nvPr/>
          </p:nvSpPr>
          <p:spPr bwMode="auto">
            <a:xfrm rot="16200000" flipH="1">
              <a:off x="3938" y="6929"/>
              <a:ext cx="375"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27" name="Rectangle 164"/>
            <p:cNvSpPr>
              <a:spLocks noChangeArrowheads="1"/>
            </p:cNvSpPr>
            <p:nvPr/>
          </p:nvSpPr>
          <p:spPr bwMode="auto">
            <a:xfrm rot="16200000">
              <a:off x="2893" y="14514"/>
              <a:ext cx="843" cy="118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Факторы внешней среды</a:t>
              </a:r>
              <a:endParaRPr kumimoji="0" lang="ru-RU" altLang="ru-RU" sz="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28" name="Rectangle 165"/>
            <p:cNvSpPr>
              <a:spLocks noChangeArrowheads="1"/>
            </p:cNvSpPr>
            <p:nvPr/>
          </p:nvSpPr>
          <p:spPr bwMode="auto">
            <a:xfrm rot="-5400000">
              <a:off x="4422" y="14500"/>
              <a:ext cx="843" cy="12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Факторы </a:t>
              </a:r>
              <a:r>
                <a:rPr kumimoji="0" lang="ru-RU" altLang="ru-RU" sz="7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внутрен</a:t>
              </a:r>
              <a:r>
                <a:rPr kumimoji="0" lang="en-US" altLang="ru-RU" sz="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ru-RU" altLang="ru-RU" sz="7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 среды</a:t>
              </a:r>
              <a:endParaRPr kumimoji="0" lang="ru-RU" altLang="ru-RU" sz="7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29" name="AutoShape 166"/>
            <p:cNvSpPr>
              <a:spLocks noChangeShapeType="1"/>
            </p:cNvSpPr>
            <p:nvPr/>
          </p:nvSpPr>
          <p:spPr bwMode="auto">
            <a:xfrm flipV="1">
              <a:off x="3325" y="14498"/>
              <a:ext cx="1" cy="169"/>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30" name="AutoShape 167"/>
            <p:cNvSpPr>
              <a:spLocks noChangeShapeType="1"/>
            </p:cNvSpPr>
            <p:nvPr/>
          </p:nvSpPr>
          <p:spPr bwMode="auto">
            <a:xfrm rot="-5400000">
              <a:off x="4756" y="14582"/>
              <a:ext cx="207" cy="1"/>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32" name="AutoShape 170"/>
            <p:cNvSpPr>
              <a:spLocks noChangeShapeType="1"/>
            </p:cNvSpPr>
            <p:nvPr/>
          </p:nvSpPr>
          <p:spPr bwMode="auto">
            <a:xfrm rot="16200000" flipH="1">
              <a:off x="7623" y="6654"/>
              <a:ext cx="72" cy="76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37" name="Rectangle 1525"/>
            <p:cNvSpPr>
              <a:spLocks noChangeArrowheads="1"/>
            </p:cNvSpPr>
            <p:nvPr/>
          </p:nvSpPr>
          <p:spPr bwMode="auto">
            <a:xfrm rot="-5400000">
              <a:off x="2800" y="4763"/>
              <a:ext cx="2681" cy="127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8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Экономико-математическая модель материального стимулирования врачей-стоматологов, зубных техников и руководства МОСП</a:t>
              </a:r>
              <a:endParaRPr kumimoji="0" lang="ru-RU" altLang="ru-RU"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pSp>
      <p:sp>
        <p:nvSpPr>
          <p:cNvPr id="4" name="Номер слайда 3"/>
          <p:cNvSpPr>
            <a:spLocks noGrp="1"/>
          </p:cNvSpPr>
          <p:nvPr>
            <p:ph type="sldNum" sz="quarter" idx="12"/>
          </p:nvPr>
        </p:nvSpPr>
        <p:spPr>
          <a:xfrm>
            <a:off x="8778680" y="6492875"/>
            <a:ext cx="365320" cy="365125"/>
          </a:xfrm>
        </p:spPr>
        <p:txBody>
          <a:bodyPr/>
          <a:lstStyle/>
          <a:p>
            <a:fld id="{AB7C7D02-7D08-4593-9CA8-598C0DC12764}" type="slidenum">
              <a:rPr lang="ru-RU" smtClean="0"/>
              <a:pPr/>
              <a:t>7</a:t>
            </a:fld>
            <a:endParaRPr lang="ru-RU" dirty="0"/>
          </a:p>
        </p:txBody>
      </p:sp>
      <p:sp>
        <p:nvSpPr>
          <p:cNvPr id="1053" name="Rectangle 13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cxnSp>
        <p:nvCxnSpPr>
          <p:cNvPr id="3" name="Соединительная линия уступом 2"/>
          <p:cNvCxnSpPr>
            <a:stCxn id="1097" idx="1"/>
            <a:endCxn id="1092" idx="2"/>
          </p:cNvCxnSpPr>
          <p:nvPr/>
        </p:nvCxnSpPr>
        <p:spPr>
          <a:xfrm rot="10800000">
            <a:off x="2704132" y="1503778"/>
            <a:ext cx="963947" cy="801381"/>
          </a:xfrm>
          <a:prstGeom prst="bent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9" name="Прямая со стрелкой 8"/>
          <p:cNvCxnSpPr>
            <a:stCxn id="1088" idx="2"/>
            <a:endCxn id="1102" idx="0"/>
          </p:cNvCxnSpPr>
          <p:nvPr/>
        </p:nvCxnSpPr>
        <p:spPr>
          <a:xfrm flipH="1">
            <a:off x="5418111" y="3130315"/>
            <a:ext cx="319" cy="2978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1196752"/>
          </a:xfrm>
        </p:spPr>
        <p:txBody>
          <a:bodyPr>
            <a:normAutofit/>
          </a:bodyPr>
          <a:lstStyle/>
          <a:p>
            <a:r>
              <a:rPr lang="ru-RU" sz="1600" b="1" dirty="0" smtClean="0">
                <a:latin typeface="Times New Roman" pitchFamily="18" charset="0"/>
                <a:cs typeface="Times New Roman" pitchFamily="18" charset="0"/>
              </a:rPr>
              <a:t>Первый научный результат</a:t>
            </a:r>
            <a:r>
              <a:rPr lang="ru-RU" b="1" dirty="0" smtClean="0">
                <a:latin typeface="Times New Roman" pitchFamily="18" charset="0"/>
                <a:cs typeface="Times New Roman" pitchFamily="18" charset="0"/>
              </a:rPr>
              <a:t/>
            </a:r>
            <a:br>
              <a:rPr lang="ru-RU" b="1" dirty="0" smtClean="0">
                <a:latin typeface="Times New Roman" pitchFamily="18" charset="0"/>
                <a:cs typeface="Times New Roman" pitchFamily="18" charset="0"/>
              </a:rPr>
            </a:br>
            <a:r>
              <a:rPr lang="ru-RU" sz="1600" i="1" dirty="0" smtClean="0">
                <a:latin typeface="Times New Roman" pitchFamily="18" charset="0"/>
                <a:cs typeface="Times New Roman" pitchFamily="18" charset="0"/>
              </a:rPr>
              <a:t>Проведён анализ особенностей финансирования и структуры управления </a:t>
            </a:r>
            <a:r>
              <a:rPr lang="ru-RU" sz="1600" i="1" dirty="0" smtClean="0">
                <a:latin typeface="Times New Roman" pitchFamily="18" charset="0"/>
                <a:cs typeface="Times New Roman" pitchFamily="18" charset="0"/>
              </a:rPr>
              <a:t>стоматологическими услугами. </a:t>
            </a:r>
            <a:r>
              <a:rPr lang="ru-RU" sz="1600" i="1" dirty="0" smtClean="0">
                <a:latin typeface="Times New Roman" pitchFamily="18" charset="0"/>
                <a:cs typeface="Times New Roman" pitchFamily="18" charset="0"/>
              </a:rPr>
              <a:t>Разработана целевая функция комплексной модели управления </a:t>
            </a:r>
            <a:r>
              <a:rPr lang="ru-RU" sz="1600" i="1" dirty="0" smtClean="0">
                <a:latin typeface="Times New Roman" pitchFamily="18" charset="0"/>
                <a:cs typeface="Times New Roman" pitchFamily="18" charset="0"/>
              </a:rPr>
              <a:t>стоматологическими услугами</a:t>
            </a:r>
            <a:endParaRPr lang="ru-RU" sz="1600" i="1" dirty="0">
              <a:latin typeface="Times New Roman" pitchFamily="18" charset="0"/>
              <a:cs typeface="Times New Roman" pitchFamily="18" charset="0"/>
            </a:endParaRPr>
          </a:p>
        </p:txBody>
      </p:sp>
      <p:sp>
        <p:nvSpPr>
          <p:cNvPr id="43072" name="Rectangle 6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43041" name="Group 191"/>
          <p:cNvGrpSpPr>
            <a:grpSpLocks/>
          </p:cNvGrpSpPr>
          <p:nvPr/>
        </p:nvGrpSpPr>
        <p:grpSpPr bwMode="auto">
          <a:xfrm>
            <a:off x="251194" y="1052736"/>
            <a:ext cx="8784976" cy="5688632"/>
            <a:chOff x="2451" y="859"/>
            <a:chExt cx="12133" cy="9569"/>
          </a:xfrm>
        </p:grpSpPr>
        <p:sp>
          <p:nvSpPr>
            <p:cNvPr id="43042" name="Rectangle 221"/>
            <p:cNvSpPr>
              <a:spLocks noChangeArrowheads="1"/>
            </p:cNvSpPr>
            <p:nvPr/>
          </p:nvSpPr>
          <p:spPr bwMode="auto">
            <a:xfrm>
              <a:off x="2451" y="10074"/>
              <a:ext cx="12133" cy="35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Схема разрабатываемой комплексной системы управления </a:t>
              </a:r>
              <a:r>
                <a:rPr kumimoji="0" lang="ru-RU"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развитием МОСП</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71" name="Rectangle 405"/>
            <p:cNvSpPr>
              <a:spLocks noChangeArrowheads="1"/>
            </p:cNvSpPr>
            <p:nvPr/>
          </p:nvSpPr>
          <p:spPr bwMode="auto">
            <a:xfrm>
              <a:off x="5843" y="859"/>
              <a:ext cx="909" cy="345"/>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ВХОД</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Rectangle 403"/>
            <p:cNvSpPr>
              <a:spLocks noChangeArrowheads="1"/>
            </p:cNvSpPr>
            <p:nvPr/>
          </p:nvSpPr>
          <p:spPr bwMode="auto">
            <a:xfrm>
              <a:off x="4191" y="2196"/>
              <a:ext cx="8261" cy="6704"/>
            </a:xfrm>
            <a:prstGeom prst="rect">
              <a:avLst/>
            </a:prstGeom>
            <a:solidFill>
              <a:srgbClr val="FFFFFF">
                <a:alpha val="0"/>
              </a:srgbClr>
            </a:solidFill>
            <a:ln w="9525">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3" name="AutoShape 1527"/>
            <p:cNvSpPr>
              <a:spLocks noChangeShapeType="1"/>
            </p:cNvSpPr>
            <p:nvPr/>
          </p:nvSpPr>
          <p:spPr bwMode="auto">
            <a:xfrm>
              <a:off x="9627" y="7343"/>
              <a:ext cx="1537"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43068" name="Rectangle 402"/>
            <p:cNvSpPr>
              <a:spLocks noChangeArrowheads="1"/>
            </p:cNvSpPr>
            <p:nvPr/>
          </p:nvSpPr>
          <p:spPr bwMode="auto">
            <a:xfrm>
              <a:off x="11164" y="1867"/>
              <a:ext cx="1269" cy="366"/>
            </a:xfrm>
            <a:prstGeom prst="rect">
              <a:avLst/>
            </a:prstGeom>
            <a:solidFill>
              <a:srgbClr val="FFFFFF">
                <a:alpha val="0"/>
              </a:srgbClr>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ПРОЦЕСС</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67" name="Rectangle 404"/>
            <p:cNvSpPr>
              <a:spLocks noChangeArrowheads="1"/>
            </p:cNvSpPr>
            <p:nvPr/>
          </p:nvSpPr>
          <p:spPr bwMode="auto">
            <a:xfrm>
              <a:off x="3063" y="1213"/>
              <a:ext cx="3532" cy="80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 Показатели состояния окружающей среды </a:t>
              </a: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МОСП.</a:t>
              </a:r>
              <a:endParaRPr kumimoji="0" lang="ru-RU" sz="9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 Показатели деятельности </a:t>
              </a: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МОСП.</a:t>
              </a:r>
              <a:endParaRPr kumimoji="0" lang="ru-RU" sz="9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3066" name="Rectangle 406"/>
            <p:cNvSpPr>
              <a:spLocks noChangeArrowheads="1"/>
            </p:cNvSpPr>
            <p:nvPr/>
          </p:nvSpPr>
          <p:spPr bwMode="auto">
            <a:xfrm>
              <a:off x="4614" y="2325"/>
              <a:ext cx="2909" cy="86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Экономико-математическая модель управления </a:t>
              </a: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финансовым результатом </a:t>
              </a:r>
              <a:r>
                <a:rPr kumimoji="0" lang="ru-RU" sz="8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от оказания </a:t>
              </a: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платных стоматологических услуг</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65" name="Rectangle 407"/>
            <p:cNvSpPr>
              <a:spLocks noChangeArrowheads="1"/>
            </p:cNvSpPr>
            <p:nvPr/>
          </p:nvSpPr>
          <p:spPr bwMode="auto">
            <a:xfrm>
              <a:off x="5359" y="3586"/>
              <a:ext cx="2881" cy="8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Модели управления запасами материалов и лекарственных средств и затратами на их хранение</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64" name="Rectangle 408"/>
            <p:cNvSpPr>
              <a:spLocks noChangeArrowheads="1"/>
            </p:cNvSpPr>
            <p:nvPr/>
          </p:nvSpPr>
          <p:spPr bwMode="auto">
            <a:xfrm>
              <a:off x="6863" y="4748"/>
              <a:ext cx="2349" cy="84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Комплексная система управления </a:t>
              </a: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финансовым результатом</a:t>
              </a:r>
              <a:r>
                <a:rPr kumimoji="0" lang="ru-RU" sz="9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МОСП</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63" name="Rectangle 409"/>
            <p:cNvSpPr>
              <a:spLocks noChangeArrowheads="1"/>
            </p:cNvSpPr>
            <p:nvPr/>
          </p:nvSpPr>
          <p:spPr bwMode="auto">
            <a:xfrm>
              <a:off x="12787" y="8900"/>
              <a:ext cx="1107" cy="346"/>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ВЫХОД</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62" name="Rectangle 410"/>
            <p:cNvSpPr>
              <a:spLocks noChangeArrowheads="1"/>
            </p:cNvSpPr>
            <p:nvPr/>
          </p:nvSpPr>
          <p:spPr bwMode="auto">
            <a:xfrm>
              <a:off x="10905" y="9217"/>
              <a:ext cx="3173" cy="81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Показатели развития </a:t>
              </a: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МОСП </a:t>
              </a:r>
              <a:r>
                <a:rPr kumimoji="0" lang="ru-RU" sz="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(финансовый результат, тарифные ставки, объёмы и номенклатура услуг, уровень заработной платы)</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AutoShape 411"/>
            <p:cNvSpPr>
              <a:spLocks noChangeShapeType="1"/>
            </p:cNvSpPr>
            <p:nvPr/>
          </p:nvSpPr>
          <p:spPr bwMode="auto">
            <a:xfrm>
              <a:off x="4837" y="2017"/>
              <a:ext cx="0" cy="84"/>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8" name="AutoShape 412"/>
            <p:cNvSpPr>
              <a:spLocks noChangeShapeType="1"/>
            </p:cNvSpPr>
            <p:nvPr/>
          </p:nvSpPr>
          <p:spPr bwMode="auto">
            <a:xfrm>
              <a:off x="4837" y="2101"/>
              <a:ext cx="1073" cy="1"/>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9" name="AutoShape 413"/>
            <p:cNvSpPr>
              <a:spLocks noChangeShapeType="1"/>
            </p:cNvSpPr>
            <p:nvPr/>
          </p:nvSpPr>
          <p:spPr bwMode="auto">
            <a:xfrm>
              <a:off x="5910" y="2101"/>
              <a:ext cx="0" cy="224"/>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10" name="AutoShape 414"/>
            <p:cNvSpPr>
              <a:spLocks noChangeShapeType="1"/>
            </p:cNvSpPr>
            <p:nvPr/>
          </p:nvSpPr>
          <p:spPr bwMode="auto">
            <a:xfrm>
              <a:off x="5910" y="3185"/>
              <a:ext cx="0" cy="205"/>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1" name="AutoShape 415"/>
            <p:cNvSpPr>
              <a:spLocks noChangeShapeType="1"/>
            </p:cNvSpPr>
            <p:nvPr/>
          </p:nvSpPr>
          <p:spPr bwMode="auto">
            <a:xfrm>
              <a:off x="5910" y="3390"/>
              <a:ext cx="892"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2" name="AutoShape 416"/>
            <p:cNvSpPr>
              <a:spLocks noChangeShapeType="1"/>
            </p:cNvSpPr>
            <p:nvPr/>
          </p:nvSpPr>
          <p:spPr bwMode="auto">
            <a:xfrm>
              <a:off x="6802" y="3390"/>
              <a:ext cx="0" cy="19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13" name="AutoShape 417"/>
            <p:cNvSpPr>
              <a:spLocks noChangeShapeType="1"/>
            </p:cNvSpPr>
            <p:nvPr/>
          </p:nvSpPr>
          <p:spPr bwMode="auto">
            <a:xfrm>
              <a:off x="6802" y="4405"/>
              <a:ext cx="0" cy="152"/>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4" name="AutoShape 418"/>
            <p:cNvSpPr>
              <a:spLocks noChangeShapeType="1"/>
            </p:cNvSpPr>
            <p:nvPr/>
          </p:nvSpPr>
          <p:spPr bwMode="auto">
            <a:xfrm>
              <a:off x="6802" y="4557"/>
              <a:ext cx="1229"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5" name="AutoShape 419"/>
            <p:cNvSpPr>
              <a:spLocks noChangeShapeType="1"/>
            </p:cNvSpPr>
            <p:nvPr/>
          </p:nvSpPr>
          <p:spPr bwMode="auto">
            <a:xfrm>
              <a:off x="8031" y="4557"/>
              <a:ext cx="1" cy="191"/>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16" name="AutoShape 420"/>
            <p:cNvSpPr>
              <a:spLocks noChangeShapeType="1"/>
            </p:cNvSpPr>
            <p:nvPr/>
          </p:nvSpPr>
          <p:spPr bwMode="auto">
            <a:xfrm>
              <a:off x="8031" y="5596"/>
              <a:ext cx="0" cy="183"/>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7" name="AutoShape 421"/>
            <p:cNvSpPr>
              <a:spLocks noChangeShapeType="1"/>
            </p:cNvSpPr>
            <p:nvPr/>
          </p:nvSpPr>
          <p:spPr bwMode="auto">
            <a:xfrm>
              <a:off x="8031" y="5779"/>
              <a:ext cx="1536"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18" name="AutoShape 422"/>
            <p:cNvSpPr>
              <a:spLocks noChangeShapeType="1"/>
            </p:cNvSpPr>
            <p:nvPr/>
          </p:nvSpPr>
          <p:spPr bwMode="auto">
            <a:xfrm>
              <a:off x="9567" y="5779"/>
              <a:ext cx="0" cy="165"/>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43049" name="Rectangle 214"/>
            <p:cNvSpPr>
              <a:spLocks noChangeArrowheads="1"/>
            </p:cNvSpPr>
            <p:nvPr/>
          </p:nvSpPr>
          <p:spPr bwMode="auto">
            <a:xfrm>
              <a:off x="7832" y="5941"/>
              <a:ext cx="3470" cy="122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Прогрессивная система материального и морального стимулирования труда </a:t>
              </a: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врачей-стоматологов,</a:t>
              </a:r>
              <a:r>
                <a:rPr kumimoji="0" lang="ru-RU" sz="900" b="0" i="0" u="none" strike="noStrike" cap="none" normalizeH="0" dirty="0" smtClean="0">
                  <a:ln>
                    <a:noFill/>
                  </a:ln>
                  <a:solidFill>
                    <a:schemeClr val="tx1"/>
                  </a:solidFill>
                  <a:effectLst/>
                  <a:latin typeface="Times New Roman" pitchFamily="18" charset="0"/>
                  <a:ea typeface="Calibri" pitchFamily="34" charset="0"/>
                  <a:cs typeface="Times New Roman" pitchFamily="18" charset="0"/>
                </a:rPr>
                <a:t> зубных техников и административно-управленческого персонала</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AutoShape 1526"/>
            <p:cNvSpPr>
              <a:spLocks noChangeShapeType="1"/>
            </p:cNvSpPr>
            <p:nvPr/>
          </p:nvSpPr>
          <p:spPr bwMode="auto">
            <a:xfrm>
              <a:off x="9627" y="7160"/>
              <a:ext cx="0" cy="183"/>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0" name="AutoShape 1528"/>
            <p:cNvSpPr>
              <a:spLocks noChangeShapeType="1"/>
            </p:cNvSpPr>
            <p:nvPr/>
          </p:nvSpPr>
          <p:spPr bwMode="auto">
            <a:xfrm>
              <a:off x="11164" y="7343"/>
              <a:ext cx="0" cy="16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1" name="AutoShape 1536"/>
            <p:cNvSpPr>
              <a:spLocks noChangeShapeType="1"/>
            </p:cNvSpPr>
            <p:nvPr/>
          </p:nvSpPr>
          <p:spPr bwMode="auto">
            <a:xfrm>
              <a:off x="11218" y="8717"/>
              <a:ext cx="14" cy="319"/>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2" name="AutoShape 1537"/>
            <p:cNvSpPr>
              <a:spLocks noChangeShapeType="1"/>
            </p:cNvSpPr>
            <p:nvPr/>
          </p:nvSpPr>
          <p:spPr bwMode="auto">
            <a:xfrm>
              <a:off x="11232" y="9036"/>
              <a:ext cx="1220"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3" name="AutoShape 1538"/>
            <p:cNvSpPr>
              <a:spLocks noChangeShapeType="1"/>
            </p:cNvSpPr>
            <p:nvPr/>
          </p:nvSpPr>
          <p:spPr bwMode="auto">
            <a:xfrm>
              <a:off x="12452" y="9036"/>
              <a:ext cx="0" cy="21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43043" name="Rectangle 1426"/>
            <p:cNvSpPr>
              <a:spLocks noChangeArrowheads="1"/>
            </p:cNvSpPr>
            <p:nvPr/>
          </p:nvSpPr>
          <p:spPr bwMode="auto">
            <a:xfrm>
              <a:off x="9627" y="7494"/>
              <a:ext cx="2724" cy="122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Экономико-математическая модель мотивации </a:t>
              </a:r>
              <a:r>
                <a:rPr kumimoji="0" lang="ru-RU" sz="9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врачей-стоматологов и административно-управленческого персонала</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4" name="Номер слайда 3"/>
          <p:cNvSpPr>
            <a:spLocks noGrp="1"/>
          </p:cNvSpPr>
          <p:nvPr>
            <p:ph type="sldNum" sz="quarter" idx="12"/>
          </p:nvPr>
        </p:nvSpPr>
        <p:spPr>
          <a:xfrm>
            <a:off x="8748464" y="6597351"/>
            <a:ext cx="395536" cy="260649"/>
          </a:xfrm>
        </p:spPr>
        <p:txBody>
          <a:bodyPr/>
          <a:lstStyle/>
          <a:p>
            <a:fld id="{AB7C7D02-7D08-4593-9CA8-598C0DC12764}" type="slidenum">
              <a:rPr lang="ru-RU" smtClean="0"/>
              <a:pPr/>
              <a:t>8</a:t>
            </a:fld>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04664"/>
          </a:xfrm>
        </p:spPr>
        <p:txBody>
          <a:bodyPr>
            <a:normAutofit/>
          </a:bodyPr>
          <a:lstStyle/>
          <a:p>
            <a:r>
              <a:rPr lang="ru-RU" sz="1600" b="1" dirty="0" smtClean="0">
                <a:latin typeface="Times New Roman" pitchFamily="18" charset="0"/>
                <a:cs typeface="Times New Roman" pitchFamily="18" charset="0"/>
              </a:rPr>
              <a:t>Первый научный результат</a:t>
            </a:r>
            <a:endParaRPr lang="ru-RU" sz="16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AB7C7D02-7D08-4593-9CA8-598C0DC12764}" type="slidenum">
              <a:rPr lang="ru-RU" smtClean="0"/>
              <a:pPr/>
              <a:t>9</a:t>
            </a:fld>
            <a:endParaRPr lang="ru-RU" dirty="0"/>
          </a:p>
        </p:txBody>
      </p:sp>
      <p:grpSp>
        <p:nvGrpSpPr>
          <p:cNvPr id="12291" name="Group 3"/>
          <p:cNvGrpSpPr>
            <a:grpSpLocks noChangeAspect="1"/>
          </p:cNvGrpSpPr>
          <p:nvPr/>
        </p:nvGrpSpPr>
        <p:grpSpPr bwMode="auto">
          <a:xfrm>
            <a:off x="641351" y="404664"/>
            <a:ext cx="7623187" cy="6316812"/>
            <a:chOff x="404" y="158"/>
            <a:chExt cx="4802" cy="4229"/>
          </a:xfrm>
        </p:grpSpPr>
        <p:sp>
          <p:nvSpPr>
            <p:cNvPr id="12290" name="AutoShape 2"/>
            <p:cNvSpPr>
              <a:spLocks noChangeAspect="1" noChangeArrowheads="1" noTextEdit="1"/>
            </p:cNvSpPr>
            <p:nvPr/>
          </p:nvSpPr>
          <p:spPr bwMode="auto">
            <a:xfrm>
              <a:off x="431" y="158"/>
              <a:ext cx="4736" cy="41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292" name="Rectangle 4"/>
            <p:cNvSpPr>
              <a:spLocks noChangeArrowheads="1"/>
            </p:cNvSpPr>
            <p:nvPr/>
          </p:nvSpPr>
          <p:spPr bwMode="auto">
            <a:xfrm>
              <a:off x="5112" y="4188"/>
              <a:ext cx="94" cy="1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293" name="Rectangle 5"/>
            <p:cNvSpPr>
              <a:spLocks noChangeArrowheads="1"/>
            </p:cNvSpPr>
            <p:nvPr/>
          </p:nvSpPr>
          <p:spPr bwMode="auto">
            <a:xfrm>
              <a:off x="4420" y="801"/>
              <a:ext cx="677" cy="202"/>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294" name="Rectangle 6"/>
            <p:cNvSpPr>
              <a:spLocks noChangeArrowheads="1"/>
            </p:cNvSpPr>
            <p:nvPr/>
          </p:nvSpPr>
          <p:spPr bwMode="auto">
            <a:xfrm>
              <a:off x="4518" y="788"/>
              <a:ext cx="526"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ПРОЦЕСС</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295" name="Rectangle 7"/>
            <p:cNvSpPr>
              <a:spLocks noChangeArrowheads="1"/>
            </p:cNvSpPr>
            <p:nvPr/>
          </p:nvSpPr>
          <p:spPr bwMode="auto">
            <a:xfrm>
              <a:off x="4995" y="841"/>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296" name="Rectangle 8"/>
            <p:cNvSpPr>
              <a:spLocks noChangeArrowheads="1"/>
            </p:cNvSpPr>
            <p:nvPr/>
          </p:nvSpPr>
          <p:spPr bwMode="auto">
            <a:xfrm>
              <a:off x="4477" y="3649"/>
              <a:ext cx="543" cy="202"/>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297" name="Rectangle 9"/>
            <p:cNvSpPr>
              <a:spLocks noChangeArrowheads="1"/>
            </p:cNvSpPr>
            <p:nvPr/>
          </p:nvSpPr>
          <p:spPr bwMode="auto">
            <a:xfrm>
              <a:off x="4564" y="3689"/>
              <a:ext cx="422"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ВЫХОД</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298" name="Rectangle 10"/>
            <p:cNvSpPr>
              <a:spLocks noChangeArrowheads="1"/>
            </p:cNvSpPr>
            <p:nvPr/>
          </p:nvSpPr>
          <p:spPr bwMode="auto">
            <a:xfrm>
              <a:off x="4935" y="3689"/>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299" name="Rectangle 11"/>
            <p:cNvSpPr>
              <a:spLocks noChangeArrowheads="1"/>
            </p:cNvSpPr>
            <p:nvPr/>
          </p:nvSpPr>
          <p:spPr bwMode="auto">
            <a:xfrm>
              <a:off x="4477" y="158"/>
              <a:ext cx="543" cy="202"/>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00" name="Rectangle 12"/>
            <p:cNvSpPr>
              <a:spLocks noChangeArrowheads="1"/>
            </p:cNvSpPr>
            <p:nvPr/>
          </p:nvSpPr>
          <p:spPr bwMode="auto">
            <a:xfrm>
              <a:off x="4608" y="199"/>
              <a:ext cx="332"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ВХОД</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301" name="Rectangle 13"/>
            <p:cNvSpPr>
              <a:spLocks noChangeArrowheads="1"/>
            </p:cNvSpPr>
            <p:nvPr/>
          </p:nvSpPr>
          <p:spPr bwMode="auto">
            <a:xfrm>
              <a:off x="4892" y="199"/>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2304" name="Group 16"/>
            <p:cNvGrpSpPr>
              <a:grpSpLocks/>
            </p:cNvGrpSpPr>
            <p:nvPr/>
          </p:nvGrpSpPr>
          <p:grpSpPr bwMode="auto">
            <a:xfrm>
              <a:off x="500" y="360"/>
              <a:ext cx="4520" cy="348"/>
              <a:chOff x="500" y="360"/>
              <a:chExt cx="4520" cy="348"/>
            </a:xfrm>
          </p:grpSpPr>
          <p:sp>
            <p:nvSpPr>
              <p:cNvPr id="12302" name="Rectangle 14"/>
              <p:cNvSpPr>
                <a:spLocks noChangeArrowheads="1"/>
              </p:cNvSpPr>
              <p:nvPr/>
            </p:nvSpPr>
            <p:spPr bwMode="auto">
              <a:xfrm>
                <a:off x="500" y="360"/>
                <a:ext cx="4520" cy="34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03" name="Rectangle 15"/>
              <p:cNvSpPr>
                <a:spLocks noChangeArrowheads="1"/>
              </p:cNvSpPr>
              <p:nvPr/>
            </p:nvSpPr>
            <p:spPr bwMode="auto">
              <a:xfrm>
                <a:off x="500" y="360"/>
                <a:ext cx="4520" cy="348"/>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ru-RU"/>
              </a:p>
            </p:txBody>
          </p:sp>
        </p:grpSp>
        <p:sp>
          <p:nvSpPr>
            <p:cNvPr id="12305" name="Rectangle 17"/>
            <p:cNvSpPr>
              <a:spLocks noChangeArrowheads="1"/>
            </p:cNvSpPr>
            <p:nvPr/>
          </p:nvSpPr>
          <p:spPr bwMode="auto">
            <a:xfrm>
              <a:off x="643" y="401"/>
              <a:ext cx="4418"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Исходные параметры моделирования: объёмы и номенклатура услуг, средние тарифы на платные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06" name="Rectangle 18"/>
            <p:cNvSpPr>
              <a:spLocks noChangeArrowheads="1"/>
            </p:cNvSpPr>
            <p:nvPr/>
          </p:nvSpPr>
          <p:spPr bwMode="auto">
            <a:xfrm>
              <a:off x="650" y="532"/>
              <a:ext cx="4271" cy="126"/>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sz="1300" dirty="0" smtClean="0">
                  <a:solidFill>
                    <a:srgbClr val="000000"/>
                  </a:solidFill>
                  <a:latin typeface="Times New Roman" pitchFamily="18" charset="0"/>
                  <a:cs typeface="Arial" pitchFamily="34" charset="0"/>
                </a:rPr>
                <a:t>стоматологические</a:t>
              </a: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 </a:t>
              </a: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услуги, штатное расписание, процент отчислений на стимулирование труда</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07" name="Rectangle 19"/>
            <p:cNvSpPr>
              <a:spLocks noChangeArrowheads="1"/>
            </p:cNvSpPr>
            <p:nvPr/>
          </p:nvSpPr>
          <p:spPr bwMode="auto">
            <a:xfrm>
              <a:off x="4701" y="520"/>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2310" name="Group 22"/>
            <p:cNvGrpSpPr>
              <a:grpSpLocks/>
            </p:cNvGrpSpPr>
            <p:nvPr/>
          </p:nvGrpSpPr>
          <p:grpSpPr bwMode="auto">
            <a:xfrm>
              <a:off x="500" y="983"/>
              <a:ext cx="1030" cy="1200"/>
              <a:chOff x="500" y="983"/>
              <a:chExt cx="1030" cy="1200"/>
            </a:xfrm>
          </p:grpSpPr>
          <p:sp>
            <p:nvSpPr>
              <p:cNvPr id="12308" name="Rectangle 20"/>
              <p:cNvSpPr>
                <a:spLocks noChangeArrowheads="1"/>
              </p:cNvSpPr>
              <p:nvPr/>
            </p:nvSpPr>
            <p:spPr bwMode="auto">
              <a:xfrm>
                <a:off x="500" y="1112"/>
                <a:ext cx="1030" cy="885"/>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09" name="Rectangle 21"/>
              <p:cNvSpPr>
                <a:spLocks noChangeArrowheads="1"/>
              </p:cNvSpPr>
              <p:nvPr/>
            </p:nvSpPr>
            <p:spPr bwMode="auto">
              <a:xfrm>
                <a:off x="500" y="983"/>
                <a:ext cx="1030" cy="1200"/>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pPr algn="ctr"/>
                <a:r>
                  <a:rPr lang="ru-RU" sz="1400" dirty="0" smtClean="0">
                    <a:latin typeface="Times New Roman" pitchFamily="18" charset="0"/>
                    <a:cs typeface="Times New Roman" pitchFamily="18" charset="0"/>
                  </a:rPr>
                  <a:t>Целевая функция модели управления </a:t>
                </a:r>
                <a:r>
                  <a:rPr lang="ru-RU" sz="1400" dirty="0" smtClean="0">
                    <a:latin typeface="Times New Roman" pitchFamily="18" charset="0"/>
                    <a:cs typeface="Times New Roman" pitchFamily="18" charset="0"/>
                  </a:rPr>
                  <a:t>финансовым результатом от оказания платных </a:t>
                </a:r>
                <a:r>
                  <a:rPr lang="ru-RU" sz="1400" dirty="0" err="1" smtClean="0">
                    <a:latin typeface="Times New Roman" pitchFamily="18" charset="0"/>
                    <a:cs typeface="Times New Roman" pitchFamily="18" charset="0"/>
                  </a:rPr>
                  <a:t>стоматологиче-ских</a:t>
                </a:r>
                <a:r>
                  <a:rPr lang="ru-RU" sz="1400" dirty="0" smtClean="0">
                    <a:latin typeface="Times New Roman" pitchFamily="18" charset="0"/>
                    <a:cs typeface="Times New Roman" pitchFamily="18" charset="0"/>
                  </a:rPr>
                  <a:t> услуг</a:t>
                </a:r>
                <a:endParaRPr lang="ru-RU" sz="1400" dirty="0">
                  <a:latin typeface="Times New Roman" pitchFamily="18" charset="0"/>
                  <a:cs typeface="Times New Roman" pitchFamily="18" charset="0"/>
                </a:endParaRPr>
              </a:p>
            </p:txBody>
          </p:sp>
        </p:grpSp>
        <p:sp>
          <p:nvSpPr>
            <p:cNvPr id="12314" name="Rectangle 26"/>
            <p:cNvSpPr>
              <a:spLocks noChangeArrowheads="1"/>
            </p:cNvSpPr>
            <p:nvPr/>
          </p:nvSpPr>
          <p:spPr bwMode="auto">
            <a:xfrm>
              <a:off x="690" y="1503"/>
              <a:ext cx="0" cy="17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15" name="Rectangle 27"/>
            <p:cNvSpPr>
              <a:spLocks noChangeArrowheads="1"/>
            </p:cNvSpPr>
            <p:nvPr/>
          </p:nvSpPr>
          <p:spPr bwMode="auto">
            <a:xfrm>
              <a:off x="741" y="1503"/>
              <a:ext cx="0" cy="17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22" name="Rectangle 34"/>
            <p:cNvSpPr>
              <a:spLocks noChangeArrowheads="1"/>
            </p:cNvSpPr>
            <p:nvPr/>
          </p:nvSpPr>
          <p:spPr bwMode="auto">
            <a:xfrm>
              <a:off x="1353" y="1851"/>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2325" name="Group 37"/>
            <p:cNvGrpSpPr>
              <a:grpSpLocks/>
            </p:cNvGrpSpPr>
            <p:nvPr/>
          </p:nvGrpSpPr>
          <p:grpSpPr bwMode="auto">
            <a:xfrm>
              <a:off x="1619" y="983"/>
              <a:ext cx="1030" cy="1200"/>
              <a:chOff x="1619" y="983"/>
              <a:chExt cx="1030" cy="1200"/>
            </a:xfrm>
          </p:grpSpPr>
          <p:sp>
            <p:nvSpPr>
              <p:cNvPr id="12323" name="Rectangle 35"/>
              <p:cNvSpPr>
                <a:spLocks noChangeArrowheads="1"/>
              </p:cNvSpPr>
              <p:nvPr/>
            </p:nvSpPr>
            <p:spPr bwMode="auto">
              <a:xfrm>
                <a:off x="1619" y="1112"/>
                <a:ext cx="1030" cy="885"/>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24" name="Rectangle 36"/>
              <p:cNvSpPr>
                <a:spLocks noChangeArrowheads="1"/>
              </p:cNvSpPr>
              <p:nvPr/>
            </p:nvSpPr>
            <p:spPr bwMode="auto">
              <a:xfrm>
                <a:off x="1619" y="983"/>
                <a:ext cx="1030" cy="1200"/>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ru-RU"/>
              </a:p>
            </p:txBody>
          </p:sp>
        </p:grpSp>
        <p:sp>
          <p:nvSpPr>
            <p:cNvPr id="12326" name="Rectangle 38"/>
            <p:cNvSpPr>
              <a:spLocks noChangeArrowheads="1"/>
            </p:cNvSpPr>
            <p:nvPr/>
          </p:nvSpPr>
          <p:spPr bwMode="auto">
            <a:xfrm>
              <a:off x="1655" y="1153"/>
              <a:ext cx="944" cy="756"/>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Целевая функция</a:t>
              </a:r>
            </a:p>
            <a:p>
              <a:pPr marL="0" marR="0" lvl="0" indent="0" algn="ctr" defTabSz="914400" rtl="0" eaLnBrk="1" fontAlgn="base" latinLnBrk="0" hangingPunct="1">
                <a:lnSpc>
                  <a:spcPct val="100000"/>
                </a:lnSpc>
                <a:spcBef>
                  <a:spcPct val="0"/>
                </a:spcBef>
                <a:spcAft>
                  <a:spcPct val="0"/>
                </a:spcAft>
                <a:buClrTx/>
                <a:buSzTx/>
                <a:buFontTx/>
                <a:buNone/>
                <a:tabLst/>
              </a:pPr>
              <a:r>
                <a:rPr lang="ru-RU" sz="1300" dirty="0" smtClean="0">
                  <a:solidFill>
                    <a:srgbClr val="000000"/>
                  </a:solidFill>
                  <a:latin typeface="Times New Roman" pitchFamily="18" charset="0"/>
                  <a:cs typeface="Arial" pitchFamily="34" charset="0"/>
                </a:rPr>
                <a:t>модели </a:t>
              </a:r>
              <a:r>
                <a:rPr lang="ru-RU" sz="1300" dirty="0" smtClean="0">
                  <a:solidFill>
                    <a:srgbClr val="000000"/>
                  </a:solidFill>
                  <a:latin typeface="Times New Roman" pitchFamily="18" charset="0"/>
                  <a:cs typeface="Arial" pitchFamily="34" charset="0"/>
                </a:rPr>
                <a:t>управления запасами материалов и лекарственных средств и затратами на их хранение</a:t>
              </a:r>
              <a:endParaRPr lang="ru-RU" sz="1300" dirty="0" smtClean="0">
                <a:solidFill>
                  <a:srgbClr val="000000"/>
                </a:solidFill>
                <a:latin typeface="Times New Roman" pitchFamily="18" charset="0"/>
                <a:cs typeface="Arial" pitchFamily="34" charset="0"/>
              </a:endParaRPr>
            </a:p>
          </p:txBody>
        </p:sp>
        <p:sp>
          <p:nvSpPr>
            <p:cNvPr id="12334" name="Rectangle 46"/>
            <p:cNvSpPr>
              <a:spLocks noChangeArrowheads="1"/>
            </p:cNvSpPr>
            <p:nvPr/>
          </p:nvSpPr>
          <p:spPr bwMode="auto">
            <a:xfrm>
              <a:off x="2555" y="1620"/>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2337" name="Group 49"/>
            <p:cNvGrpSpPr>
              <a:grpSpLocks/>
            </p:cNvGrpSpPr>
            <p:nvPr/>
          </p:nvGrpSpPr>
          <p:grpSpPr bwMode="auto">
            <a:xfrm>
              <a:off x="2725" y="983"/>
              <a:ext cx="1030" cy="1200"/>
              <a:chOff x="2725" y="983"/>
              <a:chExt cx="1030" cy="1200"/>
            </a:xfrm>
          </p:grpSpPr>
          <p:sp>
            <p:nvSpPr>
              <p:cNvPr id="12335" name="Rectangle 47"/>
              <p:cNvSpPr>
                <a:spLocks noChangeArrowheads="1"/>
              </p:cNvSpPr>
              <p:nvPr/>
            </p:nvSpPr>
            <p:spPr bwMode="auto">
              <a:xfrm>
                <a:off x="2725" y="1112"/>
                <a:ext cx="1030" cy="885"/>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36" name="Rectangle 48"/>
              <p:cNvSpPr>
                <a:spLocks noChangeArrowheads="1"/>
              </p:cNvSpPr>
              <p:nvPr/>
            </p:nvSpPr>
            <p:spPr bwMode="auto">
              <a:xfrm>
                <a:off x="2725" y="983"/>
                <a:ext cx="1030" cy="1200"/>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ru-RU"/>
              </a:p>
            </p:txBody>
          </p:sp>
        </p:grpSp>
        <p:sp>
          <p:nvSpPr>
            <p:cNvPr id="12338" name="Rectangle 50"/>
            <p:cNvSpPr>
              <a:spLocks noChangeArrowheads="1"/>
            </p:cNvSpPr>
            <p:nvPr/>
          </p:nvSpPr>
          <p:spPr bwMode="auto">
            <a:xfrm>
              <a:off x="2773" y="1119"/>
              <a:ext cx="955" cy="88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Целевая </a:t>
              </a: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функция</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модели мотивации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врачей-стоматологов,</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зубных техников 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административно-</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управленческого</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персонала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43" name="Rectangle 55"/>
            <p:cNvSpPr>
              <a:spLocks noChangeArrowheads="1"/>
            </p:cNvSpPr>
            <p:nvPr/>
          </p:nvSpPr>
          <p:spPr bwMode="auto">
            <a:xfrm>
              <a:off x="3546" y="1503"/>
              <a:ext cx="0" cy="17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45" name="Rectangle 57"/>
            <p:cNvSpPr>
              <a:spLocks noChangeArrowheads="1"/>
            </p:cNvSpPr>
            <p:nvPr/>
          </p:nvSpPr>
          <p:spPr bwMode="auto">
            <a:xfrm>
              <a:off x="3459" y="1620"/>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2348" name="Group 60"/>
            <p:cNvGrpSpPr>
              <a:grpSpLocks/>
            </p:cNvGrpSpPr>
            <p:nvPr/>
          </p:nvGrpSpPr>
          <p:grpSpPr bwMode="auto">
            <a:xfrm>
              <a:off x="2035" y="2650"/>
              <a:ext cx="1426" cy="799"/>
              <a:chOff x="2035" y="2650"/>
              <a:chExt cx="1426" cy="799"/>
            </a:xfrm>
          </p:grpSpPr>
          <p:sp>
            <p:nvSpPr>
              <p:cNvPr id="12346" name="Rectangle 58"/>
              <p:cNvSpPr>
                <a:spLocks noChangeArrowheads="1"/>
              </p:cNvSpPr>
              <p:nvPr/>
            </p:nvSpPr>
            <p:spPr bwMode="auto">
              <a:xfrm>
                <a:off x="2035" y="2721"/>
                <a:ext cx="1426" cy="72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47" name="Rectangle 59"/>
              <p:cNvSpPr>
                <a:spLocks noChangeArrowheads="1"/>
              </p:cNvSpPr>
              <p:nvPr/>
            </p:nvSpPr>
            <p:spPr bwMode="auto">
              <a:xfrm>
                <a:off x="2035" y="2650"/>
                <a:ext cx="1424" cy="799"/>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pPr algn="ctr"/>
                <a:r>
                  <a:rPr lang="ru-RU" sz="1400" dirty="0" smtClean="0">
                    <a:latin typeface="Times New Roman" pitchFamily="18" charset="0"/>
                    <a:cs typeface="Times New Roman" pitchFamily="18" charset="0"/>
                  </a:rPr>
                  <a:t>Блок формирования целевой функции комплексной системы управления </a:t>
                </a:r>
                <a:r>
                  <a:rPr lang="ru-RU" sz="1400" dirty="0" smtClean="0">
                    <a:latin typeface="Times New Roman" pitchFamily="18" charset="0"/>
                    <a:cs typeface="Times New Roman" pitchFamily="18" charset="0"/>
                  </a:rPr>
                  <a:t>финансовыми ресурсами МОСП</a:t>
                </a:r>
                <a:endParaRPr lang="ru-RU" sz="1400" dirty="0">
                  <a:latin typeface="Times New Roman" pitchFamily="18" charset="0"/>
                  <a:cs typeface="Times New Roman" pitchFamily="18" charset="0"/>
                </a:endParaRPr>
              </a:p>
            </p:txBody>
          </p:sp>
        </p:grpSp>
        <p:sp>
          <p:nvSpPr>
            <p:cNvPr id="12358" name="Rectangle 70"/>
            <p:cNvSpPr>
              <a:spLocks noChangeArrowheads="1"/>
            </p:cNvSpPr>
            <p:nvPr/>
          </p:nvSpPr>
          <p:spPr bwMode="auto">
            <a:xfrm>
              <a:off x="3075" y="3230"/>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359" name="Freeform 71"/>
            <p:cNvSpPr>
              <a:spLocks noEditPoints="1"/>
            </p:cNvSpPr>
            <p:nvPr/>
          </p:nvSpPr>
          <p:spPr bwMode="auto">
            <a:xfrm>
              <a:off x="430" y="906"/>
              <a:ext cx="4671" cy="2628"/>
            </a:xfrm>
            <a:custGeom>
              <a:avLst/>
              <a:gdLst/>
              <a:ahLst/>
              <a:cxnLst>
                <a:cxn ang="0">
                  <a:pos x="4424" y="7"/>
                </a:cxn>
                <a:cxn ang="0">
                  <a:pos x="4241" y="0"/>
                </a:cxn>
                <a:cxn ang="0">
                  <a:pos x="3975" y="7"/>
                </a:cxn>
                <a:cxn ang="0">
                  <a:pos x="3732" y="0"/>
                </a:cxn>
                <a:cxn ang="0">
                  <a:pos x="3550" y="7"/>
                </a:cxn>
                <a:cxn ang="0">
                  <a:pos x="3254" y="7"/>
                </a:cxn>
                <a:cxn ang="0">
                  <a:pos x="3071" y="0"/>
                </a:cxn>
                <a:cxn ang="0">
                  <a:pos x="2805" y="7"/>
                </a:cxn>
                <a:cxn ang="0">
                  <a:pos x="2562" y="0"/>
                </a:cxn>
                <a:cxn ang="0">
                  <a:pos x="2380" y="7"/>
                </a:cxn>
                <a:cxn ang="0">
                  <a:pos x="2083" y="7"/>
                </a:cxn>
                <a:cxn ang="0">
                  <a:pos x="1901" y="0"/>
                </a:cxn>
                <a:cxn ang="0">
                  <a:pos x="1635" y="7"/>
                </a:cxn>
                <a:cxn ang="0">
                  <a:pos x="1392" y="0"/>
                </a:cxn>
                <a:cxn ang="0">
                  <a:pos x="1210" y="7"/>
                </a:cxn>
                <a:cxn ang="0">
                  <a:pos x="913" y="7"/>
                </a:cxn>
                <a:cxn ang="0">
                  <a:pos x="731" y="0"/>
                </a:cxn>
                <a:cxn ang="0">
                  <a:pos x="465" y="7"/>
                </a:cxn>
                <a:cxn ang="0">
                  <a:pos x="222" y="0"/>
                </a:cxn>
                <a:cxn ang="0">
                  <a:pos x="39" y="7"/>
                </a:cxn>
                <a:cxn ang="0">
                  <a:pos x="8" y="264"/>
                </a:cxn>
                <a:cxn ang="0">
                  <a:pos x="0" y="446"/>
                </a:cxn>
                <a:cxn ang="0">
                  <a:pos x="8" y="711"/>
                </a:cxn>
                <a:cxn ang="0">
                  <a:pos x="0" y="954"/>
                </a:cxn>
                <a:cxn ang="0">
                  <a:pos x="8" y="1136"/>
                </a:cxn>
                <a:cxn ang="0">
                  <a:pos x="8" y="1432"/>
                </a:cxn>
                <a:cxn ang="0">
                  <a:pos x="0" y="1614"/>
                </a:cxn>
                <a:cxn ang="0">
                  <a:pos x="8" y="1879"/>
                </a:cxn>
                <a:cxn ang="0">
                  <a:pos x="0" y="2122"/>
                </a:cxn>
                <a:cxn ang="0">
                  <a:pos x="8" y="2304"/>
                </a:cxn>
                <a:cxn ang="0">
                  <a:pos x="0" y="2516"/>
                </a:cxn>
                <a:cxn ang="0">
                  <a:pos x="254" y="2528"/>
                </a:cxn>
                <a:cxn ang="0">
                  <a:pos x="497" y="2536"/>
                </a:cxn>
                <a:cxn ang="0">
                  <a:pos x="680" y="2528"/>
                </a:cxn>
                <a:cxn ang="0">
                  <a:pos x="976" y="2528"/>
                </a:cxn>
                <a:cxn ang="0">
                  <a:pos x="1158" y="2536"/>
                </a:cxn>
                <a:cxn ang="0">
                  <a:pos x="1424" y="2528"/>
                </a:cxn>
                <a:cxn ang="0">
                  <a:pos x="1667" y="2536"/>
                </a:cxn>
                <a:cxn ang="0">
                  <a:pos x="1850" y="2528"/>
                </a:cxn>
                <a:cxn ang="0">
                  <a:pos x="2146" y="2528"/>
                </a:cxn>
                <a:cxn ang="0">
                  <a:pos x="2329" y="2536"/>
                </a:cxn>
                <a:cxn ang="0">
                  <a:pos x="2594" y="2528"/>
                </a:cxn>
                <a:cxn ang="0">
                  <a:pos x="2838" y="2536"/>
                </a:cxn>
                <a:cxn ang="0">
                  <a:pos x="3020" y="2528"/>
                </a:cxn>
                <a:cxn ang="0">
                  <a:pos x="3316" y="2528"/>
                </a:cxn>
                <a:cxn ang="0">
                  <a:pos x="3499" y="2536"/>
                </a:cxn>
                <a:cxn ang="0">
                  <a:pos x="3765" y="2528"/>
                </a:cxn>
                <a:cxn ang="0">
                  <a:pos x="4008" y="2536"/>
                </a:cxn>
                <a:cxn ang="0">
                  <a:pos x="4190" y="2528"/>
                </a:cxn>
                <a:cxn ang="0">
                  <a:pos x="4486" y="2528"/>
                </a:cxn>
                <a:cxn ang="0">
                  <a:pos x="4671" y="2530"/>
                </a:cxn>
                <a:cxn ang="0">
                  <a:pos x="4663" y="2264"/>
                </a:cxn>
                <a:cxn ang="0">
                  <a:pos x="4671" y="2022"/>
                </a:cxn>
                <a:cxn ang="0">
                  <a:pos x="4663" y="1840"/>
                </a:cxn>
                <a:cxn ang="0">
                  <a:pos x="4663" y="1544"/>
                </a:cxn>
                <a:cxn ang="0">
                  <a:pos x="4671" y="1362"/>
                </a:cxn>
                <a:cxn ang="0">
                  <a:pos x="4663" y="1096"/>
                </a:cxn>
                <a:cxn ang="0">
                  <a:pos x="4671" y="854"/>
                </a:cxn>
                <a:cxn ang="0">
                  <a:pos x="4663" y="672"/>
                </a:cxn>
                <a:cxn ang="0">
                  <a:pos x="4663" y="376"/>
                </a:cxn>
                <a:cxn ang="0">
                  <a:pos x="4671" y="194"/>
                </a:cxn>
              </a:cxnLst>
              <a:rect l="0" t="0" r="r" b="b"/>
              <a:pathLst>
                <a:path w="4671" h="2536">
                  <a:moveTo>
                    <a:pt x="4667" y="7"/>
                  </a:moveTo>
                  <a:lnTo>
                    <a:pt x="4636" y="7"/>
                  </a:lnTo>
                  <a:lnTo>
                    <a:pt x="4636" y="0"/>
                  </a:lnTo>
                  <a:lnTo>
                    <a:pt x="4667" y="0"/>
                  </a:lnTo>
                  <a:lnTo>
                    <a:pt x="4667" y="7"/>
                  </a:lnTo>
                  <a:close/>
                  <a:moveTo>
                    <a:pt x="4614" y="7"/>
                  </a:moveTo>
                  <a:lnTo>
                    <a:pt x="4583" y="7"/>
                  </a:lnTo>
                  <a:lnTo>
                    <a:pt x="4583" y="0"/>
                  </a:lnTo>
                  <a:lnTo>
                    <a:pt x="4614" y="0"/>
                  </a:lnTo>
                  <a:lnTo>
                    <a:pt x="4614" y="7"/>
                  </a:lnTo>
                  <a:close/>
                  <a:moveTo>
                    <a:pt x="4560" y="7"/>
                  </a:moveTo>
                  <a:lnTo>
                    <a:pt x="4530" y="7"/>
                  </a:lnTo>
                  <a:lnTo>
                    <a:pt x="4530" y="0"/>
                  </a:lnTo>
                  <a:lnTo>
                    <a:pt x="4560" y="0"/>
                  </a:lnTo>
                  <a:lnTo>
                    <a:pt x="4560" y="7"/>
                  </a:lnTo>
                  <a:close/>
                  <a:moveTo>
                    <a:pt x="4507" y="7"/>
                  </a:moveTo>
                  <a:lnTo>
                    <a:pt x="4477" y="7"/>
                  </a:lnTo>
                  <a:lnTo>
                    <a:pt x="4477" y="0"/>
                  </a:lnTo>
                  <a:lnTo>
                    <a:pt x="4507" y="0"/>
                  </a:lnTo>
                  <a:lnTo>
                    <a:pt x="4507" y="7"/>
                  </a:lnTo>
                  <a:close/>
                  <a:moveTo>
                    <a:pt x="4454" y="7"/>
                  </a:moveTo>
                  <a:lnTo>
                    <a:pt x="4424" y="7"/>
                  </a:lnTo>
                  <a:lnTo>
                    <a:pt x="4424" y="0"/>
                  </a:lnTo>
                  <a:lnTo>
                    <a:pt x="4454" y="0"/>
                  </a:lnTo>
                  <a:lnTo>
                    <a:pt x="4454" y="7"/>
                  </a:lnTo>
                  <a:close/>
                  <a:moveTo>
                    <a:pt x="4401" y="7"/>
                  </a:moveTo>
                  <a:lnTo>
                    <a:pt x="4370" y="7"/>
                  </a:lnTo>
                  <a:lnTo>
                    <a:pt x="4370" y="0"/>
                  </a:lnTo>
                  <a:lnTo>
                    <a:pt x="4401" y="0"/>
                  </a:lnTo>
                  <a:lnTo>
                    <a:pt x="4401" y="7"/>
                  </a:lnTo>
                  <a:close/>
                  <a:moveTo>
                    <a:pt x="4348" y="7"/>
                  </a:moveTo>
                  <a:lnTo>
                    <a:pt x="4317" y="7"/>
                  </a:lnTo>
                  <a:lnTo>
                    <a:pt x="4317" y="0"/>
                  </a:lnTo>
                  <a:lnTo>
                    <a:pt x="4348" y="0"/>
                  </a:lnTo>
                  <a:lnTo>
                    <a:pt x="4348" y="7"/>
                  </a:lnTo>
                  <a:close/>
                  <a:moveTo>
                    <a:pt x="4295" y="7"/>
                  </a:moveTo>
                  <a:lnTo>
                    <a:pt x="4264" y="7"/>
                  </a:lnTo>
                  <a:lnTo>
                    <a:pt x="4264" y="0"/>
                  </a:lnTo>
                  <a:lnTo>
                    <a:pt x="4295" y="0"/>
                  </a:lnTo>
                  <a:lnTo>
                    <a:pt x="4295" y="7"/>
                  </a:lnTo>
                  <a:close/>
                  <a:moveTo>
                    <a:pt x="4241" y="7"/>
                  </a:moveTo>
                  <a:lnTo>
                    <a:pt x="4211" y="7"/>
                  </a:lnTo>
                  <a:lnTo>
                    <a:pt x="4211" y="0"/>
                  </a:lnTo>
                  <a:lnTo>
                    <a:pt x="4241" y="0"/>
                  </a:lnTo>
                  <a:lnTo>
                    <a:pt x="4241" y="7"/>
                  </a:lnTo>
                  <a:close/>
                  <a:moveTo>
                    <a:pt x="4188" y="7"/>
                  </a:moveTo>
                  <a:lnTo>
                    <a:pt x="4158" y="7"/>
                  </a:lnTo>
                  <a:lnTo>
                    <a:pt x="4158" y="0"/>
                  </a:lnTo>
                  <a:lnTo>
                    <a:pt x="4188" y="0"/>
                  </a:lnTo>
                  <a:lnTo>
                    <a:pt x="4188" y="7"/>
                  </a:lnTo>
                  <a:close/>
                  <a:moveTo>
                    <a:pt x="4135" y="7"/>
                  </a:moveTo>
                  <a:lnTo>
                    <a:pt x="4105" y="7"/>
                  </a:lnTo>
                  <a:lnTo>
                    <a:pt x="4105" y="0"/>
                  </a:lnTo>
                  <a:lnTo>
                    <a:pt x="4135" y="0"/>
                  </a:lnTo>
                  <a:lnTo>
                    <a:pt x="4135" y="7"/>
                  </a:lnTo>
                  <a:close/>
                  <a:moveTo>
                    <a:pt x="4082" y="7"/>
                  </a:moveTo>
                  <a:lnTo>
                    <a:pt x="4051" y="7"/>
                  </a:lnTo>
                  <a:lnTo>
                    <a:pt x="4051" y="0"/>
                  </a:lnTo>
                  <a:lnTo>
                    <a:pt x="4082" y="0"/>
                  </a:lnTo>
                  <a:lnTo>
                    <a:pt x="4082" y="7"/>
                  </a:lnTo>
                  <a:close/>
                  <a:moveTo>
                    <a:pt x="4029" y="7"/>
                  </a:moveTo>
                  <a:lnTo>
                    <a:pt x="3998" y="7"/>
                  </a:lnTo>
                  <a:lnTo>
                    <a:pt x="3998" y="0"/>
                  </a:lnTo>
                  <a:lnTo>
                    <a:pt x="4029" y="0"/>
                  </a:lnTo>
                  <a:lnTo>
                    <a:pt x="4029" y="7"/>
                  </a:lnTo>
                  <a:close/>
                  <a:moveTo>
                    <a:pt x="3975" y="7"/>
                  </a:moveTo>
                  <a:lnTo>
                    <a:pt x="3945" y="7"/>
                  </a:lnTo>
                  <a:lnTo>
                    <a:pt x="3945" y="0"/>
                  </a:lnTo>
                  <a:lnTo>
                    <a:pt x="3975" y="0"/>
                  </a:lnTo>
                  <a:lnTo>
                    <a:pt x="3975" y="7"/>
                  </a:lnTo>
                  <a:close/>
                  <a:moveTo>
                    <a:pt x="3922" y="7"/>
                  </a:moveTo>
                  <a:lnTo>
                    <a:pt x="3892" y="7"/>
                  </a:lnTo>
                  <a:lnTo>
                    <a:pt x="3892" y="0"/>
                  </a:lnTo>
                  <a:lnTo>
                    <a:pt x="3922" y="0"/>
                  </a:lnTo>
                  <a:lnTo>
                    <a:pt x="3922" y="7"/>
                  </a:lnTo>
                  <a:close/>
                  <a:moveTo>
                    <a:pt x="3869" y="7"/>
                  </a:moveTo>
                  <a:lnTo>
                    <a:pt x="3839" y="7"/>
                  </a:lnTo>
                  <a:lnTo>
                    <a:pt x="3839" y="0"/>
                  </a:lnTo>
                  <a:lnTo>
                    <a:pt x="3869" y="0"/>
                  </a:lnTo>
                  <a:lnTo>
                    <a:pt x="3869" y="7"/>
                  </a:lnTo>
                  <a:close/>
                  <a:moveTo>
                    <a:pt x="3816" y="7"/>
                  </a:moveTo>
                  <a:lnTo>
                    <a:pt x="3785" y="7"/>
                  </a:lnTo>
                  <a:lnTo>
                    <a:pt x="3785" y="0"/>
                  </a:lnTo>
                  <a:lnTo>
                    <a:pt x="3816" y="0"/>
                  </a:lnTo>
                  <a:lnTo>
                    <a:pt x="3816" y="7"/>
                  </a:lnTo>
                  <a:close/>
                  <a:moveTo>
                    <a:pt x="3763" y="7"/>
                  </a:moveTo>
                  <a:lnTo>
                    <a:pt x="3732" y="7"/>
                  </a:lnTo>
                  <a:lnTo>
                    <a:pt x="3732" y="0"/>
                  </a:lnTo>
                  <a:lnTo>
                    <a:pt x="3763" y="0"/>
                  </a:lnTo>
                  <a:lnTo>
                    <a:pt x="3763" y="7"/>
                  </a:lnTo>
                  <a:close/>
                  <a:moveTo>
                    <a:pt x="3709" y="7"/>
                  </a:moveTo>
                  <a:lnTo>
                    <a:pt x="3679" y="7"/>
                  </a:lnTo>
                  <a:lnTo>
                    <a:pt x="3679" y="0"/>
                  </a:lnTo>
                  <a:lnTo>
                    <a:pt x="3709" y="0"/>
                  </a:lnTo>
                  <a:lnTo>
                    <a:pt x="3709" y="7"/>
                  </a:lnTo>
                  <a:close/>
                  <a:moveTo>
                    <a:pt x="3656" y="7"/>
                  </a:moveTo>
                  <a:lnTo>
                    <a:pt x="3626" y="7"/>
                  </a:lnTo>
                  <a:lnTo>
                    <a:pt x="3626" y="0"/>
                  </a:lnTo>
                  <a:lnTo>
                    <a:pt x="3656" y="0"/>
                  </a:lnTo>
                  <a:lnTo>
                    <a:pt x="3656" y="7"/>
                  </a:lnTo>
                  <a:close/>
                  <a:moveTo>
                    <a:pt x="3603" y="7"/>
                  </a:moveTo>
                  <a:lnTo>
                    <a:pt x="3573" y="7"/>
                  </a:lnTo>
                  <a:lnTo>
                    <a:pt x="3573" y="0"/>
                  </a:lnTo>
                  <a:lnTo>
                    <a:pt x="3603" y="0"/>
                  </a:lnTo>
                  <a:lnTo>
                    <a:pt x="3603" y="7"/>
                  </a:lnTo>
                  <a:close/>
                  <a:moveTo>
                    <a:pt x="3550" y="7"/>
                  </a:moveTo>
                  <a:lnTo>
                    <a:pt x="3519" y="7"/>
                  </a:lnTo>
                  <a:lnTo>
                    <a:pt x="3519" y="0"/>
                  </a:lnTo>
                  <a:lnTo>
                    <a:pt x="3550" y="0"/>
                  </a:lnTo>
                  <a:lnTo>
                    <a:pt x="3550" y="7"/>
                  </a:lnTo>
                  <a:close/>
                  <a:moveTo>
                    <a:pt x="3497" y="7"/>
                  </a:moveTo>
                  <a:lnTo>
                    <a:pt x="3466" y="7"/>
                  </a:lnTo>
                  <a:lnTo>
                    <a:pt x="3466" y="0"/>
                  </a:lnTo>
                  <a:lnTo>
                    <a:pt x="3497" y="0"/>
                  </a:lnTo>
                  <a:lnTo>
                    <a:pt x="3497" y="7"/>
                  </a:lnTo>
                  <a:close/>
                  <a:moveTo>
                    <a:pt x="3443" y="7"/>
                  </a:moveTo>
                  <a:lnTo>
                    <a:pt x="3413" y="7"/>
                  </a:lnTo>
                  <a:lnTo>
                    <a:pt x="3413" y="0"/>
                  </a:lnTo>
                  <a:lnTo>
                    <a:pt x="3443" y="0"/>
                  </a:lnTo>
                  <a:lnTo>
                    <a:pt x="3443" y="7"/>
                  </a:lnTo>
                  <a:close/>
                  <a:moveTo>
                    <a:pt x="3390" y="7"/>
                  </a:moveTo>
                  <a:lnTo>
                    <a:pt x="3360" y="7"/>
                  </a:lnTo>
                  <a:lnTo>
                    <a:pt x="3360" y="0"/>
                  </a:lnTo>
                  <a:lnTo>
                    <a:pt x="3390" y="0"/>
                  </a:lnTo>
                  <a:lnTo>
                    <a:pt x="3390" y="7"/>
                  </a:lnTo>
                  <a:close/>
                  <a:moveTo>
                    <a:pt x="3337" y="7"/>
                  </a:moveTo>
                  <a:lnTo>
                    <a:pt x="3307" y="7"/>
                  </a:lnTo>
                  <a:lnTo>
                    <a:pt x="3307" y="0"/>
                  </a:lnTo>
                  <a:lnTo>
                    <a:pt x="3337" y="0"/>
                  </a:lnTo>
                  <a:lnTo>
                    <a:pt x="3337" y="7"/>
                  </a:lnTo>
                  <a:close/>
                  <a:moveTo>
                    <a:pt x="3284" y="7"/>
                  </a:moveTo>
                  <a:lnTo>
                    <a:pt x="3254" y="7"/>
                  </a:lnTo>
                  <a:lnTo>
                    <a:pt x="3254" y="0"/>
                  </a:lnTo>
                  <a:lnTo>
                    <a:pt x="3284" y="0"/>
                  </a:lnTo>
                  <a:lnTo>
                    <a:pt x="3284" y="7"/>
                  </a:lnTo>
                  <a:close/>
                  <a:moveTo>
                    <a:pt x="3231" y="7"/>
                  </a:moveTo>
                  <a:lnTo>
                    <a:pt x="3200" y="7"/>
                  </a:lnTo>
                  <a:lnTo>
                    <a:pt x="3200" y="0"/>
                  </a:lnTo>
                  <a:lnTo>
                    <a:pt x="3231" y="0"/>
                  </a:lnTo>
                  <a:lnTo>
                    <a:pt x="3231" y="7"/>
                  </a:lnTo>
                  <a:close/>
                  <a:moveTo>
                    <a:pt x="3178" y="7"/>
                  </a:moveTo>
                  <a:lnTo>
                    <a:pt x="3147" y="7"/>
                  </a:lnTo>
                  <a:lnTo>
                    <a:pt x="3147" y="0"/>
                  </a:lnTo>
                  <a:lnTo>
                    <a:pt x="3178" y="0"/>
                  </a:lnTo>
                  <a:lnTo>
                    <a:pt x="3178" y="7"/>
                  </a:lnTo>
                  <a:close/>
                  <a:moveTo>
                    <a:pt x="3124" y="7"/>
                  </a:moveTo>
                  <a:lnTo>
                    <a:pt x="3094" y="7"/>
                  </a:lnTo>
                  <a:lnTo>
                    <a:pt x="3094" y="0"/>
                  </a:lnTo>
                  <a:lnTo>
                    <a:pt x="3124" y="0"/>
                  </a:lnTo>
                  <a:lnTo>
                    <a:pt x="3124" y="7"/>
                  </a:lnTo>
                  <a:close/>
                  <a:moveTo>
                    <a:pt x="3071" y="7"/>
                  </a:moveTo>
                  <a:lnTo>
                    <a:pt x="3041" y="7"/>
                  </a:lnTo>
                  <a:lnTo>
                    <a:pt x="3041" y="0"/>
                  </a:lnTo>
                  <a:lnTo>
                    <a:pt x="3071" y="0"/>
                  </a:lnTo>
                  <a:lnTo>
                    <a:pt x="3071" y="7"/>
                  </a:lnTo>
                  <a:close/>
                  <a:moveTo>
                    <a:pt x="3018" y="7"/>
                  </a:moveTo>
                  <a:lnTo>
                    <a:pt x="2988" y="7"/>
                  </a:lnTo>
                  <a:lnTo>
                    <a:pt x="2988" y="0"/>
                  </a:lnTo>
                  <a:lnTo>
                    <a:pt x="3018" y="0"/>
                  </a:lnTo>
                  <a:lnTo>
                    <a:pt x="3018" y="7"/>
                  </a:lnTo>
                  <a:close/>
                  <a:moveTo>
                    <a:pt x="2965" y="7"/>
                  </a:moveTo>
                  <a:lnTo>
                    <a:pt x="2934" y="7"/>
                  </a:lnTo>
                  <a:lnTo>
                    <a:pt x="2934" y="0"/>
                  </a:lnTo>
                  <a:lnTo>
                    <a:pt x="2965" y="0"/>
                  </a:lnTo>
                  <a:lnTo>
                    <a:pt x="2965" y="7"/>
                  </a:lnTo>
                  <a:close/>
                  <a:moveTo>
                    <a:pt x="2912" y="7"/>
                  </a:moveTo>
                  <a:lnTo>
                    <a:pt x="2881" y="7"/>
                  </a:lnTo>
                  <a:lnTo>
                    <a:pt x="2881" y="0"/>
                  </a:lnTo>
                  <a:lnTo>
                    <a:pt x="2912" y="0"/>
                  </a:lnTo>
                  <a:lnTo>
                    <a:pt x="2912" y="7"/>
                  </a:lnTo>
                  <a:close/>
                  <a:moveTo>
                    <a:pt x="2858" y="7"/>
                  </a:moveTo>
                  <a:lnTo>
                    <a:pt x="2828" y="7"/>
                  </a:lnTo>
                  <a:lnTo>
                    <a:pt x="2828" y="0"/>
                  </a:lnTo>
                  <a:lnTo>
                    <a:pt x="2858" y="0"/>
                  </a:lnTo>
                  <a:lnTo>
                    <a:pt x="2858" y="7"/>
                  </a:lnTo>
                  <a:close/>
                  <a:moveTo>
                    <a:pt x="2805" y="7"/>
                  </a:moveTo>
                  <a:lnTo>
                    <a:pt x="2775" y="7"/>
                  </a:lnTo>
                  <a:lnTo>
                    <a:pt x="2775" y="0"/>
                  </a:lnTo>
                  <a:lnTo>
                    <a:pt x="2805" y="0"/>
                  </a:lnTo>
                  <a:lnTo>
                    <a:pt x="2805" y="7"/>
                  </a:lnTo>
                  <a:close/>
                  <a:moveTo>
                    <a:pt x="2752" y="7"/>
                  </a:moveTo>
                  <a:lnTo>
                    <a:pt x="2722" y="7"/>
                  </a:lnTo>
                  <a:lnTo>
                    <a:pt x="2722" y="0"/>
                  </a:lnTo>
                  <a:lnTo>
                    <a:pt x="2752" y="0"/>
                  </a:lnTo>
                  <a:lnTo>
                    <a:pt x="2752" y="7"/>
                  </a:lnTo>
                  <a:close/>
                  <a:moveTo>
                    <a:pt x="2699" y="7"/>
                  </a:moveTo>
                  <a:lnTo>
                    <a:pt x="2668" y="7"/>
                  </a:lnTo>
                  <a:lnTo>
                    <a:pt x="2668" y="0"/>
                  </a:lnTo>
                  <a:lnTo>
                    <a:pt x="2699" y="0"/>
                  </a:lnTo>
                  <a:lnTo>
                    <a:pt x="2699" y="7"/>
                  </a:lnTo>
                  <a:close/>
                  <a:moveTo>
                    <a:pt x="2646" y="7"/>
                  </a:moveTo>
                  <a:lnTo>
                    <a:pt x="2615" y="7"/>
                  </a:lnTo>
                  <a:lnTo>
                    <a:pt x="2615" y="0"/>
                  </a:lnTo>
                  <a:lnTo>
                    <a:pt x="2646" y="0"/>
                  </a:lnTo>
                  <a:lnTo>
                    <a:pt x="2646" y="7"/>
                  </a:lnTo>
                  <a:close/>
                  <a:moveTo>
                    <a:pt x="2592" y="7"/>
                  </a:moveTo>
                  <a:lnTo>
                    <a:pt x="2562" y="7"/>
                  </a:lnTo>
                  <a:lnTo>
                    <a:pt x="2562" y="0"/>
                  </a:lnTo>
                  <a:lnTo>
                    <a:pt x="2592" y="0"/>
                  </a:lnTo>
                  <a:lnTo>
                    <a:pt x="2592" y="7"/>
                  </a:lnTo>
                  <a:close/>
                  <a:moveTo>
                    <a:pt x="2539" y="7"/>
                  </a:moveTo>
                  <a:lnTo>
                    <a:pt x="2509" y="7"/>
                  </a:lnTo>
                  <a:lnTo>
                    <a:pt x="2509" y="0"/>
                  </a:lnTo>
                  <a:lnTo>
                    <a:pt x="2539" y="0"/>
                  </a:lnTo>
                  <a:lnTo>
                    <a:pt x="2539" y="7"/>
                  </a:lnTo>
                  <a:close/>
                  <a:moveTo>
                    <a:pt x="2486" y="7"/>
                  </a:moveTo>
                  <a:lnTo>
                    <a:pt x="2456" y="7"/>
                  </a:lnTo>
                  <a:lnTo>
                    <a:pt x="2456" y="0"/>
                  </a:lnTo>
                  <a:lnTo>
                    <a:pt x="2486" y="0"/>
                  </a:lnTo>
                  <a:lnTo>
                    <a:pt x="2486" y="7"/>
                  </a:lnTo>
                  <a:close/>
                  <a:moveTo>
                    <a:pt x="2433" y="7"/>
                  </a:moveTo>
                  <a:lnTo>
                    <a:pt x="2403" y="7"/>
                  </a:lnTo>
                  <a:lnTo>
                    <a:pt x="2403" y="0"/>
                  </a:lnTo>
                  <a:lnTo>
                    <a:pt x="2433" y="0"/>
                  </a:lnTo>
                  <a:lnTo>
                    <a:pt x="2433" y="7"/>
                  </a:lnTo>
                  <a:close/>
                  <a:moveTo>
                    <a:pt x="2380" y="7"/>
                  </a:moveTo>
                  <a:lnTo>
                    <a:pt x="2349" y="7"/>
                  </a:lnTo>
                  <a:lnTo>
                    <a:pt x="2349" y="0"/>
                  </a:lnTo>
                  <a:lnTo>
                    <a:pt x="2380" y="0"/>
                  </a:lnTo>
                  <a:lnTo>
                    <a:pt x="2380" y="7"/>
                  </a:lnTo>
                  <a:close/>
                  <a:moveTo>
                    <a:pt x="2327" y="7"/>
                  </a:moveTo>
                  <a:lnTo>
                    <a:pt x="2296" y="7"/>
                  </a:lnTo>
                  <a:lnTo>
                    <a:pt x="2296" y="0"/>
                  </a:lnTo>
                  <a:lnTo>
                    <a:pt x="2327" y="0"/>
                  </a:lnTo>
                  <a:lnTo>
                    <a:pt x="2327" y="7"/>
                  </a:lnTo>
                  <a:close/>
                  <a:moveTo>
                    <a:pt x="2273" y="7"/>
                  </a:moveTo>
                  <a:lnTo>
                    <a:pt x="2243" y="7"/>
                  </a:lnTo>
                  <a:lnTo>
                    <a:pt x="2243" y="0"/>
                  </a:lnTo>
                  <a:lnTo>
                    <a:pt x="2273" y="0"/>
                  </a:lnTo>
                  <a:lnTo>
                    <a:pt x="2273" y="7"/>
                  </a:lnTo>
                  <a:close/>
                  <a:moveTo>
                    <a:pt x="2220" y="7"/>
                  </a:moveTo>
                  <a:lnTo>
                    <a:pt x="2190" y="7"/>
                  </a:lnTo>
                  <a:lnTo>
                    <a:pt x="2190" y="0"/>
                  </a:lnTo>
                  <a:lnTo>
                    <a:pt x="2220" y="0"/>
                  </a:lnTo>
                  <a:lnTo>
                    <a:pt x="2220" y="7"/>
                  </a:lnTo>
                  <a:close/>
                  <a:moveTo>
                    <a:pt x="2167" y="7"/>
                  </a:moveTo>
                  <a:lnTo>
                    <a:pt x="2137" y="7"/>
                  </a:lnTo>
                  <a:lnTo>
                    <a:pt x="2137" y="0"/>
                  </a:lnTo>
                  <a:lnTo>
                    <a:pt x="2167" y="0"/>
                  </a:lnTo>
                  <a:lnTo>
                    <a:pt x="2167" y="7"/>
                  </a:lnTo>
                  <a:close/>
                  <a:moveTo>
                    <a:pt x="2114" y="7"/>
                  </a:moveTo>
                  <a:lnTo>
                    <a:pt x="2083" y="7"/>
                  </a:lnTo>
                  <a:lnTo>
                    <a:pt x="2083" y="0"/>
                  </a:lnTo>
                  <a:lnTo>
                    <a:pt x="2114" y="0"/>
                  </a:lnTo>
                  <a:lnTo>
                    <a:pt x="2114" y="7"/>
                  </a:lnTo>
                  <a:close/>
                  <a:moveTo>
                    <a:pt x="2061" y="7"/>
                  </a:moveTo>
                  <a:lnTo>
                    <a:pt x="2030" y="7"/>
                  </a:lnTo>
                  <a:lnTo>
                    <a:pt x="2030" y="0"/>
                  </a:lnTo>
                  <a:lnTo>
                    <a:pt x="2061" y="0"/>
                  </a:lnTo>
                  <a:lnTo>
                    <a:pt x="2061" y="7"/>
                  </a:lnTo>
                  <a:close/>
                  <a:moveTo>
                    <a:pt x="2007" y="7"/>
                  </a:moveTo>
                  <a:lnTo>
                    <a:pt x="1977" y="7"/>
                  </a:lnTo>
                  <a:lnTo>
                    <a:pt x="1977" y="0"/>
                  </a:lnTo>
                  <a:lnTo>
                    <a:pt x="2007" y="0"/>
                  </a:lnTo>
                  <a:lnTo>
                    <a:pt x="2007" y="7"/>
                  </a:lnTo>
                  <a:close/>
                  <a:moveTo>
                    <a:pt x="1954" y="7"/>
                  </a:moveTo>
                  <a:lnTo>
                    <a:pt x="1924" y="7"/>
                  </a:lnTo>
                  <a:lnTo>
                    <a:pt x="1924" y="0"/>
                  </a:lnTo>
                  <a:lnTo>
                    <a:pt x="1954" y="0"/>
                  </a:lnTo>
                  <a:lnTo>
                    <a:pt x="1954" y="7"/>
                  </a:lnTo>
                  <a:close/>
                  <a:moveTo>
                    <a:pt x="1901" y="7"/>
                  </a:moveTo>
                  <a:lnTo>
                    <a:pt x="1871" y="7"/>
                  </a:lnTo>
                  <a:lnTo>
                    <a:pt x="1871" y="0"/>
                  </a:lnTo>
                  <a:lnTo>
                    <a:pt x="1901" y="0"/>
                  </a:lnTo>
                  <a:lnTo>
                    <a:pt x="1901" y="7"/>
                  </a:lnTo>
                  <a:close/>
                  <a:moveTo>
                    <a:pt x="1848" y="7"/>
                  </a:moveTo>
                  <a:lnTo>
                    <a:pt x="1817" y="7"/>
                  </a:lnTo>
                  <a:lnTo>
                    <a:pt x="1817" y="0"/>
                  </a:lnTo>
                  <a:lnTo>
                    <a:pt x="1848" y="0"/>
                  </a:lnTo>
                  <a:lnTo>
                    <a:pt x="1848" y="7"/>
                  </a:lnTo>
                  <a:close/>
                  <a:moveTo>
                    <a:pt x="1795" y="7"/>
                  </a:moveTo>
                  <a:lnTo>
                    <a:pt x="1764" y="7"/>
                  </a:lnTo>
                  <a:lnTo>
                    <a:pt x="1764" y="0"/>
                  </a:lnTo>
                  <a:lnTo>
                    <a:pt x="1795" y="0"/>
                  </a:lnTo>
                  <a:lnTo>
                    <a:pt x="1795" y="7"/>
                  </a:lnTo>
                  <a:close/>
                  <a:moveTo>
                    <a:pt x="1741" y="7"/>
                  </a:moveTo>
                  <a:lnTo>
                    <a:pt x="1711" y="7"/>
                  </a:lnTo>
                  <a:lnTo>
                    <a:pt x="1711" y="0"/>
                  </a:lnTo>
                  <a:lnTo>
                    <a:pt x="1741" y="0"/>
                  </a:lnTo>
                  <a:lnTo>
                    <a:pt x="1741" y="7"/>
                  </a:lnTo>
                  <a:close/>
                  <a:moveTo>
                    <a:pt x="1688" y="7"/>
                  </a:moveTo>
                  <a:lnTo>
                    <a:pt x="1658" y="7"/>
                  </a:lnTo>
                  <a:lnTo>
                    <a:pt x="1658" y="0"/>
                  </a:lnTo>
                  <a:lnTo>
                    <a:pt x="1688" y="0"/>
                  </a:lnTo>
                  <a:lnTo>
                    <a:pt x="1688" y="7"/>
                  </a:lnTo>
                  <a:close/>
                  <a:moveTo>
                    <a:pt x="1635" y="7"/>
                  </a:moveTo>
                  <a:lnTo>
                    <a:pt x="1605" y="7"/>
                  </a:lnTo>
                  <a:lnTo>
                    <a:pt x="1605" y="0"/>
                  </a:lnTo>
                  <a:lnTo>
                    <a:pt x="1635" y="0"/>
                  </a:lnTo>
                  <a:lnTo>
                    <a:pt x="1635" y="7"/>
                  </a:lnTo>
                  <a:close/>
                  <a:moveTo>
                    <a:pt x="1582" y="7"/>
                  </a:moveTo>
                  <a:lnTo>
                    <a:pt x="1552" y="7"/>
                  </a:lnTo>
                  <a:lnTo>
                    <a:pt x="1552" y="0"/>
                  </a:lnTo>
                  <a:lnTo>
                    <a:pt x="1582" y="0"/>
                  </a:lnTo>
                  <a:lnTo>
                    <a:pt x="1582" y="7"/>
                  </a:lnTo>
                  <a:close/>
                  <a:moveTo>
                    <a:pt x="1529" y="7"/>
                  </a:moveTo>
                  <a:lnTo>
                    <a:pt x="1498" y="7"/>
                  </a:lnTo>
                  <a:lnTo>
                    <a:pt x="1498" y="0"/>
                  </a:lnTo>
                  <a:lnTo>
                    <a:pt x="1529" y="0"/>
                  </a:lnTo>
                  <a:lnTo>
                    <a:pt x="1529" y="7"/>
                  </a:lnTo>
                  <a:close/>
                  <a:moveTo>
                    <a:pt x="1476" y="7"/>
                  </a:moveTo>
                  <a:lnTo>
                    <a:pt x="1445" y="7"/>
                  </a:lnTo>
                  <a:lnTo>
                    <a:pt x="1445" y="0"/>
                  </a:lnTo>
                  <a:lnTo>
                    <a:pt x="1476" y="0"/>
                  </a:lnTo>
                  <a:lnTo>
                    <a:pt x="1476" y="7"/>
                  </a:lnTo>
                  <a:close/>
                  <a:moveTo>
                    <a:pt x="1422" y="7"/>
                  </a:moveTo>
                  <a:lnTo>
                    <a:pt x="1392" y="7"/>
                  </a:lnTo>
                  <a:lnTo>
                    <a:pt x="1392" y="0"/>
                  </a:lnTo>
                  <a:lnTo>
                    <a:pt x="1422" y="0"/>
                  </a:lnTo>
                  <a:lnTo>
                    <a:pt x="1422" y="7"/>
                  </a:lnTo>
                  <a:close/>
                  <a:moveTo>
                    <a:pt x="1369" y="7"/>
                  </a:moveTo>
                  <a:lnTo>
                    <a:pt x="1339" y="7"/>
                  </a:lnTo>
                  <a:lnTo>
                    <a:pt x="1339" y="0"/>
                  </a:lnTo>
                  <a:lnTo>
                    <a:pt x="1369" y="0"/>
                  </a:lnTo>
                  <a:lnTo>
                    <a:pt x="1369" y="7"/>
                  </a:lnTo>
                  <a:close/>
                  <a:moveTo>
                    <a:pt x="1316" y="7"/>
                  </a:moveTo>
                  <a:lnTo>
                    <a:pt x="1286" y="7"/>
                  </a:lnTo>
                  <a:lnTo>
                    <a:pt x="1286" y="0"/>
                  </a:lnTo>
                  <a:lnTo>
                    <a:pt x="1316" y="0"/>
                  </a:lnTo>
                  <a:lnTo>
                    <a:pt x="1316" y="7"/>
                  </a:lnTo>
                  <a:close/>
                  <a:moveTo>
                    <a:pt x="1263" y="7"/>
                  </a:moveTo>
                  <a:lnTo>
                    <a:pt x="1232" y="7"/>
                  </a:lnTo>
                  <a:lnTo>
                    <a:pt x="1232" y="0"/>
                  </a:lnTo>
                  <a:lnTo>
                    <a:pt x="1263" y="0"/>
                  </a:lnTo>
                  <a:lnTo>
                    <a:pt x="1263" y="7"/>
                  </a:lnTo>
                  <a:close/>
                  <a:moveTo>
                    <a:pt x="1210" y="7"/>
                  </a:moveTo>
                  <a:lnTo>
                    <a:pt x="1179" y="7"/>
                  </a:lnTo>
                  <a:lnTo>
                    <a:pt x="1179" y="0"/>
                  </a:lnTo>
                  <a:lnTo>
                    <a:pt x="1210" y="0"/>
                  </a:lnTo>
                  <a:lnTo>
                    <a:pt x="1210" y="7"/>
                  </a:lnTo>
                  <a:close/>
                  <a:moveTo>
                    <a:pt x="1156" y="7"/>
                  </a:moveTo>
                  <a:lnTo>
                    <a:pt x="1126" y="7"/>
                  </a:lnTo>
                  <a:lnTo>
                    <a:pt x="1126" y="0"/>
                  </a:lnTo>
                  <a:lnTo>
                    <a:pt x="1156" y="0"/>
                  </a:lnTo>
                  <a:lnTo>
                    <a:pt x="1156" y="7"/>
                  </a:lnTo>
                  <a:close/>
                  <a:moveTo>
                    <a:pt x="1103" y="7"/>
                  </a:moveTo>
                  <a:lnTo>
                    <a:pt x="1073" y="7"/>
                  </a:lnTo>
                  <a:lnTo>
                    <a:pt x="1073" y="0"/>
                  </a:lnTo>
                  <a:lnTo>
                    <a:pt x="1103" y="0"/>
                  </a:lnTo>
                  <a:lnTo>
                    <a:pt x="1103" y="7"/>
                  </a:lnTo>
                  <a:close/>
                  <a:moveTo>
                    <a:pt x="1050" y="7"/>
                  </a:moveTo>
                  <a:lnTo>
                    <a:pt x="1020" y="7"/>
                  </a:lnTo>
                  <a:lnTo>
                    <a:pt x="1020" y="0"/>
                  </a:lnTo>
                  <a:lnTo>
                    <a:pt x="1050" y="0"/>
                  </a:lnTo>
                  <a:lnTo>
                    <a:pt x="1050" y="7"/>
                  </a:lnTo>
                  <a:close/>
                  <a:moveTo>
                    <a:pt x="997" y="7"/>
                  </a:moveTo>
                  <a:lnTo>
                    <a:pt x="966" y="7"/>
                  </a:lnTo>
                  <a:lnTo>
                    <a:pt x="966" y="0"/>
                  </a:lnTo>
                  <a:lnTo>
                    <a:pt x="997" y="0"/>
                  </a:lnTo>
                  <a:lnTo>
                    <a:pt x="997" y="7"/>
                  </a:lnTo>
                  <a:close/>
                  <a:moveTo>
                    <a:pt x="944" y="7"/>
                  </a:moveTo>
                  <a:lnTo>
                    <a:pt x="913" y="7"/>
                  </a:lnTo>
                  <a:lnTo>
                    <a:pt x="913" y="0"/>
                  </a:lnTo>
                  <a:lnTo>
                    <a:pt x="944" y="0"/>
                  </a:lnTo>
                  <a:lnTo>
                    <a:pt x="944" y="7"/>
                  </a:lnTo>
                  <a:close/>
                  <a:moveTo>
                    <a:pt x="890" y="7"/>
                  </a:moveTo>
                  <a:lnTo>
                    <a:pt x="860" y="7"/>
                  </a:lnTo>
                  <a:lnTo>
                    <a:pt x="860" y="0"/>
                  </a:lnTo>
                  <a:lnTo>
                    <a:pt x="890" y="0"/>
                  </a:lnTo>
                  <a:lnTo>
                    <a:pt x="890" y="7"/>
                  </a:lnTo>
                  <a:close/>
                  <a:moveTo>
                    <a:pt x="837" y="7"/>
                  </a:moveTo>
                  <a:lnTo>
                    <a:pt x="807" y="7"/>
                  </a:lnTo>
                  <a:lnTo>
                    <a:pt x="807" y="0"/>
                  </a:lnTo>
                  <a:lnTo>
                    <a:pt x="837" y="0"/>
                  </a:lnTo>
                  <a:lnTo>
                    <a:pt x="837" y="7"/>
                  </a:lnTo>
                  <a:close/>
                  <a:moveTo>
                    <a:pt x="784" y="7"/>
                  </a:moveTo>
                  <a:lnTo>
                    <a:pt x="754" y="7"/>
                  </a:lnTo>
                  <a:lnTo>
                    <a:pt x="754" y="0"/>
                  </a:lnTo>
                  <a:lnTo>
                    <a:pt x="784" y="0"/>
                  </a:lnTo>
                  <a:lnTo>
                    <a:pt x="784" y="7"/>
                  </a:lnTo>
                  <a:close/>
                  <a:moveTo>
                    <a:pt x="731" y="7"/>
                  </a:moveTo>
                  <a:lnTo>
                    <a:pt x="701" y="7"/>
                  </a:lnTo>
                  <a:lnTo>
                    <a:pt x="701" y="0"/>
                  </a:lnTo>
                  <a:lnTo>
                    <a:pt x="731" y="0"/>
                  </a:lnTo>
                  <a:lnTo>
                    <a:pt x="731" y="7"/>
                  </a:lnTo>
                  <a:close/>
                  <a:moveTo>
                    <a:pt x="678" y="7"/>
                  </a:moveTo>
                  <a:lnTo>
                    <a:pt x="647" y="7"/>
                  </a:lnTo>
                  <a:lnTo>
                    <a:pt x="647" y="0"/>
                  </a:lnTo>
                  <a:lnTo>
                    <a:pt x="678" y="0"/>
                  </a:lnTo>
                  <a:lnTo>
                    <a:pt x="678" y="7"/>
                  </a:lnTo>
                  <a:close/>
                  <a:moveTo>
                    <a:pt x="625" y="7"/>
                  </a:moveTo>
                  <a:lnTo>
                    <a:pt x="594" y="7"/>
                  </a:lnTo>
                  <a:lnTo>
                    <a:pt x="594" y="0"/>
                  </a:lnTo>
                  <a:lnTo>
                    <a:pt x="625" y="0"/>
                  </a:lnTo>
                  <a:lnTo>
                    <a:pt x="625" y="7"/>
                  </a:lnTo>
                  <a:close/>
                  <a:moveTo>
                    <a:pt x="571" y="7"/>
                  </a:moveTo>
                  <a:lnTo>
                    <a:pt x="541" y="7"/>
                  </a:lnTo>
                  <a:lnTo>
                    <a:pt x="541" y="0"/>
                  </a:lnTo>
                  <a:lnTo>
                    <a:pt x="571" y="0"/>
                  </a:lnTo>
                  <a:lnTo>
                    <a:pt x="571" y="7"/>
                  </a:lnTo>
                  <a:close/>
                  <a:moveTo>
                    <a:pt x="518" y="7"/>
                  </a:moveTo>
                  <a:lnTo>
                    <a:pt x="488" y="7"/>
                  </a:lnTo>
                  <a:lnTo>
                    <a:pt x="488" y="0"/>
                  </a:lnTo>
                  <a:lnTo>
                    <a:pt x="518" y="0"/>
                  </a:lnTo>
                  <a:lnTo>
                    <a:pt x="518" y="7"/>
                  </a:lnTo>
                  <a:close/>
                  <a:moveTo>
                    <a:pt x="465" y="7"/>
                  </a:moveTo>
                  <a:lnTo>
                    <a:pt x="435" y="7"/>
                  </a:lnTo>
                  <a:lnTo>
                    <a:pt x="435" y="0"/>
                  </a:lnTo>
                  <a:lnTo>
                    <a:pt x="465" y="0"/>
                  </a:lnTo>
                  <a:lnTo>
                    <a:pt x="465" y="7"/>
                  </a:lnTo>
                  <a:close/>
                  <a:moveTo>
                    <a:pt x="412" y="7"/>
                  </a:moveTo>
                  <a:lnTo>
                    <a:pt x="381" y="7"/>
                  </a:lnTo>
                  <a:lnTo>
                    <a:pt x="381" y="0"/>
                  </a:lnTo>
                  <a:lnTo>
                    <a:pt x="412" y="0"/>
                  </a:lnTo>
                  <a:lnTo>
                    <a:pt x="412" y="7"/>
                  </a:lnTo>
                  <a:close/>
                  <a:moveTo>
                    <a:pt x="359" y="7"/>
                  </a:moveTo>
                  <a:lnTo>
                    <a:pt x="328" y="7"/>
                  </a:lnTo>
                  <a:lnTo>
                    <a:pt x="328" y="0"/>
                  </a:lnTo>
                  <a:lnTo>
                    <a:pt x="359" y="0"/>
                  </a:lnTo>
                  <a:lnTo>
                    <a:pt x="359" y="7"/>
                  </a:lnTo>
                  <a:close/>
                  <a:moveTo>
                    <a:pt x="305" y="7"/>
                  </a:moveTo>
                  <a:lnTo>
                    <a:pt x="275" y="7"/>
                  </a:lnTo>
                  <a:lnTo>
                    <a:pt x="275" y="0"/>
                  </a:lnTo>
                  <a:lnTo>
                    <a:pt x="305" y="0"/>
                  </a:lnTo>
                  <a:lnTo>
                    <a:pt x="305" y="7"/>
                  </a:lnTo>
                  <a:close/>
                  <a:moveTo>
                    <a:pt x="252" y="7"/>
                  </a:moveTo>
                  <a:lnTo>
                    <a:pt x="222" y="7"/>
                  </a:lnTo>
                  <a:lnTo>
                    <a:pt x="222" y="0"/>
                  </a:lnTo>
                  <a:lnTo>
                    <a:pt x="252" y="0"/>
                  </a:lnTo>
                  <a:lnTo>
                    <a:pt x="252" y="7"/>
                  </a:lnTo>
                  <a:close/>
                  <a:moveTo>
                    <a:pt x="199" y="7"/>
                  </a:moveTo>
                  <a:lnTo>
                    <a:pt x="169" y="7"/>
                  </a:lnTo>
                  <a:lnTo>
                    <a:pt x="169" y="0"/>
                  </a:lnTo>
                  <a:lnTo>
                    <a:pt x="199" y="0"/>
                  </a:lnTo>
                  <a:lnTo>
                    <a:pt x="199" y="7"/>
                  </a:lnTo>
                  <a:close/>
                  <a:moveTo>
                    <a:pt x="146" y="7"/>
                  </a:moveTo>
                  <a:lnTo>
                    <a:pt x="115" y="7"/>
                  </a:lnTo>
                  <a:lnTo>
                    <a:pt x="115" y="0"/>
                  </a:lnTo>
                  <a:lnTo>
                    <a:pt x="146" y="0"/>
                  </a:lnTo>
                  <a:lnTo>
                    <a:pt x="146" y="7"/>
                  </a:lnTo>
                  <a:close/>
                  <a:moveTo>
                    <a:pt x="93" y="7"/>
                  </a:moveTo>
                  <a:lnTo>
                    <a:pt x="62" y="7"/>
                  </a:lnTo>
                  <a:lnTo>
                    <a:pt x="62" y="0"/>
                  </a:lnTo>
                  <a:lnTo>
                    <a:pt x="93" y="0"/>
                  </a:lnTo>
                  <a:lnTo>
                    <a:pt x="93" y="7"/>
                  </a:lnTo>
                  <a:close/>
                  <a:moveTo>
                    <a:pt x="39" y="7"/>
                  </a:moveTo>
                  <a:lnTo>
                    <a:pt x="9" y="7"/>
                  </a:lnTo>
                  <a:lnTo>
                    <a:pt x="9" y="0"/>
                  </a:lnTo>
                  <a:lnTo>
                    <a:pt x="39" y="0"/>
                  </a:lnTo>
                  <a:lnTo>
                    <a:pt x="39" y="7"/>
                  </a:lnTo>
                  <a:close/>
                  <a:moveTo>
                    <a:pt x="8" y="21"/>
                  </a:moveTo>
                  <a:lnTo>
                    <a:pt x="8" y="51"/>
                  </a:lnTo>
                  <a:lnTo>
                    <a:pt x="0" y="51"/>
                  </a:lnTo>
                  <a:lnTo>
                    <a:pt x="0" y="21"/>
                  </a:lnTo>
                  <a:lnTo>
                    <a:pt x="8" y="21"/>
                  </a:lnTo>
                  <a:close/>
                  <a:moveTo>
                    <a:pt x="8" y="74"/>
                  </a:moveTo>
                  <a:lnTo>
                    <a:pt x="8" y="104"/>
                  </a:lnTo>
                  <a:lnTo>
                    <a:pt x="0" y="104"/>
                  </a:lnTo>
                  <a:lnTo>
                    <a:pt x="0" y="74"/>
                  </a:lnTo>
                  <a:lnTo>
                    <a:pt x="8" y="74"/>
                  </a:lnTo>
                  <a:close/>
                  <a:moveTo>
                    <a:pt x="8" y="127"/>
                  </a:moveTo>
                  <a:lnTo>
                    <a:pt x="8" y="157"/>
                  </a:lnTo>
                  <a:lnTo>
                    <a:pt x="0" y="157"/>
                  </a:lnTo>
                  <a:lnTo>
                    <a:pt x="0" y="127"/>
                  </a:lnTo>
                  <a:lnTo>
                    <a:pt x="8" y="127"/>
                  </a:lnTo>
                  <a:close/>
                  <a:moveTo>
                    <a:pt x="8" y="180"/>
                  </a:moveTo>
                  <a:lnTo>
                    <a:pt x="8" y="211"/>
                  </a:lnTo>
                  <a:lnTo>
                    <a:pt x="0" y="211"/>
                  </a:lnTo>
                  <a:lnTo>
                    <a:pt x="0" y="180"/>
                  </a:lnTo>
                  <a:lnTo>
                    <a:pt x="8" y="180"/>
                  </a:lnTo>
                  <a:close/>
                  <a:moveTo>
                    <a:pt x="8" y="233"/>
                  </a:moveTo>
                  <a:lnTo>
                    <a:pt x="8" y="264"/>
                  </a:lnTo>
                  <a:lnTo>
                    <a:pt x="0" y="264"/>
                  </a:lnTo>
                  <a:lnTo>
                    <a:pt x="0" y="233"/>
                  </a:lnTo>
                  <a:lnTo>
                    <a:pt x="8" y="233"/>
                  </a:lnTo>
                  <a:close/>
                  <a:moveTo>
                    <a:pt x="8" y="286"/>
                  </a:moveTo>
                  <a:lnTo>
                    <a:pt x="8" y="317"/>
                  </a:lnTo>
                  <a:lnTo>
                    <a:pt x="0" y="317"/>
                  </a:lnTo>
                  <a:lnTo>
                    <a:pt x="0" y="286"/>
                  </a:lnTo>
                  <a:lnTo>
                    <a:pt x="8" y="286"/>
                  </a:lnTo>
                  <a:close/>
                  <a:moveTo>
                    <a:pt x="8" y="339"/>
                  </a:moveTo>
                  <a:lnTo>
                    <a:pt x="8" y="370"/>
                  </a:lnTo>
                  <a:lnTo>
                    <a:pt x="0" y="370"/>
                  </a:lnTo>
                  <a:lnTo>
                    <a:pt x="0" y="339"/>
                  </a:lnTo>
                  <a:lnTo>
                    <a:pt x="8" y="339"/>
                  </a:lnTo>
                  <a:close/>
                  <a:moveTo>
                    <a:pt x="8" y="393"/>
                  </a:moveTo>
                  <a:lnTo>
                    <a:pt x="8" y="423"/>
                  </a:lnTo>
                  <a:lnTo>
                    <a:pt x="0" y="423"/>
                  </a:lnTo>
                  <a:lnTo>
                    <a:pt x="0" y="393"/>
                  </a:lnTo>
                  <a:lnTo>
                    <a:pt x="8" y="393"/>
                  </a:lnTo>
                  <a:close/>
                  <a:moveTo>
                    <a:pt x="8" y="446"/>
                  </a:moveTo>
                  <a:lnTo>
                    <a:pt x="8" y="476"/>
                  </a:lnTo>
                  <a:lnTo>
                    <a:pt x="0" y="476"/>
                  </a:lnTo>
                  <a:lnTo>
                    <a:pt x="0" y="446"/>
                  </a:lnTo>
                  <a:lnTo>
                    <a:pt x="8" y="446"/>
                  </a:lnTo>
                  <a:close/>
                  <a:moveTo>
                    <a:pt x="8" y="499"/>
                  </a:moveTo>
                  <a:lnTo>
                    <a:pt x="8" y="529"/>
                  </a:lnTo>
                  <a:lnTo>
                    <a:pt x="0" y="529"/>
                  </a:lnTo>
                  <a:lnTo>
                    <a:pt x="0" y="499"/>
                  </a:lnTo>
                  <a:lnTo>
                    <a:pt x="8" y="499"/>
                  </a:lnTo>
                  <a:close/>
                  <a:moveTo>
                    <a:pt x="8" y="552"/>
                  </a:moveTo>
                  <a:lnTo>
                    <a:pt x="8" y="582"/>
                  </a:lnTo>
                  <a:lnTo>
                    <a:pt x="0" y="582"/>
                  </a:lnTo>
                  <a:lnTo>
                    <a:pt x="0" y="552"/>
                  </a:lnTo>
                  <a:lnTo>
                    <a:pt x="8" y="552"/>
                  </a:lnTo>
                  <a:close/>
                  <a:moveTo>
                    <a:pt x="8" y="605"/>
                  </a:moveTo>
                  <a:lnTo>
                    <a:pt x="8" y="635"/>
                  </a:lnTo>
                  <a:lnTo>
                    <a:pt x="0" y="635"/>
                  </a:lnTo>
                  <a:lnTo>
                    <a:pt x="0" y="605"/>
                  </a:lnTo>
                  <a:lnTo>
                    <a:pt x="8" y="605"/>
                  </a:lnTo>
                  <a:close/>
                  <a:moveTo>
                    <a:pt x="8" y="658"/>
                  </a:moveTo>
                  <a:lnTo>
                    <a:pt x="8" y="688"/>
                  </a:lnTo>
                  <a:lnTo>
                    <a:pt x="0" y="688"/>
                  </a:lnTo>
                  <a:lnTo>
                    <a:pt x="0" y="658"/>
                  </a:lnTo>
                  <a:lnTo>
                    <a:pt x="8" y="658"/>
                  </a:lnTo>
                  <a:close/>
                  <a:moveTo>
                    <a:pt x="8" y="711"/>
                  </a:moveTo>
                  <a:lnTo>
                    <a:pt x="8" y="741"/>
                  </a:lnTo>
                  <a:lnTo>
                    <a:pt x="0" y="741"/>
                  </a:lnTo>
                  <a:lnTo>
                    <a:pt x="0" y="711"/>
                  </a:lnTo>
                  <a:lnTo>
                    <a:pt x="8" y="711"/>
                  </a:lnTo>
                  <a:close/>
                  <a:moveTo>
                    <a:pt x="8" y="764"/>
                  </a:moveTo>
                  <a:lnTo>
                    <a:pt x="8" y="795"/>
                  </a:lnTo>
                  <a:lnTo>
                    <a:pt x="0" y="795"/>
                  </a:lnTo>
                  <a:lnTo>
                    <a:pt x="0" y="764"/>
                  </a:lnTo>
                  <a:lnTo>
                    <a:pt x="8" y="764"/>
                  </a:lnTo>
                  <a:close/>
                  <a:moveTo>
                    <a:pt x="8" y="817"/>
                  </a:moveTo>
                  <a:lnTo>
                    <a:pt x="8" y="848"/>
                  </a:lnTo>
                  <a:lnTo>
                    <a:pt x="0" y="848"/>
                  </a:lnTo>
                  <a:lnTo>
                    <a:pt x="0" y="817"/>
                  </a:lnTo>
                  <a:lnTo>
                    <a:pt x="8" y="817"/>
                  </a:lnTo>
                  <a:close/>
                  <a:moveTo>
                    <a:pt x="8" y="870"/>
                  </a:moveTo>
                  <a:lnTo>
                    <a:pt x="8" y="901"/>
                  </a:lnTo>
                  <a:lnTo>
                    <a:pt x="0" y="901"/>
                  </a:lnTo>
                  <a:lnTo>
                    <a:pt x="0" y="870"/>
                  </a:lnTo>
                  <a:lnTo>
                    <a:pt x="8" y="870"/>
                  </a:lnTo>
                  <a:close/>
                  <a:moveTo>
                    <a:pt x="8" y="923"/>
                  </a:moveTo>
                  <a:lnTo>
                    <a:pt x="8" y="954"/>
                  </a:lnTo>
                  <a:lnTo>
                    <a:pt x="0" y="954"/>
                  </a:lnTo>
                  <a:lnTo>
                    <a:pt x="0" y="923"/>
                  </a:lnTo>
                  <a:lnTo>
                    <a:pt x="8" y="923"/>
                  </a:lnTo>
                  <a:close/>
                  <a:moveTo>
                    <a:pt x="8" y="977"/>
                  </a:moveTo>
                  <a:lnTo>
                    <a:pt x="8" y="1007"/>
                  </a:lnTo>
                  <a:lnTo>
                    <a:pt x="0" y="1007"/>
                  </a:lnTo>
                  <a:lnTo>
                    <a:pt x="0" y="977"/>
                  </a:lnTo>
                  <a:lnTo>
                    <a:pt x="8" y="977"/>
                  </a:lnTo>
                  <a:close/>
                  <a:moveTo>
                    <a:pt x="8" y="1030"/>
                  </a:moveTo>
                  <a:lnTo>
                    <a:pt x="8" y="1060"/>
                  </a:lnTo>
                  <a:lnTo>
                    <a:pt x="0" y="1060"/>
                  </a:lnTo>
                  <a:lnTo>
                    <a:pt x="0" y="1030"/>
                  </a:lnTo>
                  <a:lnTo>
                    <a:pt x="8" y="1030"/>
                  </a:lnTo>
                  <a:close/>
                  <a:moveTo>
                    <a:pt x="8" y="1083"/>
                  </a:moveTo>
                  <a:lnTo>
                    <a:pt x="8" y="1113"/>
                  </a:lnTo>
                  <a:lnTo>
                    <a:pt x="0" y="1113"/>
                  </a:lnTo>
                  <a:lnTo>
                    <a:pt x="0" y="1083"/>
                  </a:lnTo>
                  <a:lnTo>
                    <a:pt x="8" y="1083"/>
                  </a:lnTo>
                  <a:close/>
                  <a:moveTo>
                    <a:pt x="8" y="1136"/>
                  </a:moveTo>
                  <a:lnTo>
                    <a:pt x="8" y="1166"/>
                  </a:lnTo>
                  <a:lnTo>
                    <a:pt x="0" y="1166"/>
                  </a:lnTo>
                  <a:lnTo>
                    <a:pt x="0" y="1136"/>
                  </a:lnTo>
                  <a:lnTo>
                    <a:pt x="8" y="1136"/>
                  </a:lnTo>
                  <a:close/>
                  <a:moveTo>
                    <a:pt x="8" y="1189"/>
                  </a:moveTo>
                  <a:lnTo>
                    <a:pt x="8" y="1219"/>
                  </a:lnTo>
                  <a:lnTo>
                    <a:pt x="0" y="1219"/>
                  </a:lnTo>
                  <a:lnTo>
                    <a:pt x="0" y="1189"/>
                  </a:lnTo>
                  <a:lnTo>
                    <a:pt x="8" y="1189"/>
                  </a:lnTo>
                  <a:close/>
                  <a:moveTo>
                    <a:pt x="8" y="1242"/>
                  </a:moveTo>
                  <a:lnTo>
                    <a:pt x="8" y="1272"/>
                  </a:lnTo>
                  <a:lnTo>
                    <a:pt x="0" y="1272"/>
                  </a:lnTo>
                  <a:lnTo>
                    <a:pt x="0" y="1242"/>
                  </a:lnTo>
                  <a:lnTo>
                    <a:pt x="8" y="1242"/>
                  </a:lnTo>
                  <a:close/>
                  <a:moveTo>
                    <a:pt x="8" y="1295"/>
                  </a:moveTo>
                  <a:lnTo>
                    <a:pt x="8" y="1325"/>
                  </a:lnTo>
                  <a:lnTo>
                    <a:pt x="0" y="1325"/>
                  </a:lnTo>
                  <a:lnTo>
                    <a:pt x="0" y="1295"/>
                  </a:lnTo>
                  <a:lnTo>
                    <a:pt x="8" y="1295"/>
                  </a:lnTo>
                  <a:close/>
                  <a:moveTo>
                    <a:pt x="8" y="1348"/>
                  </a:moveTo>
                  <a:lnTo>
                    <a:pt x="8" y="1379"/>
                  </a:lnTo>
                  <a:lnTo>
                    <a:pt x="0" y="1379"/>
                  </a:lnTo>
                  <a:lnTo>
                    <a:pt x="0" y="1348"/>
                  </a:lnTo>
                  <a:lnTo>
                    <a:pt x="8" y="1348"/>
                  </a:lnTo>
                  <a:close/>
                  <a:moveTo>
                    <a:pt x="8" y="1401"/>
                  </a:moveTo>
                  <a:lnTo>
                    <a:pt x="8" y="1432"/>
                  </a:lnTo>
                  <a:lnTo>
                    <a:pt x="0" y="1432"/>
                  </a:lnTo>
                  <a:lnTo>
                    <a:pt x="0" y="1401"/>
                  </a:lnTo>
                  <a:lnTo>
                    <a:pt x="8" y="1401"/>
                  </a:lnTo>
                  <a:close/>
                  <a:moveTo>
                    <a:pt x="8" y="1454"/>
                  </a:moveTo>
                  <a:lnTo>
                    <a:pt x="8" y="1485"/>
                  </a:lnTo>
                  <a:lnTo>
                    <a:pt x="0" y="1485"/>
                  </a:lnTo>
                  <a:lnTo>
                    <a:pt x="0" y="1454"/>
                  </a:lnTo>
                  <a:lnTo>
                    <a:pt x="8" y="1454"/>
                  </a:lnTo>
                  <a:close/>
                  <a:moveTo>
                    <a:pt x="8" y="1507"/>
                  </a:moveTo>
                  <a:lnTo>
                    <a:pt x="8" y="1538"/>
                  </a:lnTo>
                  <a:lnTo>
                    <a:pt x="0" y="1538"/>
                  </a:lnTo>
                  <a:lnTo>
                    <a:pt x="0" y="1507"/>
                  </a:lnTo>
                  <a:lnTo>
                    <a:pt x="8" y="1507"/>
                  </a:lnTo>
                  <a:close/>
                  <a:moveTo>
                    <a:pt x="8" y="1561"/>
                  </a:moveTo>
                  <a:lnTo>
                    <a:pt x="8" y="1591"/>
                  </a:lnTo>
                  <a:lnTo>
                    <a:pt x="0" y="1591"/>
                  </a:lnTo>
                  <a:lnTo>
                    <a:pt x="0" y="1561"/>
                  </a:lnTo>
                  <a:lnTo>
                    <a:pt x="8" y="1561"/>
                  </a:lnTo>
                  <a:close/>
                  <a:moveTo>
                    <a:pt x="8" y="1614"/>
                  </a:moveTo>
                  <a:lnTo>
                    <a:pt x="8" y="1644"/>
                  </a:lnTo>
                  <a:lnTo>
                    <a:pt x="0" y="1644"/>
                  </a:lnTo>
                  <a:lnTo>
                    <a:pt x="0" y="1614"/>
                  </a:lnTo>
                  <a:lnTo>
                    <a:pt x="8" y="1614"/>
                  </a:lnTo>
                  <a:close/>
                  <a:moveTo>
                    <a:pt x="8" y="1667"/>
                  </a:moveTo>
                  <a:lnTo>
                    <a:pt x="8" y="1697"/>
                  </a:lnTo>
                  <a:lnTo>
                    <a:pt x="0" y="1697"/>
                  </a:lnTo>
                  <a:lnTo>
                    <a:pt x="0" y="1667"/>
                  </a:lnTo>
                  <a:lnTo>
                    <a:pt x="8" y="1667"/>
                  </a:lnTo>
                  <a:close/>
                  <a:moveTo>
                    <a:pt x="8" y="1720"/>
                  </a:moveTo>
                  <a:lnTo>
                    <a:pt x="8" y="1750"/>
                  </a:lnTo>
                  <a:lnTo>
                    <a:pt x="0" y="1750"/>
                  </a:lnTo>
                  <a:lnTo>
                    <a:pt x="0" y="1720"/>
                  </a:lnTo>
                  <a:lnTo>
                    <a:pt x="8" y="1720"/>
                  </a:lnTo>
                  <a:close/>
                  <a:moveTo>
                    <a:pt x="8" y="1773"/>
                  </a:moveTo>
                  <a:lnTo>
                    <a:pt x="8" y="1803"/>
                  </a:lnTo>
                  <a:lnTo>
                    <a:pt x="0" y="1803"/>
                  </a:lnTo>
                  <a:lnTo>
                    <a:pt x="0" y="1773"/>
                  </a:lnTo>
                  <a:lnTo>
                    <a:pt x="8" y="1773"/>
                  </a:lnTo>
                  <a:close/>
                  <a:moveTo>
                    <a:pt x="8" y="1826"/>
                  </a:moveTo>
                  <a:lnTo>
                    <a:pt x="8" y="1856"/>
                  </a:lnTo>
                  <a:lnTo>
                    <a:pt x="0" y="1856"/>
                  </a:lnTo>
                  <a:lnTo>
                    <a:pt x="0" y="1826"/>
                  </a:lnTo>
                  <a:lnTo>
                    <a:pt x="8" y="1826"/>
                  </a:lnTo>
                  <a:close/>
                  <a:moveTo>
                    <a:pt x="8" y="1879"/>
                  </a:moveTo>
                  <a:lnTo>
                    <a:pt x="8" y="1909"/>
                  </a:lnTo>
                  <a:lnTo>
                    <a:pt x="0" y="1909"/>
                  </a:lnTo>
                  <a:lnTo>
                    <a:pt x="0" y="1879"/>
                  </a:lnTo>
                  <a:lnTo>
                    <a:pt x="8" y="1879"/>
                  </a:lnTo>
                  <a:close/>
                  <a:moveTo>
                    <a:pt x="8" y="1932"/>
                  </a:moveTo>
                  <a:lnTo>
                    <a:pt x="8" y="1962"/>
                  </a:lnTo>
                  <a:lnTo>
                    <a:pt x="0" y="1962"/>
                  </a:lnTo>
                  <a:lnTo>
                    <a:pt x="0" y="1932"/>
                  </a:lnTo>
                  <a:lnTo>
                    <a:pt x="8" y="1932"/>
                  </a:lnTo>
                  <a:close/>
                  <a:moveTo>
                    <a:pt x="8" y="1985"/>
                  </a:moveTo>
                  <a:lnTo>
                    <a:pt x="8" y="2016"/>
                  </a:lnTo>
                  <a:lnTo>
                    <a:pt x="0" y="2016"/>
                  </a:lnTo>
                  <a:lnTo>
                    <a:pt x="0" y="1985"/>
                  </a:lnTo>
                  <a:lnTo>
                    <a:pt x="8" y="1985"/>
                  </a:lnTo>
                  <a:close/>
                  <a:moveTo>
                    <a:pt x="8" y="2038"/>
                  </a:moveTo>
                  <a:lnTo>
                    <a:pt x="8" y="2069"/>
                  </a:lnTo>
                  <a:lnTo>
                    <a:pt x="0" y="2069"/>
                  </a:lnTo>
                  <a:lnTo>
                    <a:pt x="0" y="2038"/>
                  </a:lnTo>
                  <a:lnTo>
                    <a:pt x="8" y="2038"/>
                  </a:lnTo>
                  <a:close/>
                  <a:moveTo>
                    <a:pt x="8" y="2091"/>
                  </a:moveTo>
                  <a:lnTo>
                    <a:pt x="8" y="2122"/>
                  </a:lnTo>
                  <a:lnTo>
                    <a:pt x="0" y="2122"/>
                  </a:lnTo>
                  <a:lnTo>
                    <a:pt x="0" y="2091"/>
                  </a:lnTo>
                  <a:lnTo>
                    <a:pt x="8" y="2091"/>
                  </a:lnTo>
                  <a:close/>
                  <a:moveTo>
                    <a:pt x="8" y="2144"/>
                  </a:moveTo>
                  <a:lnTo>
                    <a:pt x="8" y="2175"/>
                  </a:lnTo>
                  <a:lnTo>
                    <a:pt x="0" y="2175"/>
                  </a:lnTo>
                  <a:lnTo>
                    <a:pt x="0" y="2144"/>
                  </a:lnTo>
                  <a:lnTo>
                    <a:pt x="8" y="2144"/>
                  </a:lnTo>
                  <a:close/>
                  <a:moveTo>
                    <a:pt x="8" y="2198"/>
                  </a:moveTo>
                  <a:lnTo>
                    <a:pt x="8" y="2228"/>
                  </a:lnTo>
                  <a:lnTo>
                    <a:pt x="0" y="2228"/>
                  </a:lnTo>
                  <a:lnTo>
                    <a:pt x="0" y="2198"/>
                  </a:lnTo>
                  <a:lnTo>
                    <a:pt x="8" y="2198"/>
                  </a:lnTo>
                  <a:close/>
                  <a:moveTo>
                    <a:pt x="8" y="2251"/>
                  </a:moveTo>
                  <a:lnTo>
                    <a:pt x="8" y="2281"/>
                  </a:lnTo>
                  <a:lnTo>
                    <a:pt x="0" y="2281"/>
                  </a:lnTo>
                  <a:lnTo>
                    <a:pt x="0" y="2251"/>
                  </a:lnTo>
                  <a:lnTo>
                    <a:pt x="8" y="2251"/>
                  </a:lnTo>
                  <a:close/>
                  <a:moveTo>
                    <a:pt x="8" y="2304"/>
                  </a:moveTo>
                  <a:lnTo>
                    <a:pt x="8" y="2334"/>
                  </a:lnTo>
                  <a:lnTo>
                    <a:pt x="0" y="2334"/>
                  </a:lnTo>
                  <a:lnTo>
                    <a:pt x="0" y="2304"/>
                  </a:lnTo>
                  <a:lnTo>
                    <a:pt x="8" y="2304"/>
                  </a:lnTo>
                  <a:close/>
                  <a:moveTo>
                    <a:pt x="8" y="2357"/>
                  </a:moveTo>
                  <a:lnTo>
                    <a:pt x="8" y="2387"/>
                  </a:lnTo>
                  <a:lnTo>
                    <a:pt x="0" y="2387"/>
                  </a:lnTo>
                  <a:lnTo>
                    <a:pt x="0" y="2357"/>
                  </a:lnTo>
                  <a:lnTo>
                    <a:pt x="8" y="2357"/>
                  </a:lnTo>
                  <a:close/>
                  <a:moveTo>
                    <a:pt x="8" y="2410"/>
                  </a:moveTo>
                  <a:lnTo>
                    <a:pt x="8" y="2440"/>
                  </a:lnTo>
                  <a:lnTo>
                    <a:pt x="0" y="2440"/>
                  </a:lnTo>
                  <a:lnTo>
                    <a:pt x="0" y="2410"/>
                  </a:lnTo>
                  <a:lnTo>
                    <a:pt x="8" y="2410"/>
                  </a:lnTo>
                  <a:close/>
                  <a:moveTo>
                    <a:pt x="8" y="2463"/>
                  </a:moveTo>
                  <a:lnTo>
                    <a:pt x="8" y="2493"/>
                  </a:lnTo>
                  <a:lnTo>
                    <a:pt x="0" y="2493"/>
                  </a:lnTo>
                  <a:lnTo>
                    <a:pt x="0" y="2463"/>
                  </a:lnTo>
                  <a:lnTo>
                    <a:pt x="8" y="2463"/>
                  </a:lnTo>
                  <a:close/>
                  <a:moveTo>
                    <a:pt x="8" y="2516"/>
                  </a:moveTo>
                  <a:lnTo>
                    <a:pt x="8" y="2532"/>
                  </a:lnTo>
                  <a:lnTo>
                    <a:pt x="4" y="2528"/>
                  </a:lnTo>
                  <a:lnTo>
                    <a:pt x="19" y="2528"/>
                  </a:lnTo>
                  <a:lnTo>
                    <a:pt x="19" y="2536"/>
                  </a:lnTo>
                  <a:lnTo>
                    <a:pt x="0" y="2536"/>
                  </a:lnTo>
                  <a:lnTo>
                    <a:pt x="0" y="2516"/>
                  </a:lnTo>
                  <a:lnTo>
                    <a:pt x="8" y="2516"/>
                  </a:lnTo>
                  <a:close/>
                  <a:moveTo>
                    <a:pt x="41" y="2528"/>
                  </a:moveTo>
                  <a:lnTo>
                    <a:pt x="72" y="2528"/>
                  </a:lnTo>
                  <a:lnTo>
                    <a:pt x="72" y="2536"/>
                  </a:lnTo>
                  <a:lnTo>
                    <a:pt x="41" y="2536"/>
                  </a:lnTo>
                  <a:lnTo>
                    <a:pt x="41" y="2528"/>
                  </a:lnTo>
                  <a:close/>
                  <a:moveTo>
                    <a:pt x="95" y="2528"/>
                  </a:moveTo>
                  <a:lnTo>
                    <a:pt x="125" y="2528"/>
                  </a:lnTo>
                  <a:lnTo>
                    <a:pt x="125" y="2536"/>
                  </a:lnTo>
                  <a:lnTo>
                    <a:pt x="95" y="2536"/>
                  </a:lnTo>
                  <a:lnTo>
                    <a:pt x="95" y="2528"/>
                  </a:lnTo>
                  <a:close/>
                  <a:moveTo>
                    <a:pt x="148" y="2528"/>
                  </a:moveTo>
                  <a:lnTo>
                    <a:pt x="178" y="2528"/>
                  </a:lnTo>
                  <a:lnTo>
                    <a:pt x="178" y="2536"/>
                  </a:lnTo>
                  <a:lnTo>
                    <a:pt x="148" y="2536"/>
                  </a:lnTo>
                  <a:lnTo>
                    <a:pt x="148" y="2528"/>
                  </a:lnTo>
                  <a:close/>
                  <a:moveTo>
                    <a:pt x="201" y="2528"/>
                  </a:moveTo>
                  <a:lnTo>
                    <a:pt x="231" y="2528"/>
                  </a:lnTo>
                  <a:lnTo>
                    <a:pt x="231" y="2536"/>
                  </a:lnTo>
                  <a:lnTo>
                    <a:pt x="201" y="2536"/>
                  </a:lnTo>
                  <a:lnTo>
                    <a:pt x="201" y="2528"/>
                  </a:lnTo>
                  <a:close/>
                  <a:moveTo>
                    <a:pt x="254" y="2528"/>
                  </a:moveTo>
                  <a:lnTo>
                    <a:pt x="285" y="2528"/>
                  </a:lnTo>
                  <a:lnTo>
                    <a:pt x="285" y="2536"/>
                  </a:lnTo>
                  <a:lnTo>
                    <a:pt x="254" y="2536"/>
                  </a:lnTo>
                  <a:lnTo>
                    <a:pt x="254" y="2528"/>
                  </a:lnTo>
                  <a:close/>
                  <a:moveTo>
                    <a:pt x="307" y="2528"/>
                  </a:moveTo>
                  <a:lnTo>
                    <a:pt x="338" y="2528"/>
                  </a:lnTo>
                  <a:lnTo>
                    <a:pt x="338" y="2536"/>
                  </a:lnTo>
                  <a:lnTo>
                    <a:pt x="307" y="2536"/>
                  </a:lnTo>
                  <a:lnTo>
                    <a:pt x="307" y="2528"/>
                  </a:lnTo>
                  <a:close/>
                  <a:moveTo>
                    <a:pt x="361" y="2528"/>
                  </a:moveTo>
                  <a:lnTo>
                    <a:pt x="391" y="2528"/>
                  </a:lnTo>
                  <a:lnTo>
                    <a:pt x="391" y="2536"/>
                  </a:lnTo>
                  <a:lnTo>
                    <a:pt x="361" y="2536"/>
                  </a:lnTo>
                  <a:lnTo>
                    <a:pt x="361" y="2528"/>
                  </a:lnTo>
                  <a:close/>
                  <a:moveTo>
                    <a:pt x="414" y="2528"/>
                  </a:moveTo>
                  <a:lnTo>
                    <a:pt x="444" y="2528"/>
                  </a:lnTo>
                  <a:lnTo>
                    <a:pt x="444" y="2536"/>
                  </a:lnTo>
                  <a:lnTo>
                    <a:pt x="414" y="2536"/>
                  </a:lnTo>
                  <a:lnTo>
                    <a:pt x="414" y="2528"/>
                  </a:lnTo>
                  <a:close/>
                  <a:moveTo>
                    <a:pt x="467" y="2528"/>
                  </a:moveTo>
                  <a:lnTo>
                    <a:pt x="497" y="2528"/>
                  </a:lnTo>
                  <a:lnTo>
                    <a:pt x="497" y="2536"/>
                  </a:lnTo>
                  <a:lnTo>
                    <a:pt x="467" y="2536"/>
                  </a:lnTo>
                  <a:lnTo>
                    <a:pt x="467" y="2528"/>
                  </a:lnTo>
                  <a:close/>
                  <a:moveTo>
                    <a:pt x="520" y="2528"/>
                  </a:moveTo>
                  <a:lnTo>
                    <a:pt x="551" y="2528"/>
                  </a:lnTo>
                  <a:lnTo>
                    <a:pt x="551" y="2536"/>
                  </a:lnTo>
                  <a:lnTo>
                    <a:pt x="520" y="2536"/>
                  </a:lnTo>
                  <a:lnTo>
                    <a:pt x="520" y="2528"/>
                  </a:lnTo>
                  <a:close/>
                  <a:moveTo>
                    <a:pt x="573" y="2528"/>
                  </a:moveTo>
                  <a:lnTo>
                    <a:pt x="604" y="2528"/>
                  </a:lnTo>
                  <a:lnTo>
                    <a:pt x="604" y="2536"/>
                  </a:lnTo>
                  <a:lnTo>
                    <a:pt x="573" y="2536"/>
                  </a:lnTo>
                  <a:lnTo>
                    <a:pt x="573" y="2528"/>
                  </a:lnTo>
                  <a:close/>
                  <a:moveTo>
                    <a:pt x="626" y="2528"/>
                  </a:moveTo>
                  <a:lnTo>
                    <a:pt x="657" y="2528"/>
                  </a:lnTo>
                  <a:lnTo>
                    <a:pt x="657" y="2536"/>
                  </a:lnTo>
                  <a:lnTo>
                    <a:pt x="626" y="2536"/>
                  </a:lnTo>
                  <a:lnTo>
                    <a:pt x="626" y="2528"/>
                  </a:lnTo>
                  <a:close/>
                  <a:moveTo>
                    <a:pt x="680" y="2528"/>
                  </a:moveTo>
                  <a:lnTo>
                    <a:pt x="710" y="2528"/>
                  </a:lnTo>
                  <a:lnTo>
                    <a:pt x="710" y="2536"/>
                  </a:lnTo>
                  <a:lnTo>
                    <a:pt x="680" y="2536"/>
                  </a:lnTo>
                  <a:lnTo>
                    <a:pt x="680" y="2528"/>
                  </a:lnTo>
                  <a:close/>
                  <a:moveTo>
                    <a:pt x="733" y="2528"/>
                  </a:moveTo>
                  <a:lnTo>
                    <a:pt x="763" y="2528"/>
                  </a:lnTo>
                  <a:lnTo>
                    <a:pt x="763" y="2536"/>
                  </a:lnTo>
                  <a:lnTo>
                    <a:pt x="733" y="2536"/>
                  </a:lnTo>
                  <a:lnTo>
                    <a:pt x="733" y="2528"/>
                  </a:lnTo>
                  <a:close/>
                  <a:moveTo>
                    <a:pt x="786" y="2528"/>
                  </a:moveTo>
                  <a:lnTo>
                    <a:pt x="816" y="2528"/>
                  </a:lnTo>
                  <a:lnTo>
                    <a:pt x="816" y="2536"/>
                  </a:lnTo>
                  <a:lnTo>
                    <a:pt x="786" y="2536"/>
                  </a:lnTo>
                  <a:lnTo>
                    <a:pt x="786" y="2528"/>
                  </a:lnTo>
                  <a:close/>
                  <a:moveTo>
                    <a:pt x="839" y="2528"/>
                  </a:moveTo>
                  <a:lnTo>
                    <a:pt x="870" y="2528"/>
                  </a:lnTo>
                  <a:lnTo>
                    <a:pt x="870" y="2536"/>
                  </a:lnTo>
                  <a:lnTo>
                    <a:pt x="839" y="2536"/>
                  </a:lnTo>
                  <a:lnTo>
                    <a:pt x="839" y="2528"/>
                  </a:lnTo>
                  <a:close/>
                  <a:moveTo>
                    <a:pt x="892" y="2528"/>
                  </a:moveTo>
                  <a:lnTo>
                    <a:pt x="923" y="2528"/>
                  </a:lnTo>
                  <a:lnTo>
                    <a:pt x="923" y="2536"/>
                  </a:lnTo>
                  <a:lnTo>
                    <a:pt x="892" y="2536"/>
                  </a:lnTo>
                  <a:lnTo>
                    <a:pt x="892" y="2528"/>
                  </a:lnTo>
                  <a:close/>
                  <a:moveTo>
                    <a:pt x="946" y="2528"/>
                  </a:moveTo>
                  <a:lnTo>
                    <a:pt x="976" y="2528"/>
                  </a:lnTo>
                  <a:lnTo>
                    <a:pt x="976" y="2536"/>
                  </a:lnTo>
                  <a:lnTo>
                    <a:pt x="946" y="2536"/>
                  </a:lnTo>
                  <a:lnTo>
                    <a:pt x="946" y="2528"/>
                  </a:lnTo>
                  <a:close/>
                  <a:moveTo>
                    <a:pt x="999" y="2528"/>
                  </a:moveTo>
                  <a:lnTo>
                    <a:pt x="1029" y="2528"/>
                  </a:lnTo>
                  <a:lnTo>
                    <a:pt x="1029" y="2536"/>
                  </a:lnTo>
                  <a:lnTo>
                    <a:pt x="999" y="2536"/>
                  </a:lnTo>
                  <a:lnTo>
                    <a:pt x="999" y="2528"/>
                  </a:lnTo>
                  <a:close/>
                  <a:moveTo>
                    <a:pt x="1052" y="2528"/>
                  </a:moveTo>
                  <a:lnTo>
                    <a:pt x="1082" y="2528"/>
                  </a:lnTo>
                  <a:lnTo>
                    <a:pt x="1082" y="2536"/>
                  </a:lnTo>
                  <a:lnTo>
                    <a:pt x="1052" y="2536"/>
                  </a:lnTo>
                  <a:lnTo>
                    <a:pt x="1052" y="2528"/>
                  </a:lnTo>
                  <a:close/>
                  <a:moveTo>
                    <a:pt x="1105" y="2528"/>
                  </a:moveTo>
                  <a:lnTo>
                    <a:pt x="1136" y="2528"/>
                  </a:lnTo>
                  <a:lnTo>
                    <a:pt x="1136" y="2536"/>
                  </a:lnTo>
                  <a:lnTo>
                    <a:pt x="1105" y="2536"/>
                  </a:lnTo>
                  <a:lnTo>
                    <a:pt x="1105" y="2528"/>
                  </a:lnTo>
                  <a:close/>
                  <a:moveTo>
                    <a:pt x="1158" y="2528"/>
                  </a:moveTo>
                  <a:lnTo>
                    <a:pt x="1189" y="2528"/>
                  </a:lnTo>
                  <a:lnTo>
                    <a:pt x="1189" y="2536"/>
                  </a:lnTo>
                  <a:lnTo>
                    <a:pt x="1158" y="2536"/>
                  </a:lnTo>
                  <a:lnTo>
                    <a:pt x="1158" y="2528"/>
                  </a:lnTo>
                  <a:close/>
                  <a:moveTo>
                    <a:pt x="1212" y="2528"/>
                  </a:moveTo>
                  <a:lnTo>
                    <a:pt x="1242" y="2528"/>
                  </a:lnTo>
                  <a:lnTo>
                    <a:pt x="1242" y="2536"/>
                  </a:lnTo>
                  <a:lnTo>
                    <a:pt x="1212" y="2536"/>
                  </a:lnTo>
                  <a:lnTo>
                    <a:pt x="1212" y="2528"/>
                  </a:lnTo>
                  <a:close/>
                  <a:moveTo>
                    <a:pt x="1265" y="2528"/>
                  </a:moveTo>
                  <a:lnTo>
                    <a:pt x="1295" y="2528"/>
                  </a:lnTo>
                  <a:lnTo>
                    <a:pt x="1295" y="2536"/>
                  </a:lnTo>
                  <a:lnTo>
                    <a:pt x="1265" y="2536"/>
                  </a:lnTo>
                  <a:lnTo>
                    <a:pt x="1265" y="2528"/>
                  </a:lnTo>
                  <a:close/>
                  <a:moveTo>
                    <a:pt x="1318" y="2528"/>
                  </a:moveTo>
                  <a:lnTo>
                    <a:pt x="1348" y="2528"/>
                  </a:lnTo>
                  <a:lnTo>
                    <a:pt x="1348" y="2536"/>
                  </a:lnTo>
                  <a:lnTo>
                    <a:pt x="1318" y="2536"/>
                  </a:lnTo>
                  <a:lnTo>
                    <a:pt x="1318" y="2528"/>
                  </a:lnTo>
                  <a:close/>
                  <a:moveTo>
                    <a:pt x="1371" y="2528"/>
                  </a:moveTo>
                  <a:lnTo>
                    <a:pt x="1402" y="2528"/>
                  </a:lnTo>
                  <a:lnTo>
                    <a:pt x="1402" y="2536"/>
                  </a:lnTo>
                  <a:lnTo>
                    <a:pt x="1371" y="2536"/>
                  </a:lnTo>
                  <a:lnTo>
                    <a:pt x="1371" y="2528"/>
                  </a:lnTo>
                  <a:close/>
                  <a:moveTo>
                    <a:pt x="1424" y="2528"/>
                  </a:moveTo>
                  <a:lnTo>
                    <a:pt x="1455" y="2528"/>
                  </a:lnTo>
                  <a:lnTo>
                    <a:pt x="1455" y="2536"/>
                  </a:lnTo>
                  <a:lnTo>
                    <a:pt x="1424" y="2536"/>
                  </a:lnTo>
                  <a:lnTo>
                    <a:pt x="1424" y="2528"/>
                  </a:lnTo>
                  <a:close/>
                  <a:moveTo>
                    <a:pt x="1478" y="2528"/>
                  </a:moveTo>
                  <a:lnTo>
                    <a:pt x="1508" y="2528"/>
                  </a:lnTo>
                  <a:lnTo>
                    <a:pt x="1508" y="2536"/>
                  </a:lnTo>
                  <a:lnTo>
                    <a:pt x="1478" y="2536"/>
                  </a:lnTo>
                  <a:lnTo>
                    <a:pt x="1478" y="2528"/>
                  </a:lnTo>
                  <a:close/>
                  <a:moveTo>
                    <a:pt x="1531" y="2528"/>
                  </a:moveTo>
                  <a:lnTo>
                    <a:pt x="1561" y="2528"/>
                  </a:lnTo>
                  <a:lnTo>
                    <a:pt x="1561" y="2536"/>
                  </a:lnTo>
                  <a:lnTo>
                    <a:pt x="1531" y="2536"/>
                  </a:lnTo>
                  <a:lnTo>
                    <a:pt x="1531" y="2528"/>
                  </a:lnTo>
                  <a:close/>
                  <a:moveTo>
                    <a:pt x="1584" y="2528"/>
                  </a:moveTo>
                  <a:lnTo>
                    <a:pt x="1614" y="2528"/>
                  </a:lnTo>
                  <a:lnTo>
                    <a:pt x="1614" y="2536"/>
                  </a:lnTo>
                  <a:lnTo>
                    <a:pt x="1584" y="2536"/>
                  </a:lnTo>
                  <a:lnTo>
                    <a:pt x="1584" y="2528"/>
                  </a:lnTo>
                  <a:close/>
                  <a:moveTo>
                    <a:pt x="1637" y="2528"/>
                  </a:moveTo>
                  <a:lnTo>
                    <a:pt x="1667" y="2528"/>
                  </a:lnTo>
                  <a:lnTo>
                    <a:pt x="1667" y="2536"/>
                  </a:lnTo>
                  <a:lnTo>
                    <a:pt x="1637" y="2536"/>
                  </a:lnTo>
                  <a:lnTo>
                    <a:pt x="1637" y="2528"/>
                  </a:lnTo>
                  <a:close/>
                  <a:moveTo>
                    <a:pt x="1690" y="2528"/>
                  </a:moveTo>
                  <a:lnTo>
                    <a:pt x="1721" y="2528"/>
                  </a:lnTo>
                  <a:lnTo>
                    <a:pt x="1721" y="2536"/>
                  </a:lnTo>
                  <a:lnTo>
                    <a:pt x="1690" y="2536"/>
                  </a:lnTo>
                  <a:lnTo>
                    <a:pt x="1690" y="2528"/>
                  </a:lnTo>
                  <a:close/>
                  <a:moveTo>
                    <a:pt x="1743" y="2528"/>
                  </a:moveTo>
                  <a:lnTo>
                    <a:pt x="1774" y="2528"/>
                  </a:lnTo>
                  <a:lnTo>
                    <a:pt x="1774" y="2536"/>
                  </a:lnTo>
                  <a:lnTo>
                    <a:pt x="1743" y="2536"/>
                  </a:lnTo>
                  <a:lnTo>
                    <a:pt x="1743" y="2528"/>
                  </a:lnTo>
                  <a:close/>
                  <a:moveTo>
                    <a:pt x="1797" y="2528"/>
                  </a:moveTo>
                  <a:lnTo>
                    <a:pt x="1827" y="2528"/>
                  </a:lnTo>
                  <a:lnTo>
                    <a:pt x="1827" y="2536"/>
                  </a:lnTo>
                  <a:lnTo>
                    <a:pt x="1797" y="2536"/>
                  </a:lnTo>
                  <a:lnTo>
                    <a:pt x="1797" y="2528"/>
                  </a:lnTo>
                  <a:close/>
                  <a:moveTo>
                    <a:pt x="1850" y="2528"/>
                  </a:moveTo>
                  <a:lnTo>
                    <a:pt x="1880" y="2528"/>
                  </a:lnTo>
                  <a:lnTo>
                    <a:pt x="1880" y="2536"/>
                  </a:lnTo>
                  <a:lnTo>
                    <a:pt x="1850" y="2536"/>
                  </a:lnTo>
                  <a:lnTo>
                    <a:pt x="1850" y="2528"/>
                  </a:lnTo>
                  <a:close/>
                  <a:moveTo>
                    <a:pt x="1903" y="2528"/>
                  </a:moveTo>
                  <a:lnTo>
                    <a:pt x="1933" y="2528"/>
                  </a:lnTo>
                  <a:lnTo>
                    <a:pt x="1933" y="2536"/>
                  </a:lnTo>
                  <a:lnTo>
                    <a:pt x="1903" y="2536"/>
                  </a:lnTo>
                  <a:lnTo>
                    <a:pt x="1903" y="2528"/>
                  </a:lnTo>
                  <a:close/>
                  <a:moveTo>
                    <a:pt x="1956" y="2528"/>
                  </a:moveTo>
                  <a:lnTo>
                    <a:pt x="1987" y="2528"/>
                  </a:lnTo>
                  <a:lnTo>
                    <a:pt x="1987" y="2536"/>
                  </a:lnTo>
                  <a:lnTo>
                    <a:pt x="1956" y="2536"/>
                  </a:lnTo>
                  <a:lnTo>
                    <a:pt x="1956" y="2528"/>
                  </a:lnTo>
                  <a:close/>
                  <a:moveTo>
                    <a:pt x="2009" y="2528"/>
                  </a:moveTo>
                  <a:lnTo>
                    <a:pt x="2040" y="2528"/>
                  </a:lnTo>
                  <a:lnTo>
                    <a:pt x="2040" y="2536"/>
                  </a:lnTo>
                  <a:lnTo>
                    <a:pt x="2009" y="2536"/>
                  </a:lnTo>
                  <a:lnTo>
                    <a:pt x="2009" y="2528"/>
                  </a:lnTo>
                  <a:close/>
                  <a:moveTo>
                    <a:pt x="2063" y="2528"/>
                  </a:moveTo>
                  <a:lnTo>
                    <a:pt x="2093" y="2528"/>
                  </a:lnTo>
                  <a:lnTo>
                    <a:pt x="2093" y="2536"/>
                  </a:lnTo>
                  <a:lnTo>
                    <a:pt x="2063" y="2536"/>
                  </a:lnTo>
                  <a:lnTo>
                    <a:pt x="2063" y="2528"/>
                  </a:lnTo>
                  <a:close/>
                  <a:moveTo>
                    <a:pt x="2116" y="2528"/>
                  </a:moveTo>
                  <a:lnTo>
                    <a:pt x="2146" y="2528"/>
                  </a:lnTo>
                  <a:lnTo>
                    <a:pt x="2146" y="2536"/>
                  </a:lnTo>
                  <a:lnTo>
                    <a:pt x="2116" y="2536"/>
                  </a:lnTo>
                  <a:lnTo>
                    <a:pt x="2116" y="2528"/>
                  </a:lnTo>
                  <a:close/>
                  <a:moveTo>
                    <a:pt x="2169" y="2528"/>
                  </a:moveTo>
                  <a:lnTo>
                    <a:pt x="2199" y="2528"/>
                  </a:lnTo>
                  <a:lnTo>
                    <a:pt x="2199" y="2536"/>
                  </a:lnTo>
                  <a:lnTo>
                    <a:pt x="2169" y="2536"/>
                  </a:lnTo>
                  <a:lnTo>
                    <a:pt x="2169" y="2528"/>
                  </a:lnTo>
                  <a:close/>
                  <a:moveTo>
                    <a:pt x="2222" y="2528"/>
                  </a:moveTo>
                  <a:lnTo>
                    <a:pt x="2253" y="2528"/>
                  </a:lnTo>
                  <a:lnTo>
                    <a:pt x="2253" y="2536"/>
                  </a:lnTo>
                  <a:lnTo>
                    <a:pt x="2222" y="2536"/>
                  </a:lnTo>
                  <a:lnTo>
                    <a:pt x="2222" y="2528"/>
                  </a:lnTo>
                  <a:close/>
                  <a:moveTo>
                    <a:pt x="2275" y="2528"/>
                  </a:moveTo>
                  <a:lnTo>
                    <a:pt x="2306" y="2528"/>
                  </a:lnTo>
                  <a:lnTo>
                    <a:pt x="2306" y="2536"/>
                  </a:lnTo>
                  <a:lnTo>
                    <a:pt x="2275" y="2536"/>
                  </a:lnTo>
                  <a:lnTo>
                    <a:pt x="2275" y="2528"/>
                  </a:lnTo>
                  <a:close/>
                  <a:moveTo>
                    <a:pt x="2329" y="2528"/>
                  </a:moveTo>
                  <a:lnTo>
                    <a:pt x="2359" y="2528"/>
                  </a:lnTo>
                  <a:lnTo>
                    <a:pt x="2359" y="2536"/>
                  </a:lnTo>
                  <a:lnTo>
                    <a:pt x="2329" y="2536"/>
                  </a:lnTo>
                  <a:lnTo>
                    <a:pt x="2329" y="2528"/>
                  </a:lnTo>
                  <a:close/>
                  <a:moveTo>
                    <a:pt x="2382" y="2528"/>
                  </a:moveTo>
                  <a:lnTo>
                    <a:pt x="2412" y="2528"/>
                  </a:lnTo>
                  <a:lnTo>
                    <a:pt x="2412" y="2536"/>
                  </a:lnTo>
                  <a:lnTo>
                    <a:pt x="2382" y="2536"/>
                  </a:lnTo>
                  <a:lnTo>
                    <a:pt x="2382" y="2528"/>
                  </a:lnTo>
                  <a:close/>
                  <a:moveTo>
                    <a:pt x="2435" y="2528"/>
                  </a:moveTo>
                  <a:lnTo>
                    <a:pt x="2465" y="2528"/>
                  </a:lnTo>
                  <a:lnTo>
                    <a:pt x="2465" y="2536"/>
                  </a:lnTo>
                  <a:lnTo>
                    <a:pt x="2435" y="2536"/>
                  </a:lnTo>
                  <a:lnTo>
                    <a:pt x="2435" y="2528"/>
                  </a:lnTo>
                  <a:close/>
                  <a:moveTo>
                    <a:pt x="2488" y="2528"/>
                  </a:moveTo>
                  <a:lnTo>
                    <a:pt x="2518" y="2528"/>
                  </a:lnTo>
                  <a:lnTo>
                    <a:pt x="2518" y="2536"/>
                  </a:lnTo>
                  <a:lnTo>
                    <a:pt x="2488" y="2536"/>
                  </a:lnTo>
                  <a:lnTo>
                    <a:pt x="2488" y="2528"/>
                  </a:lnTo>
                  <a:close/>
                  <a:moveTo>
                    <a:pt x="2541" y="2528"/>
                  </a:moveTo>
                  <a:lnTo>
                    <a:pt x="2572" y="2528"/>
                  </a:lnTo>
                  <a:lnTo>
                    <a:pt x="2572" y="2536"/>
                  </a:lnTo>
                  <a:lnTo>
                    <a:pt x="2541" y="2536"/>
                  </a:lnTo>
                  <a:lnTo>
                    <a:pt x="2541" y="2528"/>
                  </a:lnTo>
                  <a:close/>
                  <a:moveTo>
                    <a:pt x="2594" y="2528"/>
                  </a:moveTo>
                  <a:lnTo>
                    <a:pt x="2625" y="2528"/>
                  </a:lnTo>
                  <a:lnTo>
                    <a:pt x="2625" y="2536"/>
                  </a:lnTo>
                  <a:lnTo>
                    <a:pt x="2594" y="2536"/>
                  </a:lnTo>
                  <a:lnTo>
                    <a:pt x="2594" y="2528"/>
                  </a:lnTo>
                  <a:close/>
                  <a:moveTo>
                    <a:pt x="2648" y="2528"/>
                  </a:moveTo>
                  <a:lnTo>
                    <a:pt x="2678" y="2528"/>
                  </a:lnTo>
                  <a:lnTo>
                    <a:pt x="2678" y="2536"/>
                  </a:lnTo>
                  <a:lnTo>
                    <a:pt x="2648" y="2536"/>
                  </a:lnTo>
                  <a:lnTo>
                    <a:pt x="2648" y="2528"/>
                  </a:lnTo>
                  <a:close/>
                  <a:moveTo>
                    <a:pt x="2701" y="2528"/>
                  </a:moveTo>
                  <a:lnTo>
                    <a:pt x="2731" y="2528"/>
                  </a:lnTo>
                  <a:lnTo>
                    <a:pt x="2731" y="2536"/>
                  </a:lnTo>
                  <a:lnTo>
                    <a:pt x="2701" y="2536"/>
                  </a:lnTo>
                  <a:lnTo>
                    <a:pt x="2701" y="2528"/>
                  </a:lnTo>
                  <a:close/>
                  <a:moveTo>
                    <a:pt x="2754" y="2528"/>
                  </a:moveTo>
                  <a:lnTo>
                    <a:pt x="2784" y="2528"/>
                  </a:lnTo>
                  <a:lnTo>
                    <a:pt x="2784" y="2536"/>
                  </a:lnTo>
                  <a:lnTo>
                    <a:pt x="2754" y="2536"/>
                  </a:lnTo>
                  <a:lnTo>
                    <a:pt x="2754" y="2528"/>
                  </a:lnTo>
                  <a:close/>
                  <a:moveTo>
                    <a:pt x="2807" y="2528"/>
                  </a:moveTo>
                  <a:lnTo>
                    <a:pt x="2838" y="2528"/>
                  </a:lnTo>
                  <a:lnTo>
                    <a:pt x="2838" y="2536"/>
                  </a:lnTo>
                  <a:lnTo>
                    <a:pt x="2807" y="2536"/>
                  </a:lnTo>
                  <a:lnTo>
                    <a:pt x="2807" y="2528"/>
                  </a:lnTo>
                  <a:close/>
                  <a:moveTo>
                    <a:pt x="2860" y="2528"/>
                  </a:moveTo>
                  <a:lnTo>
                    <a:pt x="2891" y="2528"/>
                  </a:lnTo>
                  <a:lnTo>
                    <a:pt x="2891" y="2536"/>
                  </a:lnTo>
                  <a:lnTo>
                    <a:pt x="2860" y="2536"/>
                  </a:lnTo>
                  <a:lnTo>
                    <a:pt x="2860" y="2528"/>
                  </a:lnTo>
                  <a:close/>
                  <a:moveTo>
                    <a:pt x="2914" y="2528"/>
                  </a:moveTo>
                  <a:lnTo>
                    <a:pt x="2944" y="2528"/>
                  </a:lnTo>
                  <a:lnTo>
                    <a:pt x="2944" y="2536"/>
                  </a:lnTo>
                  <a:lnTo>
                    <a:pt x="2914" y="2536"/>
                  </a:lnTo>
                  <a:lnTo>
                    <a:pt x="2914" y="2528"/>
                  </a:lnTo>
                  <a:close/>
                  <a:moveTo>
                    <a:pt x="2967" y="2528"/>
                  </a:moveTo>
                  <a:lnTo>
                    <a:pt x="2997" y="2528"/>
                  </a:lnTo>
                  <a:lnTo>
                    <a:pt x="2997" y="2536"/>
                  </a:lnTo>
                  <a:lnTo>
                    <a:pt x="2967" y="2536"/>
                  </a:lnTo>
                  <a:lnTo>
                    <a:pt x="2967" y="2528"/>
                  </a:lnTo>
                  <a:close/>
                  <a:moveTo>
                    <a:pt x="3020" y="2528"/>
                  </a:moveTo>
                  <a:lnTo>
                    <a:pt x="3050" y="2528"/>
                  </a:lnTo>
                  <a:lnTo>
                    <a:pt x="3050" y="2536"/>
                  </a:lnTo>
                  <a:lnTo>
                    <a:pt x="3020" y="2536"/>
                  </a:lnTo>
                  <a:lnTo>
                    <a:pt x="3020" y="2528"/>
                  </a:lnTo>
                  <a:close/>
                  <a:moveTo>
                    <a:pt x="3073" y="2528"/>
                  </a:moveTo>
                  <a:lnTo>
                    <a:pt x="3104" y="2528"/>
                  </a:lnTo>
                  <a:lnTo>
                    <a:pt x="3104" y="2536"/>
                  </a:lnTo>
                  <a:lnTo>
                    <a:pt x="3073" y="2536"/>
                  </a:lnTo>
                  <a:lnTo>
                    <a:pt x="3073" y="2528"/>
                  </a:lnTo>
                  <a:close/>
                  <a:moveTo>
                    <a:pt x="3126" y="2528"/>
                  </a:moveTo>
                  <a:lnTo>
                    <a:pt x="3157" y="2528"/>
                  </a:lnTo>
                  <a:lnTo>
                    <a:pt x="3157" y="2536"/>
                  </a:lnTo>
                  <a:lnTo>
                    <a:pt x="3126" y="2536"/>
                  </a:lnTo>
                  <a:lnTo>
                    <a:pt x="3126" y="2528"/>
                  </a:lnTo>
                  <a:close/>
                  <a:moveTo>
                    <a:pt x="3180" y="2528"/>
                  </a:moveTo>
                  <a:lnTo>
                    <a:pt x="3210" y="2528"/>
                  </a:lnTo>
                  <a:lnTo>
                    <a:pt x="3210" y="2536"/>
                  </a:lnTo>
                  <a:lnTo>
                    <a:pt x="3180" y="2536"/>
                  </a:lnTo>
                  <a:lnTo>
                    <a:pt x="3180" y="2528"/>
                  </a:lnTo>
                  <a:close/>
                  <a:moveTo>
                    <a:pt x="3233" y="2528"/>
                  </a:moveTo>
                  <a:lnTo>
                    <a:pt x="3263" y="2528"/>
                  </a:lnTo>
                  <a:lnTo>
                    <a:pt x="3263" y="2536"/>
                  </a:lnTo>
                  <a:lnTo>
                    <a:pt x="3233" y="2536"/>
                  </a:lnTo>
                  <a:lnTo>
                    <a:pt x="3233" y="2528"/>
                  </a:lnTo>
                  <a:close/>
                  <a:moveTo>
                    <a:pt x="3286" y="2528"/>
                  </a:moveTo>
                  <a:lnTo>
                    <a:pt x="3316" y="2528"/>
                  </a:lnTo>
                  <a:lnTo>
                    <a:pt x="3316" y="2536"/>
                  </a:lnTo>
                  <a:lnTo>
                    <a:pt x="3286" y="2536"/>
                  </a:lnTo>
                  <a:lnTo>
                    <a:pt x="3286" y="2528"/>
                  </a:lnTo>
                  <a:close/>
                  <a:moveTo>
                    <a:pt x="3339" y="2528"/>
                  </a:moveTo>
                  <a:lnTo>
                    <a:pt x="3369" y="2528"/>
                  </a:lnTo>
                  <a:lnTo>
                    <a:pt x="3369" y="2536"/>
                  </a:lnTo>
                  <a:lnTo>
                    <a:pt x="3339" y="2536"/>
                  </a:lnTo>
                  <a:lnTo>
                    <a:pt x="3339" y="2528"/>
                  </a:lnTo>
                  <a:close/>
                  <a:moveTo>
                    <a:pt x="3392" y="2528"/>
                  </a:moveTo>
                  <a:lnTo>
                    <a:pt x="3423" y="2528"/>
                  </a:lnTo>
                  <a:lnTo>
                    <a:pt x="3423" y="2536"/>
                  </a:lnTo>
                  <a:lnTo>
                    <a:pt x="3392" y="2536"/>
                  </a:lnTo>
                  <a:lnTo>
                    <a:pt x="3392" y="2528"/>
                  </a:lnTo>
                  <a:close/>
                  <a:moveTo>
                    <a:pt x="3445" y="2528"/>
                  </a:moveTo>
                  <a:lnTo>
                    <a:pt x="3476" y="2528"/>
                  </a:lnTo>
                  <a:lnTo>
                    <a:pt x="3476" y="2536"/>
                  </a:lnTo>
                  <a:lnTo>
                    <a:pt x="3445" y="2536"/>
                  </a:lnTo>
                  <a:lnTo>
                    <a:pt x="3445" y="2528"/>
                  </a:lnTo>
                  <a:close/>
                  <a:moveTo>
                    <a:pt x="3499" y="2528"/>
                  </a:moveTo>
                  <a:lnTo>
                    <a:pt x="3529" y="2528"/>
                  </a:lnTo>
                  <a:lnTo>
                    <a:pt x="3529" y="2536"/>
                  </a:lnTo>
                  <a:lnTo>
                    <a:pt x="3499" y="2536"/>
                  </a:lnTo>
                  <a:lnTo>
                    <a:pt x="3499" y="2528"/>
                  </a:lnTo>
                  <a:close/>
                  <a:moveTo>
                    <a:pt x="3552" y="2528"/>
                  </a:moveTo>
                  <a:lnTo>
                    <a:pt x="3582" y="2528"/>
                  </a:lnTo>
                  <a:lnTo>
                    <a:pt x="3582" y="2536"/>
                  </a:lnTo>
                  <a:lnTo>
                    <a:pt x="3552" y="2536"/>
                  </a:lnTo>
                  <a:lnTo>
                    <a:pt x="3552" y="2528"/>
                  </a:lnTo>
                  <a:close/>
                  <a:moveTo>
                    <a:pt x="3605" y="2528"/>
                  </a:moveTo>
                  <a:lnTo>
                    <a:pt x="3635" y="2528"/>
                  </a:lnTo>
                  <a:lnTo>
                    <a:pt x="3635" y="2536"/>
                  </a:lnTo>
                  <a:lnTo>
                    <a:pt x="3605" y="2536"/>
                  </a:lnTo>
                  <a:lnTo>
                    <a:pt x="3605" y="2528"/>
                  </a:lnTo>
                  <a:close/>
                  <a:moveTo>
                    <a:pt x="3658" y="2528"/>
                  </a:moveTo>
                  <a:lnTo>
                    <a:pt x="3689" y="2528"/>
                  </a:lnTo>
                  <a:lnTo>
                    <a:pt x="3689" y="2536"/>
                  </a:lnTo>
                  <a:lnTo>
                    <a:pt x="3658" y="2536"/>
                  </a:lnTo>
                  <a:lnTo>
                    <a:pt x="3658" y="2528"/>
                  </a:lnTo>
                  <a:close/>
                  <a:moveTo>
                    <a:pt x="3711" y="2528"/>
                  </a:moveTo>
                  <a:lnTo>
                    <a:pt x="3742" y="2528"/>
                  </a:lnTo>
                  <a:lnTo>
                    <a:pt x="3742" y="2536"/>
                  </a:lnTo>
                  <a:lnTo>
                    <a:pt x="3711" y="2536"/>
                  </a:lnTo>
                  <a:lnTo>
                    <a:pt x="3711" y="2528"/>
                  </a:lnTo>
                  <a:close/>
                  <a:moveTo>
                    <a:pt x="3765" y="2528"/>
                  </a:moveTo>
                  <a:lnTo>
                    <a:pt x="3795" y="2528"/>
                  </a:lnTo>
                  <a:lnTo>
                    <a:pt x="3795" y="2536"/>
                  </a:lnTo>
                  <a:lnTo>
                    <a:pt x="3765" y="2536"/>
                  </a:lnTo>
                  <a:lnTo>
                    <a:pt x="3765" y="2528"/>
                  </a:lnTo>
                  <a:close/>
                  <a:moveTo>
                    <a:pt x="3818" y="2528"/>
                  </a:moveTo>
                  <a:lnTo>
                    <a:pt x="3848" y="2528"/>
                  </a:lnTo>
                  <a:lnTo>
                    <a:pt x="3848" y="2536"/>
                  </a:lnTo>
                  <a:lnTo>
                    <a:pt x="3818" y="2536"/>
                  </a:lnTo>
                  <a:lnTo>
                    <a:pt x="3818" y="2528"/>
                  </a:lnTo>
                  <a:close/>
                  <a:moveTo>
                    <a:pt x="3871" y="2528"/>
                  </a:moveTo>
                  <a:lnTo>
                    <a:pt x="3901" y="2528"/>
                  </a:lnTo>
                  <a:lnTo>
                    <a:pt x="3901" y="2536"/>
                  </a:lnTo>
                  <a:lnTo>
                    <a:pt x="3871" y="2536"/>
                  </a:lnTo>
                  <a:lnTo>
                    <a:pt x="3871" y="2528"/>
                  </a:lnTo>
                  <a:close/>
                  <a:moveTo>
                    <a:pt x="3924" y="2528"/>
                  </a:moveTo>
                  <a:lnTo>
                    <a:pt x="3955" y="2528"/>
                  </a:lnTo>
                  <a:lnTo>
                    <a:pt x="3955" y="2536"/>
                  </a:lnTo>
                  <a:lnTo>
                    <a:pt x="3924" y="2536"/>
                  </a:lnTo>
                  <a:lnTo>
                    <a:pt x="3924" y="2528"/>
                  </a:lnTo>
                  <a:close/>
                  <a:moveTo>
                    <a:pt x="3977" y="2528"/>
                  </a:moveTo>
                  <a:lnTo>
                    <a:pt x="4008" y="2528"/>
                  </a:lnTo>
                  <a:lnTo>
                    <a:pt x="4008" y="2536"/>
                  </a:lnTo>
                  <a:lnTo>
                    <a:pt x="3977" y="2536"/>
                  </a:lnTo>
                  <a:lnTo>
                    <a:pt x="3977" y="2528"/>
                  </a:lnTo>
                  <a:close/>
                  <a:moveTo>
                    <a:pt x="4031" y="2528"/>
                  </a:moveTo>
                  <a:lnTo>
                    <a:pt x="4061" y="2528"/>
                  </a:lnTo>
                  <a:lnTo>
                    <a:pt x="4061" y="2536"/>
                  </a:lnTo>
                  <a:lnTo>
                    <a:pt x="4031" y="2536"/>
                  </a:lnTo>
                  <a:lnTo>
                    <a:pt x="4031" y="2528"/>
                  </a:lnTo>
                  <a:close/>
                  <a:moveTo>
                    <a:pt x="4084" y="2528"/>
                  </a:moveTo>
                  <a:lnTo>
                    <a:pt x="4114" y="2528"/>
                  </a:lnTo>
                  <a:lnTo>
                    <a:pt x="4114" y="2536"/>
                  </a:lnTo>
                  <a:lnTo>
                    <a:pt x="4084" y="2536"/>
                  </a:lnTo>
                  <a:lnTo>
                    <a:pt x="4084" y="2528"/>
                  </a:lnTo>
                  <a:close/>
                  <a:moveTo>
                    <a:pt x="4137" y="2528"/>
                  </a:moveTo>
                  <a:lnTo>
                    <a:pt x="4167" y="2528"/>
                  </a:lnTo>
                  <a:lnTo>
                    <a:pt x="4167" y="2536"/>
                  </a:lnTo>
                  <a:lnTo>
                    <a:pt x="4137" y="2536"/>
                  </a:lnTo>
                  <a:lnTo>
                    <a:pt x="4137" y="2528"/>
                  </a:lnTo>
                  <a:close/>
                  <a:moveTo>
                    <a:pt x="4190" y="2528"/>
                  </a:moveTo>
                  <a:lnTo>
                    <a:pt x="4221" y="2528"/>
                  </a:lnTo>
                  <a:lnTo>
                    <a:pt x="4221" y="2536"/>
                  </a:lnTo>
                  <a:lnTo>
                    <a:pt x="4190" y="2536"/>
                  </a:lnTo>
                  <a:lnTo>
                    <a:pt x="4190" y="2528"/>
                  </a:lnTo>
                  <a:close/>
                  <a:moveTo>
                    <a:pt x="4243" y="2528"/>
                  </a:moveTo>
                  <a:lnTo>
                    <a:pt x="4274" y="2528"/>
                  </a:lnTo>
                  <a:lnTo>
                    <a:pt x="4274" y="2536"/>
                  </a:lnTo>
                  <a:lnTo>
                    <a:pt x="4243" y="2536"/>
                  </a:lnTo>
                  <a:lnTo>
                    <a:pt x="4243" y="2528"/>
                  </a:lnTo>
                  <a:close/>
                  <a:moveTo>
                    <a:pt x="4296" y="2528"/>
                  </a:moveTo>
                  <a:lnTo>
                    <a:pt x="4327" y="2528"/>
                  </a:lnTo>
                  <a:lnTo>
                    <a:pt x="4327" y="2536"/>
                  </a:lnTo>
                  <a:lnTo>
                    <a:pt x="4296" y="2536"/>
                  </a:lnTo>
                  <a:lnTo>
                    <a:pt x="4296" y="2528"/>
                  </a:lnTo>
                  <a:close/>
                  <a:moveTo>
                    <a:pt x="4350" y="2528"/>
                  </a:moveTo>
                  <a:lnTo>
                    <a:pt x="4380" y="2528"/>
                  </a:lnTo>
                  <a:lnTo>
                    <a:pt x="4380" y="2536"/>
                  </a:lnTo>
                  <a:lnTo>
                    <a:pt x="4350" y="2536"/>
                  </a:lnTo>
                  <a:lnTo>
                    <a:pt x="4350" y="2528"/>
                  </a:lnTo>
                  <a:close/>
                  <a:moveTo>
                    <a:pt x="4403" y="2528"/>
                  </a:moveTo>
                  <a:lnTo>
                    <a:pt x="4433" y="2528"/>
                  </a:lnTo>
                  <a:lnTo>
                    <a:pt x="4433" y="2536"/>
                  </a:lnTo>
                  <a:lnTo>
                    <a:pt x="4403" y="2536"/>
                  </a:lnTo>
                  <a:lnTo>
                    <a:pt x="4403" y="2528"/>
                  </a:lnTo>
                  <a:close/>
                  <a:moveTo>
                    <a:pt x="4456" y="2528"/>
                  </a:moveTo>
                  <a:lnTo>
                    <a:pt x="4486" y="2528"/>
                  </a:lnTo>
                  <a:lnTo>
                    <a:pt x="4486" y="2536"/>
                  </a:lnTo>
                  <a:lnTo>
                    <a:pt x="4456" y="2536"/>
                  </a:lnTo>
                  <a:lnTo>
                    <a:pt x="4456" y="2528"/>
                  </a:lnTo>
                  <a:close/>
                  <a:moveTo>
                    <a:pt x="4509" y="2528"/>
                  </a:moveTo>
                  <a:lnTo>
                    <a:pt x="4540" y="2528"/>
                  </a:lnTo>
                  <a:lnTo>
                    <a:pt x="4540" y="2536"/>
                  </a:lnTo>
                  <a:lnTo>
                    <a:pt x="4509" y="2536"/>
                  </a:lnTo>
                  <a:lnTo>
                    <a:pt x="4509" y="2528"/>
                  </a:lnTo>
                  <a:close/>
                  <a:moveTo>
                    <a:pt x="4562" y="2528"/>
                  </a:moveTo>
                  <a:lnTo>
                    <a:pt x="4593" y="2528"/>
                  </a:lnTo>
                  <a:lnTo>
                    <a:pt x="4593" y="2536"/>
                  </a:lnTo>
                  <a:lnTo>
                    <a:pt x="4562" y="2536"/>
                  </a:lnTo>
                  <a:lnTo>
                    <a:pt x="4562" y="2528"/>
                  </a:lnTo>
                  <a:close/>
                  <a:moveTo>
                    <a:pt x="4616" y="2528"/>
                  </a:moveTo>
                  <a:lnTo>
                    <a:pt x="4646" y="2528"/>
                  </a:lnTo>
                  <a:lnTo>
                    <a:pt x="4646" y="2536"/>
                  </a:lnTo>
                  <a:lnTo>
                    <a:pt x="4616" y="2536"/>
                  </a:lnTo>
                  <a:lnTo>
                    <a:pt x="4616" y="2528"/>
                  </a:lnTo>
                  <a:close/>
                  <a:moveTo>
                    <a:pt x="4663" y="2530"/>
                  </a:moveTo>
                  <a:lnTo>
                    <a:pt x="4663" y="2499"/>
                  </a:lnTo>
                  <a:lnTo>
                    <a:pt x="4671" y="2499"/>
                  </a:lnTo>
                  <a:lnTo>
                    <a:pt x="4671" y="2530"/>
                  </a:lnTo>
                  <a:lnTo>
                    <a:pt x="4663" y="2530"/>
                  </a:lnTo>
                  <a:close/>
                  <a:moveTo>
                    <a:pt x="4663" y="2477"/>
                  </a:moveTo>
                  <a:lnTo>
                    <a:pt x="4663" y="2446"/>
                  </a:lnTo>
                  <a:lnTo>
                    <a:pt x="4671" y="2446"/>
                  </a:lnTo>
                  <a:lnTo>
                    <a:pt x="4671" y="2477"/>
                  </a:lnTo>
                  <a:lnTo>
                    <a:pt x="4663" y="2477"/>
                  </a:lnTo>
                  <a:close/>
                  <a:moveTo>
                    <a:pt x="4663" y="2424"/>
                  </a:moveTo>
                  <a:lnTo>
                    <a:pt x="4663" y="2393"/>
                  </a:lnTo>
                  <a:lnTo>
                    <a:pt x="4671" y="2393"/>
                  </a:lnTo>
                  <a:lnTo>
                    <a:pt x="4671" y="2424"/>
                  </a:lnTo>
                  <a:lnTo>
                    <a:pt x="4663" y="2424"/>
                  </a:lnTo>
                  <a:close/>
                  <a:moveTo>
                    <a:pt x="4663" y="2371"/>
                  </a:moveTo>
                  <a:lnTo>
                    <a:pt x="4663" y="2340"/>
                  </a:lnTo>
                  <a:lnTo>
                    <a:pt x="4671" y="2340"/>
                  </a:lnTo>
                  <a:lnTo>
                    <a:pt x="4671" y="2371"/>
                  </a:lnTo>
                  <a:lnTo>
                    <a:pt x="4663" y="2371"/>
                  </a:lnTo>
                  <a:close/>
                  <a:moveTo>
                    <a:pt x="4663" y="2317"/>
                  </a:moveTo>
                  <a:lnTo>
                    <a:pt x="4663" y="2287"/>
                  </a:lnTo>
                  <a:lnTo>
                    <a:pt x="4671" y="2287"/>
                  </a:lnTo>
                  <a:lnTo>
                    <a:pt x="4671" y="2317"/>
                  </a:lnTo>
                  <a:lnTo>
                    <a:pt x="4663" y="2317"/>
                  </a:lnTo>
                  <a:close/>
                  <a:moveTo>
                    <a:pt x="4663" y="2264"/>
                  </a:moveTo>
                  <a:lnTo>
                    <a:pt x="4663" y="2234"/>
                  </a:lnTo>
                  <a:lnTo>
                    <a:pt x="4671" y="2234"/>
                  </a:lnTo>
                  <a:lnTo>
                    <a:pt x="4671" y="2264"/>
                  </a:lnTo>
                  <a:lnTo>
                    <a:pt x="4663" y="2264"/>
                  </a:lnTo>
                  <a:close/>
                  <a:moveTo>
                    <a:pt x="4663" y="2211"/>
                  </a:moveTo>
                  <a:lnTo>
                    <a:pt x="4663" y="2181"/>
                  </a:lnTo>
                  <a:lnTo>
                    <a:pt x="4671" y="2181"/>
                  </a:lnTo>
                  <a:lnTo>
                    <a:pt x="4671" y="2211"/>
                  </a:lnTo>
                  <a:lnTo>
                    <a:pt x="4663" y="2211"/>
                  </a:lnTo>
                  <a:close/>
                  <a:moveTo>
                    <a:pt x="4663" y="2158"/>
                  </a:moveTo>
                  <a:lnTo>
                    <a:pt x="4663" y="2128"/>
                  </a:lnTo>
                  <a:lnTo>
                    <a:pt x="4671" y="2128"/>
                  </a:lnTo>
                  <a:lnTo>
                    <a:pt x="4671" y="2158"/>
                  </a:lnTo>
                  <a:lnTo>
                    <a:pt x="4663" y="2158"/>
                  </a:lnTo>
                  <a:close/>
                  <a:moveTo>
                    <a:pt x="4663" y="2105"/>
                  </a:moveTo>
                  <a:lnTo>
                    <a:pt x="4663" y="2075"/>
                  </a:lnTo>
                  <a:lnTo>
                    <a:pt x="4671" y="2075"/>
                  </a:lnTo>
                  <a:lnTo>
                    <a:pt x="4671" y="2105"/>
                  </a:lnTo>
                  <a:lnTo>
                    <a:pt x="4663" y="2105"/>
                  </a:lnTo>
                  <a:close/>
                  <a:moveTo>
                    <a:pt x="4663" y="2052"/>
                  </a:moveTo>
                  <a:lnTo>
                    <a:pt x="4663" y="2022"/>
                  </a:lnTo>
                  <a:lnTo>
                    <a:pt x="4671" y="2022"/>
                  </a:lnTo>
                  <a:lnTo>
                    <a:pt x="4671" y="2052"/>
                  </a:lnTo>
                  <a:lnTo>
                    <a:pt x="4663" y="2052"/>
                  </a:lnTo>
                  <a:close/>
                  <a:moveTo>
                    <a:pt x="4663" y="1999"/>
                  </a:moveTo>
                  <a:lnTo>
                    <a:pt x="4663" y="1969"/>
                  </a:lnTo>
                  <a:lnTo>
                    <a:pt x="4671" y="1969"/>
                  </a:lnTo>
                  <a:lnTo>
                    <a:pt x="4671" y="1999"/>
                  </a:lnTo>
                  <a:lnTo>
                    <a:pt x="4663" y="1999"/>
                  </a:lnTo>
                  <a:close/>
                  <a:moveTo>
                    <a:pt x="4663" y="1946"/>
                  </a:moveTo>
                  <a:lnTo>
                    <a:pt x="4663" y="1915"/>
                  </a:lnTo>
                  <a:lnTo>
                    <a:pt x="4671" y="1915"/>
                  </a:lnTo>
                  <a:lnTo>
                    <a:pt x="4671" y="1946"/>
                  </a:lnTo>
                  <a:lnTo>
                    <a:pt x="4663" y="1946"/>
                  </a:lnTo>
                  <a:close/>
                  <a:moveTo>
                    <a:pt x="4663" y="1893"/>
                  </a:moveTo>
                  <a:lnTo>
                    <a:pt x="4663" y="1862"/>
                  </a:lnTo>
                  <a:lnTo>
                    <a:pt x="4671" y="1862"/>
                  </a:lnTo>
                  <a:lnTo>
                    <a:pt x="4671" y="1893"/>
                  </a:lnTo>
                  <a:lnTo>
                    <a:pt x="4663" y="1893"/>
                  </a:lnTo>
                  <a:close/>
                  <a:moveTo>
                    <a:pt x="4663" y="1840"/>
                  </a:moveTo>
                  <a:lnTo>
                    <a:pt x="4663" y="1809"/>
                  </a:lnTo>
                  <a:lnTo>
                    <a:pt x="4671" y="1809"/>
                  </a:lnTo>
                  <a:lnTo>
                    <a:pt x="4671" y="1840"/>
                  </a:lnTo>
                  <a:lnTo>
                    <a:pt x="4663" y="1840"/>
                  </a:lnTo>
                  <a:close/>
                  <a:moveTo>
                    <a:pt x="4663" y="1787"/>
                  </a:moveTo>
                  <a:lnTo>
                    <a:pt x="4663" y="1756"/>
                  </a:lnTo>
                  <a:lnTo>
                    <a:pt x="4671" y="1756"/>
                  </a:lnTo>
                  <a:lnTo>
                    <a:pt x="4671" y="1787"/>
                  </a:lnTo>
                  <a:lnTo>
                    <a:pt x="4663" y="1787"/>
                  </a:lnTo>
                  <a:close/>
                  <a:moveTo>
                    <a:pt x="4663" y="1733"/>
                  </a:moveTo>
                  <a:lnTo>
                    <a:pt x="4663" y="1703"/>
                  </a:lnTo>
                  <a:lnTo>
                    <a:pt x="4671" y="1703"/>
                  </a:lnTo>
                  <a:lnTo>
                    <a:pt x="4671" y="1733"/>
                  </a:lnTo>
                  <a:lnTo>
                    <a:pt x="4663" y="1733"/>
                  </a:lnTo>
                  <a:close/>
                  <a:moveTo>
                    <a:pt x="4663" y="1680"/>
                  </a:moveTo>
                  <a:lnTo>
                    <a:pt x="4663" y="1650"/>
                  </a:lnTo>
                  <a:lnTo>
                    <a:pt x="4671" y="1650"/>
                  </a:lnTo>
                  <a:lnTo>
                    <a:pt x="4671" y="1680"/>
                  </a:lnTo>
                  <a:lnTo>
                    <a:pt x="4663" y="1680"/>
                  </a:lnTo>
                  <a:close/>
                  <a:moveTo>
                    <a:pt x="4663" y="1627"/>
                  </a:moveTo>
                  <a:lnTo>
                    <a:pt x="4663" y="1597"/>
                  </a:lnTo>
                  <a:lnTo>
                    <a:pt x="4671" y="1597"/>
                  </a:lnTo>
                  <a:lnTo>
                    <a:pt x="4671" y="1627"/>
                  </a:lnTo>
                  <a:lnTo>
                    <a:pt x="4663" y="1627"/>
                  </a:lnTo>
                  <a:close/>
                  <a:moveTo>
                    <a:pt x="4663" y="1574"/>
                  </a:moveTo>
                  <a:lnTo>
                    <a:pt x="4663" y="1544"/>
                  </a:lnTo>
                  <a:lnTo>
                    <a:pt x="4671" y="1544"/>
                  </a:lnTo>
                  <a:lnTo>
                    <a:pt x="4671" y="1574"/>
                  </a:lnTo>
                  <a:lnTo>
                    <a:pt x="4663" y="1574"/>
                  </a:lnTo>
                  <a:close/>
                  <a:moveTo>
                    <a:pt x="4663" y="1521"/>
                  </a:moveTo>
                  <a:lnTo>
                    <a:pt x="4663" y="1491"/>
                  </a:lnTo>
                  <a:lnTo>
                    <a:pt x="4671" y="1491"/>
                  </a:lnTo>
                  <a:lnTo>
                    <a:pt x="4671" y="1521"/>
                  </a:lnTo>
                  <a:lnTo>
                    <a:pt x="4663" y="1521"/>
                  </a:lnTo>
                  <a:close/>
                  <a:moveTo>
                    <a:pt x="4663" y="1468"/>
                  </a:moveTo>
                  <a:lnTo>
                    <a:pt x="4663" y="1438"/>
                  </a:lnTo>
                  <a:lnTo>
                    <a:pt x="4671" y="1438"/>
                  </a:lnTo>
                  <a:lnTo>
                    <a:pt x="4671" y="1468"/>
                  </a:lnTo>
                  <a:lnTo>
                    <a:pt x="4663" y="1468"/>
                  </a:lnTo>
                  <a:close/>
                  <a:moveTo>
                    <a:pt x="4663" y="1415"/>
                  </a:moveTo>
                  <a:lnTo>
                    <a:pt x="4663" y="1385"/>
                  </a:lnTo>
                  <a:lnTo>
                    <a:pt x="4671" y="1385"/>
                  </a:lnTo>
                  <a:lnTo>
                    <a:pt x="4671" y="1415"/>
                  </a:lnTo>
                  <a:lnTo>
                    <a:pt x="4663" y="1415"/>
                  </a:lnTo>
                  <a:close/>
                  <a:moveTo>
                    <a:pt x="4663" y="1362"/>
                  </a:moveTo>
                  <a:lnTo>
                    <a:pt x="4663" y="1331"/>
                  </a:lnTo>
                  <a:lnTo>
                    <a:pt x="4671" y="1331"/>
                  </a:lnTo>
                  <a:lnTo>
                    <a:pt x="4671" y="1362"/>
                  </a:lnTo>
                  <a:lnTo>
                    <a:pt x="4663" y="1362"/>
                  </a:lnTo>
                  <a:close/>
                  <a:moveTo>
                    <a:pt x="4663" y="1309"/>
                  </a:moveTo>
                  <a:lnTo>
                    <a:pt x="4663" y="1278"/>
                  </a:lnTo>
                  <a:lnTo>
                    <a:pt x="4671" y="1278"/>
                  </a:lnTo>
                  <a:lnTo>
                    <a:pt x="4671" y="1309"/>
                  </a:lnTo>
                  <a:lnTo>
                    <a:pt x="4663" y="1309"/>
                  </a:lnTo>
                  <a:close/>
                  <a:moveTo>
                    <a:pt x="4663" y="1256"/>
                  </a:moveTo>
                  <a:lnTo>
                    <a:pt x="4663" y="1225"/>
                  </a:lnTo>
                  <a:lnTo>
                    <a:pt x="4671" y="1225"/>
                  </a:lnTo>
                  <a:lnTo>
                    <a:pt x="4671" y="1256"/>
                  </a:lnTo>
                  <a:lnTo>
                    <a:pt x="4663" y="1256"/>
                  </a:lnTo>
                  <a:close/>
                  <a:moveTo>
                    <a:pt x="4663" y="1203"/>
                  </a:moveTo>
                  <a:lnTo>
                    <a:pt x="4663" y="1172"/>
                  </a:lnTo>
                  <a:lnTo>
                    <a:pt x="4671" y="1172"/>
                  </a:lnTo>
                  <a:lnTo>
                    <a:pt x="4671" y="1203"/>
                  </a:lnTo>
                  <a:lnTo>
                    <a:pt x="4663" y="1203"/>
                  </a:lnTo>
                  <a:close/>
                  <a:moveTo>
                    <a:pt x="4663" y="1149"/>
                  </a:moveTo>
                  <a:lnTo>
                    <a:pt x="4663" y="1119"/>
                  </a:lnTo>
                  <a:lnTo>
                    <a:pt x="4671" y="1119"/>
                  </a:lnTo>
                  <a:lnTo>
                    <a:pt x="4671" y="1149"/>
                  </a:lnTo>
                  <a:lnTo>
                    <a:pt x="4663" y="1149"/>
                  </a:lnTo>
                  <a:close/>
                  <a:moveTo>
                    <a:pt x="4663" y="1096"/>
                  </a:moveTo>
                  <a:lnTo>
                    <a:pt x="4663" y="1066"/>
                  </a:lnTo>
                  <a:lnTo>
                    <a:pt x="4671" y="1066"/>
                  </a:lnTo>
                  <a:lnTo>
                    <a:pt x="4671" y="1096"/>
                  </a:lnTo>
                  <a:lnTo>
                    <a:pt x="4663" y="1096"/>
                  </a:lnTo>
                  <a:close/>
                  <a:moveTo>
                    <a:pt x="4663" y="1043"/>
                  </a:moveTo>
                  <a:lnTo>
                    <a:pt x="4663" y="1013"/>
                  </a:lnTo>
                  <a:lnTo>
                    <a:pt x="4671" y="1013"/>
                  </a:lnTo>
                  <a:lnTo>
                    <a:pt x="4671" y="1043"/>
                  </a:lnTo>
                  <a:lnTo>
                    <a:pt x="4663" y="1043"/>
                  </a:lnTo>
                  <a:close/>
                  <a:moveTo>
                    <a:pt x="4663" y="990"/>
                  </a:moveTo>
                  <a:lnTo>
                    <a:pt x="4663" y="960"/>
                  </a:lnTo>
                  <a:lnTo>
                    <a:pt x="4671" y="960"/>
                  </a:lnTo>
                  <a:lnTo>
                    <a:pt x="4671" y="990"/>
                  </a:lnTo>
                  <a:lnTo>
                    <a:pt x="4663" y="990"/>
                  </a:lnTo>
                  <a:close/>
                  <a:moveTo>
                    <a:pt x="4663" y="937"/>
                  </a:moveTo>
                  <a:lnTo>
                    <a:pt x="4663" y="907"/>
                  </a:lnTo>
                  <a:lnTo>
                    <a:pt x="4671" y="907"/>
                  </a:lnTo>
                  <a:lnTo>
                    <a:pt x="4671" y="937"/>
                  </a:lnTo>
                  <a:lnTo>
                    <a:pt x="4663" y="937"/>
                  </a:lnTo>
                  <a:close/>
                  <a:moveTo>
                    <a:pt x="4663" y="884"/>
                  </a:moveTo>
                  <a:lnTo>
                    <a:pt x="4663" y="854"/>
                  </a:lnTo>
                  <a:lnTo>
                    <a:pt x="4671" y="854"/>
                  </a:lnTo>
                  <a:lnTo>
                    <a:pt x="4671" y="884"/>
                  </a:lnTo>
                  <a:lnTo>
                    <a:pt x="4663" y="884"/>
                  </a:lnTo>
                  <a:close/>
                  <a:moveTo>
                    <a:pt x="4663" y="831"/>
                  </a:moveTo>
                  <a:lnTo>
                    <a:pt x="4663" y="801"/>
                  </a:lnTo>
                  <a:lnTo>
                    <a:pt x="4671" y="801"/>
                  </a:lnTo>
                  <a:lnTo>
                    <a:pt x="4671" y="831"/>
                  </a:lnTo>
                  <a:lnTo>
                    <a:pt x="4663" y="831"/>
                  </a:lnTo>
                  <a:close/>
                  <a:moveTo>
                    <a:pt x="4663" y="778"/>
                  </a:moveTo>
                  <a:lnTo>
                    <a:pt x="4663" y="748"/>
                  </a:lnTo>
                  <a:lnTo>
                    <a:pt x="4671" y="748"/>
                  </a:lnTo>
                  <a:lnTo>
                    <a:pt x="4671" y="778"/>
                  </a:lnTo>
                  <a:lnTo>
                    <a:pt x="4663" y="778"/>
                  </a:lnTo>
                  <a:close/>
                  <a:moveTo>
                    <a:pt x="4663" y="725"/>
                  </a:moveTo>
                  <a:lnTo>
                    <a:pt x="4663" y="694"/>
                  </a:lnTo>
                  <a:lnTo>
                    <a:pt x="4671" y="694"/>
                  </a:lnTo>
                  <a:lnTo>
                    <a:pt x="4671" y="725"/>
                  </a:lnTo>
                  <a:lnTo>
                    <a:pt x="4663" y="725"/>
                  </a:lnTo>
                  <a:close/>
                  <a:moveTo>
                    <a:pt x="4663" y="672"/>
                  </a:moveTo>
                  <a:lnTo>
                    <a:pt x="4663" y="641"/>
                  </a:lnTo>
                  <a:lnTo>
                    <a:pt x="4671" y="641"/>
                  </a:lnTo>
                  <a:lnTo>
                    <a:pt x="4671" y="672"/>
                  </a:lnTo>
                  <a:lnTo>
                    <a:pt x="4663" y="672"/>
                  </a:lnTo>
                  <a:close/>
                  <a:moveTo>
                    <a:pt x="4663" y="619"/>
                  </a:moveTo>
                  <a:lnTo>
                    <a:pt x="4663" y="588"/>
                  </a:lnTo>
                  <a:lnTo>
                    <a:pt x="4671" y="588"/>
                  </a:lnTo>
                  <a:lnTo>
                    <a:pt x="4671" y="619"/>
                  </a:lnTo>
                  <a:lnTo>
                    <a:pt x="4663" y="619"/>
                  </a:lnTo>
                  <a:close/>
                  <a:moveTo>
                    <a:pt x="4663" y="565"/>
                  </a:moveTo>
                  <a:lnTo>
                    <a:pt x="4663" y="535"/>
                  </a:lnTo>
                  <a:lnTo>
                    <a:pt x="4671" y="535"/>
                  </a:lnTo>
                  <a:lnTo>
                    <a:pt x="4671" y="565"/>
                  </a:lnTo>
                  <a:lnTo>
                    <a:pt x="4663" y="565"/>
                  </a:lnTo>
                  <a:close/>
                  <a:moveTo>
                    <a:pt x="4663" y="512"/>
                  </a:moveTo>
                  <a:lnTo>
                    <a:pt x="4663" y="482"/>
                  </a:lnTo>
                  <a:lnTo>
                    <a:pt x="4671" y="482"/>
                  </a:lnTo>
                  <a:lnTo>
                    <a:pt x="4671" y="512"/>
                  </a:lnTo>
                  <a:lnTo>
                    <a:pt x="4663" y="512"/>
                  </a:lnTo>
                  <a:close/>
                  <a:moveTo>
                    <a:pt x="4663" y="459"/>
                  </a:moveTo>
                  <a:lnTo>
                    <a:pt x="4663" y="429"/>
                  </a:lnTo>
                  <a:lnTo>
                    <a:pt x="4671" y="429"/>
                  </a:lnTo>
                  <a:lnTo>
                    <a:pt x="4671" y="459"/>
                  </a:lnTo>
                  <a:lnTo>
                    <a:pt x="4663" y="459"/>
                  </a:lnTo>
                  <a:close/>
                  <a:moveTo>
                    <a:pt x="4663" y="406"/>
                  </a:moveTo>
                  <a:lnTo>
                    <a:pt x="4663" y="376"/>
                  </a:lnTo>
                  <a:lnTo>
                    <a:pt x="4671" y="376"/>
                  </a:lnTo>
                  <a:lnTo>
                    <a:pt x="4671" y="406"/>
                  </a:lnTo>
                  <a:lnTo>
                    <a:pt x="4663" y="406"/>
                  </a:lnTo>
                  <a:close/>
                  <a:moveTo>
                    <a:pt x="4663" y="353"/>
                  </a:moveTo>
                  <a:lnTo>
                    <a:pt x="4663" y="323"/>
                  </a:lnTo>
                  <a:lnTo>
                    <a:pt x="4671" y="323"/>
                  </a:lnTo>
                  <a:lnTo>
                    <a:pt x="4671" y="353"/>
                  </a:lnTo>
                  <a:lnTo>
                    <a:pt x="4663" y="353"/>
                  </a:lnTo>
                  <a:close/>
                  <a:moveTo>
                    <a:pt x="4663" y="300"/>
                  </a:moveTo>
                  <a:lnTo>
                    <a:pt x="4663" y="270"/>
                  </a:lnTo>
                  <a:lnTo>
                    <a:pt x="4671" y="270"/>
                  </a:lnTo>
                  <a:lnTo>
                    <a:pt x="4671" y="300"/>
                  </a:lnTo>
                  <a:lnTo>
                    <a:pt x="4663" y="300"/>
                  </a:lnTo>
                  <a:close/>
                  <a:moveTo>
                    <a:pt x="4663" y="247"/>
                  </a:moveTo>
                  <a:lnTo>
                    <a:pt x="4663" y="217"/>
                  </a:lnTo>
                  <a:lnTo>
                    <a:pt x="4671" y="217"/>
                  </a:lnTo>
                  <a:lnTo>
                    <a:pt x="4671" y="247"/>
                  </a:lnTo>
                  <a:lnTo>
                    <a:pt x="4663" y="247"/>
                  </a:lnTo>
                  <a:close/>
                  <a:moveTo>
                    <a:pt x="4663" y="194"/>
                  </a:moveTo>
                  <a:lnTo>
                    <a:pt x="4663" y="164"/>
                  </a:lnTo>
                  <a:lnTo>
                    <a:pt x="4671" y="164"/>
                  </a:lnTo>
                  <a:lnTo>
                    <a:pt x="4671" y="194"/>
                  </a:lnTo>
                  <a:lnTo>
                    <a:pt x="4663" y="194"/>
                  </a:lnTo>
                  <a:close/>
                  <a:moveTo>
                    <a:pt x="4663" y="141"/>
                  </a:moveTo>
                  <a:lnTo>
                    <a:pt x="4663" y="110"/>
                  </a:lnTo>
                  <a:lnTo>
                    <a:pt x="4671" y="110"/>
                  </a:lnTo>
                  <a:lnTo>
                    <a:pt x="4671" y="141"/>
                  </a:lnTo>
                  <a:lnTo>
                    <a:pt x="4663" y="141"/>
                  </a:lnTo>
                  <a:close/>
                  <a:moveTo>
                    <a:pt x="4663" y="88"/>
                  </a:moveTo>
                  <a:lnTo>
                    <a:pt x="4663" y="57"/>
                  </a:lnTo>
                  <a:lnTo>
                    <a:pt x="4671" y="57"/>
                  </a:lnTo>
                  <a:lnTo>
                    <a:pt x="4671" y="88"/>
                  </a:lnTo>
                  <a:lnTo>
                    <a:pt x="4663" y="88"/>
                  </a:lnTo>
                  <a:close/>
                  <a:moveTo>
                    <a:pt x="4663" y="35"/>
                  </a:moveTo>
                  <a:lnTo>
                    <a:pt x="4663" y="4"/>
                  </a:lnTo>
                  <a:lnTo>
                    <a:pt x="4671" y="4"/>
                  </a:lnTo>
                  <a:lnTo>
                    <a:pt x="4671" y="35"/>
                  </a:lnTo>
                  <a:lnTo>
                    <a:pt x="4663" y="35"/>
                  </a:lnTo>
                  <a:close/>
                </a:path>
              </a:pathLst>
            </a:custGeom>
            <a:solidFill>
              <a:srgbClr val="000000"/>
            </a:solidFill>
            <a:ln w="1"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ru-RU"/>
            </a:p>
          </p:txBody>
        </p:sp>
        <p:grpSp>
          <p:nvGrpSpPr>
            <p:cNvPr id="12362" name="Group 74"/>
            <p:cNvGrpSpPr>
              <a:grpSpLocks/>
            </p:cNvGrpSpPr>
            <p:nvPr/>
          </p:nvGrpSpPr>
          <p:grpSpPr bwMode="auto">
            <a:xfrm>
              <a:off x="3825" y="983"/>
              <a:ext cx="1195" cy="1200"/>
              <a:chOff x="3825" y="983"/>
              <a:chExt cx="1195" cy="1200"/>
            </a:xfrm>
          </p:grpSpPr>
          <p:sp>
            <p:nvSpPr>
              <p:cNvPr id="12360" name="Rectangle 72"/>
              <p:cNvSpPr>
                <a:spLocks noChangeArrowheads="1"/>
              </p:cNvSpPr>
              <p:nvPr/>
            </p:nvSpPr>
            <p:spPr bwMode="auto">
              <a:xfrm>
                <a:off x="3825" y="1001"/>
                <a:ext cx="1195" cy="1114"/>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61" name="Rectangle 73"/>
              <p:cNvSpPr>
                <a:spLocks noChangeArrowheads="1"/>
              </p:cNvSpPr>
              <p:nvPr/>
            </p:nvSpPr>
            <p:spPr bwMode="auto">
              <a:xfrm>
                <a:off x="3825" y="983"/>
                <a:ext cx="1195" cy="1200"/>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ru-RU"/>
              </a:p>
            </p:txBody>
          </p:sp>
        </p:grpSp>
        <p:sp>
          <p:nvSpPr>
            <p:cNvPr id="12363" name="Rectangle 75"/>
            <p:cNvSpPr>
              <a:spLocks noChangeArrowheads="1"/>
            </p:cNvSpPr>
            <p:nvPr/>
          </p:nvSpPr>
          <p:spPr bwMode="auto">
            <a:xfrm>
              <a:off x="3883" y="1153"/>
              <a:ext cx="1031" cy="756"/>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Целевая </a:t>
              </a: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функция</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модели управления</a:t>
              </a:r>
            </a:p>
            <a:p>
              <a:pPr marL="0" marR="0" lvl="0" indent="0" algn="ctr" defTabSz="914400" rtl="0" eaLnBrk="1" fontAlgn="base" latinLnBrk="0" hangingPunct="1">
                <a:lnSpc>
                  <a:spcPct val="100000"/>
                </a:lnSpc>
                <a:spcBef>
                  <a:spcPct val="0"/>
                </a:spcBef>
                <a:spcAft>
                  <a:spcPct val="0"/>
                </a:spcAft>
                <a:buClrTx/>
                <a:buSzTx/>
                <a:buFontTx/>
                <a:buNone/>
                <a:tabLst/>
              </a:pPr>
              <a:r>
                <a:rPr lang="ru-RU" sz="1300" dirty="0">
                  <a:solidFill>
                    <a:srgbClr val="000000"/>
                  </a:solidFill>
                  <a:latin typeface="Times New Roman" pitchFamily="18" charset="0"/>
                  <a:cs typeface="Arial" pitchFamily="34" charset="0"/>
                </a:rPr>
                <a:t>с</a:t>
              </a: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томатологическими</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услугами как</a:t>
              </a:r>
            </a:p>
            <a:p>
              <a:pPr marL="0" marR="0" lvl="0" indent="0" algn="ctr" defTabSz="914400" rtl="0" eaLnBrk="1" fontAlgn="base" latinLnBrk="0" hangingPunct="1">
                <a:lnSpc>
                  <a:spcPct val="100000"/>
                </a:lnSpc>
                <a:spcBef>
                  <a:spcPct val="0"/>
                </a:spcBef>
                <a:spcAft>
                  <a:spcPct val="0"/>
                </a:spcAft>
                <a:buClrTx/>
                <a:buSzTx/>
                <a:buFontTx/>
                <a:buNone/>
                <a:tabLst/>
              </a:pPr>
              <a:r>
                <a:rPr lang="ru-RU" sz="1300" dirty="0" err="1">
                  <a:solidFill>
                    <a:srgbClr val="000000"/>
                  </a:solidFill>
                  <a:latin typeface="Times New Roman" pitchFamily="18" charset="0"/>
                  <a:cs typeface="Arial" pitchFamily="34" charset="0"/>
                </a:rPr>
                <a:t>м</a:t>
              </a:r>
              <a:r>
                <a:rPr kumimoji="0" lang="ru-RU" sz="1300" b="0" i="0" u="none" strike="noStrike" cap="none" normalizeH="0" baseline="0" dirty="0" err="1" smtClean="0">
                  <a:ln>
                    <a:noFill/>
                  </a:ln>
                  <a:solidFill>
                    <a:srgbClr val="000000"/>
                  </a:solidFill>
                  <a:effectLst/>
                  <a:latin typeface="Times New Roman" pitchFamily="18" charset="0"/>
                  <a:cs typeface="Arial" pitchFamily="34" charset="0"/>
                </a:rPr>
                <a:t>арковским</a:t>
              </a:r>
              <a:endParaRPr lang="ru-RU" sz="1300" dirty="0">
                <a:solidFill>
                  <a:srgbClr val="000000"/>
                </a:solidFill>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случайным процессом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76" name="Rectangle 88"/>
            <p:cNvSpPr>
              <a:spLocks noChangeArrowheads="1"/>
            </p:cNvSpPr>
            <p:nvPr/>
          </p:nvSpPr>
          <p:spPr bwMode="auto">
            <a:xfrm>
              <a:off x="4704" y="1851"/>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2386" name="Group 98"/>
            <p:cNvGrpSpPr>
              <a:grpSpLocks/>
            </p:cNvGrpSpPr>
            <p:nvPr/>
          </p:nvGrpSpPr>
          <p:grpSpPr bwMode="auto">
            <a:xfrm>
              <a:off x="404" y="3843"/>
              <a:ext cx="4745" cy="460"/>
              <a:chOff x="404" y="3843"/>
              <a:chExt cx="4745" cy="460"/>
            </a:xfrm>
          </p:grpSpPr>
          <p:sp>
            <p:nvSpPr>
              <p:cNvPr id="12384" name="Rectangle 96"/>
              <p:cNvSpPr>
                <a:spLocks noChangeArrowheads="1"/>
              </p:cNvSpPr>
              <p:nvPr/>
            </p:nvSpPr>
            <p:spPr bwMode="auto">
              <a:xfrm>
                <a:off x="509" y="3843"/>
                <a:ext cx="4603" cy="452"/>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endParaRPr lang="ru-RU"/>
              </a:p>
            </p:txBody>
          </p:sp>
          <p:sp>
            <p:nvSpPr>
              <p:cNvPr id="12385" name="Rectangle 97"/>
              <p:cNvSpPr>
                <a:spLocks noChangeArrowheads="1"/>
              </p:cNvSpPr>
              <p:nvPr/>
            </p:nvSpPr>
            <p:spPr bwMode="auto">
              <a:xfrm>
                <a:off x="404" y="3851"/>
                <a:ext cx="4745" cy="452"/>
              </a:xfrm>
              <a:prstGeom prst="rect">
                <a:avLst/>
              </a:prstGeom>
              <a:noFill/>
              <a:ln w="8"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ru-RU"/>
              </a:p>
            </p:txBody>
          </p:sp>
        </p:grpSp>
        <p:sp>
          <p:nvSpPr>
            <p:cNvPr id="12387" name="Rectangle 99"/>
            <p:cNvSpPr>
              <a:spLocks noChangeArrowheads="1"/>
            </p:cNvSpPr>
            <p:nvPr/>
          </p:nvSpPr>
          <p:spPr bwMode="auto">
            <a:xfrm>
              <a:off x="445" y="3881"/>
              <a:ext cx="4699" cy="37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Выходные </a:t>
              </a: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параметры моделирования: рост прибыли и финансового результата деятельности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rgbClr val="000000"/>
                  </a:solidFill>
                  <a:effectLst/>
                  <a:latin typeface="Times New Roman" pitchFamily="18" charset="0"/>
                  <a:cs typeface="Arial" pitchFamily="34" charset="0"/>
                </a:rPr>
                <a:t>МОСП, снижение</a:t>
              </a:r>
              <a:r>
                <a:rPr kumimoji="0" lang="ru-RU" sz="1300" b="0" i="0" u="none" strike="noStrike" cap="none" normalizeH="0" dirty="0" smtClean="0">
                  <a:ln>
                    <a:noFill/>
                  </a:ln>
                  <a:solidFill>
                    <a:srgbClr val="000000"/>
                  </a:solidFill>
                  <a:effectLst/>
                  <a:latin typeface="Times New Roman" pitchFamily="18" charset="0"/>
                  <a:cs typeface="Arial" pitchFamily="34" charset="0"/>
                </a:rPr>
                <a:t> себестоимости стоматологических услуг, рост заработной платы врачей-стоматологов, зубных техников и административно-управленческого персонала и рыночной стоимости МОСП</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2396" name="Rectangle 108"/>
            <p:cNvSpPr>
              <a:spLocks noChangeArrowheads="1"/>
            </p:cNvSpPr>
            <p:nvPr/>
          </p:nvSpPr>
          <p:spPr bwMode="auto">
            <a:xfrm>
              <a:off x="4805" y="4128"/>
              <a:ext cx="67" cy="14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smtClean="0">
                  <a:ln>
                    <a:noFill/>
                  </a:ln>
                  <a:solidFill>
                    <a:srgbClr val="000000"/>
                  </a:solidFill>
                  <a:effectLst/>
                  <a:latin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pSp>
      <p:cxnSp>
        <p:nvCxnSpPr>
          <p:cNvPr id="3" name="Прямая со стрелкой 2"/>
          <p:cNvCxnSpPr>
            <a:stCxn id="12303" idx="2"/>
          </p:cNvCxnSpPr>
          <p:nvPr/>
        </p:nvCxnSpPr>
        <p:spPr>
          <a:xfrm>
            <a:off x="4381507" y="1226193"/>
            <a:ext cx="20637" cy="28977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Соединительная линия уступом 7"/>
          <p:cNvCxnSpPr>
            <a:stCxn id="12309" idx="2"/>
            <a:endCxn id="12347" idx="1"/>
          </p:cNvCxnSpPr>
          <p:nvPr/>
        </p:nvCxnSpPr>
        <p:spPr>
          <a:xfrm rot="16200000" flipH="1">
            <a:off x="1773800" y="3266899"/>
            <a:ext cx="1294282" cy="1619253"/>
          </a:xfrm>
          <a:prstGeom prst="bent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11" name="Соединительная линия уступом 10"/>
          <p:cNvCxnSpPr>
            <a:stCxn id="12361" idx="2"/>
            <a:endCxn id="12347" idx="3"/>
          </p:cNvCxnSpPr>
          <p:nvPr/>
        </p:nvCxnSpPr>
        <p:spPr>
          <a:xfrm rot="5400000">
            <a:off x="5608810" y="3311747"/>
            <a:ext cx="1294282" cy="1529558"/>
          </a:xfrm>
          <a:prstGeom prst="bent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14" name="Прямая со стрелкой 13"/>
          <p:cNvCxnSpPr>
            <a:stCxn id="12324" idx="2"/>
          </p:cNvCxnSpPr>
          <p:nvPr/>
        </p:nvCxnSpPr>
        <p:spPr>
          <a:xfrm>
            <a:off x="3387731" y="3429385"/>
            <a:ext cx="32141" cy="7080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Прямая со стрелкой 16"/>
          <p:cNvCxnSpPr>
            <a:stCxn id="12336" idx="2"/>
          </p:cNvCxnSpPr>
          <p:nvPr/>
        </p:nvCxnSpPr>
        <p:spPr>
          <a:xfrm>
            <a:off x="5143508" y="3429385"/>
            <a:ext cx="4556" cy="7080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Прямая со стрелкой 20"/>
          <p:cNvCxnSpPr>
            <a:endCxn id="12384" idx="0"/>
          </p:cNvCxnSpPr>
          <p:nvPr/>
        </p:nvCxnSpPr>
        <p:spPr>
          <a:xfrm>
            <a:off x="4402144" y="5457814"/>
            <a:ext cx="59532" cy="45109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571480"/>
          </a:xfrm>
        </p:spPr>
        <p:txBody>
          <a:bodyPr>
            <a:noAutofit/>
          </a:bodyPr>
          <a:lstStyle/>
          <a:p>
            <a:r>
              <a:rPr lang="ru-RU" sz="1400" b="1" dirty="0" smtClean="0">
                <a:latin typeface="Times New Roman" pitchFamily="18" charset="0"/>
                <a:cs typeface="Times New Roman" pitchFamily="18" charset="0"/>
              </a:rPr>
              <a:t>Второй научный результат</a:t>
            </a:r>
            <a:br>
              <a:rPr lang="ru-RU" sz="1400" b="1" dirty="0" smtClean="0">
                <a:latin typeface="Times New Roman" pitchFamily="18" charset="0"/>
                <a:cs typeface="Times New Roman" pitchFamily="18" charset="0"/>
              </a:rPr>
            </a:br>
            <a:r>
              <a:rPr lang="ru-RU" sz="1400" i="1" dirty="0" smtClean="0">
                <a:latin typeface="Times New Roman" pitchFamily="18" charset="0"/>
                <a:cs typeface="Times New Roman" pitchFamily="18" charset="0"/>
              </a:rPr>
              <a:t>На основе использования структурного системного анализа разработана функциональная модель </a:t>
            </a:r>
            <a:r>
              <a:rPr lang="ru-RU" sz="1400" i="1" dirty="0" smtClean="0">
                <a:latin typeface="Times New Roman" pitchFamily="18" charset="0"/>
                <a:cs typeface="Times New Roman" pitchFamily="18" charset="0"/>
              </a:rPr>
              <a:t>комплексной системы </a:t>
            </a:r>
            <a:r>
              <a:rPr lang="ru-RU" sz="1400" i="1" dirty="0" smtClean="0">
                <a:latin typeface="Times New Roman" pitchFamily="18" charset="0"/>
                <a:cs typeface="Times New Roman" pitchFamily="18" charset="0"/>
              </a:rPr>
              <a:t>управления </a:t>
            </a:r>
            <a:r>
              <a:rPr lang="ru-RU" sz="1400" i="1" dirty="0" smtClean="0">
                <a:latin typeface="Times New Roman" pitchFamily="18" charset="0"/>
                <a:cs typeface="Times New Roman" pitchFamily="18" charset="0"/>
              </a:rPr>
              <a:t>стоматологическими услугами</a:t>
            </a:r>
            <a:endParaRPr lang="ru-RU" sz="14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715372" y="6492875"/>
            <a:ext cx="428628" cy="365125"/>
          </a:xfrm>
        </p:spPr>
        <p:txBody>
          <a:bodyPr/>
          <a:lstStyle/>
          <a:p>
            <a:fld id="{AB7C7D02-7D08-4593-9CA8-598C0DC12764}" type="slidenum">
              <a:rPr lang="ru-RU" smtClean="0"/>
              <a:pPr/>
              <a:t>10</a:t>
            </a:fld>
            <a:endParaRPr lang="ru-RU" dirty="0"/>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0" y="692696"/>
            <a:ext cx="9180512" cy="5904656"/>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642918"/>
          </a:xfrm>
        </p:spPr>
        <p:txBody>
          <a:bodyPr>
            <a:normAutofit fontScale="90000"/>
          </a:bodyPr>
          <a:lstStyle/>
          <a:p>
            <a:r>
              <a:rPr lang="ru-RU" sz="1300" b="1" dirty="0" smtClean="0">
                <a:latin typeface="Times New Roman" pitchFamily="18" charset="0"/>
                <a:cs typeface="Times New Roman" pitchFamily="18" charset="0"/>
              </a:rPr>
              <a:t>Третий научный результат</a:t>
            </a:r>
            <a:r>
              <a:rPr lang="ru-RU" sz="1300" dirty="0" smtClean="0">
                <a:latin typeface="Times New Roman" pitchFamily="18" charset="0"/>
                <a:cs typeface="Times New Roman" pitchFamily="18" charset="0"/>
              </a:rPr>
              <a:t/>
            </a:r>
            <a:br>
              <a:rPr lang="ru-RU" sz="1300" dirty="0" smtClean="0">
                <a:latin typeface="Times New Roman" pitchFamily="18" charset="0"/>
                <a:cs typeface="Times New Roman" pitchFamily="18" charset="0"/>
              </a:rPr>
            </a:br>
            <a:r>
              <a:rPr lang="ru-RU" sz="1300" i="1" dirty="0" smtClean="0">
                <a:latin typeface="Times New Roman" pitchFamily="18" charset="0"/>
                <a:cs typeface="Times New Roman" pitchFamily="18" charset="0"/>
              </a:rPr>
              <a:t>Разработана экономико-математическая модель управления </a:t>
            </a:r>
            <a:r>
              <a:rPr lang="ru-RU" sz="1300" i="1" dirty="0" smtClean="0">
                <a:latin typeface="Times New Roman" pitchFamily="18" charset="0"/>
                <a:cs typeface="Times New Roman" pitchFamily="18" charset="0"/>
              </a:rPr>
              <a:t>платными стоматологическими услугами с использованием социальных финансовых технологий, цифровых и аналоговых методов</a:t>
            </a:r>
            <a:endParaRPr lang="ru-RU" sz="13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676456" y="6525344"/>
            <a:ext cx="467544" cy="332656"/>
          </a:xfrm>
        </p:spPr>
        <p:txBody>
          <a:bodyPr/>
          <a:lstStyle/>
          <a:p>
            <a:fld id="{AB7C7D02-7D08-4593-9CA8-598C0DC12764}" type="slidenum">
              <a:rPr lang="ru-RU" smtClean="0"/>
              <a:pPr/>
              <a:t>11</a:t>
            </a:fld>
            <a:endParaRPr lang="ru-RU"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5128" name="Rectangle 8"/>
          <p:cNvSpPr>
            <a:spLocks noChangeArrowheads="1"/>
          </p:cNvSpPr>
          <p:nvPr/>
        </p:nvSpPr>
        <p:spPr bwMode="auto">
          <a:xfrm>
            <a:off x="0" y="4255371"/>
            <a:ext cx="91440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ru-RU" sz="900" dirty="0">
                <a:latin typeface="Times New Roman" panose="02020603050405020304" pitchFamily="18" charset="0"/>
                <a:cs typeface="Times New Roman" panose="02020603050405020304" pitchFamily="18" charset="0"/>
              </a:rPr>
              <a:t>ЗП – размер заработной платы зубных техников, руб.; Д – доходы от реализации несъёмных конструкций зубных протезов, руб.; </a:t>
            </a:r>
            <a:r>
              <a:rPr lang="ru-RU" sz="900" dirty="0" err="1">
                <a:latin typeface="Times New Roman" panose="02020603050405020304" pitchFamily="18" charset="0"/>
                <a:cs typeface="Times New Roman" panose="02020603050405020304" pitchFamily="18" charset="0"/>
              </a:rPr>
              <a:t>θ</a:t>
            </a:r>
            <a:r>
              <a:rPr lang="ru-RU" sz="900" baseline="-25000" dirty="0" err="1">
                <a:latin typeface="Times New Roman" panose="02020603050405020304" pitchFamily="18" charset="0"/>
                <a:cs typeface="Times New Roman" panose="02020603050405020304" pitchFamily="18" charset="0"/>
              </a:rPr>
              <a:t>б</a:t>
            </a:r>
            <a:r>
              <a:rPr lang="ru-RU" sz="900" dirty="0">
                <a:latin typeface="Times New Roman" panose="02020603050405020304" pitchFamily="18" charset="0"/>
                <a:cs typeface="Times New Roman" panose="02020603050405020304" pitchFamily="18" charset="0"/>
              </a:rPr>
              <a:t> – процент от дохода, направляемый на повышение заработной платы зубных техников, в базовом варианте моделирования; ξ – коэффициент перераспределения прироста финансового результата между зубными техниками, врачами-стоматологами ортопедами и административно-управленческим персоналом стоматологической клиники, доли ед.; ФР – финансовый результат (условная прибыль) от изготовления и реализации несъёмных конструкций зубных протезов, руб.; </a:t>
            </a:r>
            <a:r>
              <a:rPr lang="ru-RU" sz="900" dirty="0" err="1">
                <a:latin typeface="Times New Roman" panose="02020603050405020304" pitchFamily="18" charset="0"/>
                <a:cs typeface="Times New Roman" panose="02020603050405020304" pitchFamily="18" charset="0"/>
              </a:rPr>
              <a:t>ФР</a:t>
            </a:r>
            <a:r>
              <a:rPr lang="ru-RU" sz="900" baseline="-25000" dirty="0" err="1">
                <a:latin typeface="Times New Roman" panose="02020603050405020304" pitchFamily="18" charset="0"/>
                <a:cs typeface="Times New Roman" panose="02020603050405020304" pitchFamily="18" charset="0"/>
              </a:rPr>
              <a:t>б</a:t>
            </a:r>
            <a:r>
              <a:rPr lang="ru-RU" sz="900" dirty="0">
                <a:latin typeface="Times New Roman" panose="02020603050405020304" pitchFamily="18" charset="0"/>
                <a:cs typeface="Times New Roman" panose="02020603050405020304" pitchFamily="18" charset="0"/>
              </a:rPr>
              <a:t> – финансовый результат (условная прибыль) от изготовления и реализации несъёмных конструкций зубных протезов в базовом варианте моделирования, руб.; </a:t>
            </a:r>
            <a:r>
              <a:rPr lang="ru-RU" sz="900" dirty="0" err="1">
                <a:latin typeface="Times New Roman" panose="02020603050405020304" pitchFamily="18" charset="0"/>
                <a:cs typeface="Times New Roman" panose="02020603050405020304" pitchFamily="18" charset="0"/>
              </a:rPr>
              <a:t>Д</a:t>
            </a:r>
            <a:r>
              <a:rPr lang="ru-RU" sz="900" baseline="-25000" dirty="0" err="1">
                <a:latin typeface="Times New Roman" panose="02020603050405020304" pitchFamily="18" charset="0"/>
                <a:cs typeface="Times New Roman" panose="02020603050405020304" pitchFamily="18" charset="0"/>
              </a:rPr>
              <a:t>разв</a:t>
            </a:r>
            <a:r>
              <a:rPr lang="ru-RU" sz="900" baseline="-25000" dirty="0">
                <a:latin typeface="Times New Roman" panose="02020603050405020304" pitchFamily="18" charset="0"/>
                <a:cs typeface="Times New Roman" panose="02020603050405020304" pitchFamily="18" charset="0"/>
              </a:rPr>
              <a:t>.</a:t>
            </a:r>
            <a:r>
              <a:rPr lang="ru-RU" sz="900" dirty="0">
                <a:latin typeface="Times New Roman" panose="02020603050405020304" pitchFamily="18" charset="0"/>
                <a:cs typeface="Times New Roman" panose="02020603050405020304" pitchFamily="18" charset="0"/>
              </a:rPr>
              <a:t> – размер отчислений, направляемых на развитие стоматологической клиники, руб.; θ – процент от дохода, направляемый на повышение заработной платы зубных </a:t>
            </a:r>
            <a:r>
              <a:rPr lang="ru-RU" sz="900" dirty="0" smtClean="0">
                <a:latin typeface="Times New Roman" panose="02020603050405020304" pitchFamily="18" charset="0"/>
                <a:cs typeface="Times New Roman" panose="02020603050405020304" pitchFamily="18" charset="0"/>
              </a:rPr>
              <a:t>техников; </a:t>
            </a:r>
            <a:r>
              <a:rPr lang="ru-RU" sz="900" dirty="0" err="1" smtClean="0">
                <a:latin typeface="Times New Roman" panose="02020603050405020304" pitchFamily="18" charset="0"/>
                <a:cs typeface="Times New Roman" panose="02020603050405020304" pitchFamily="18" charset="0"/>
              </a:rPr>
              <a:t>Д</a:t>
            </a:r>
            <a:r>
              <a:rPr lang="ru-RU" sz="900" baseline="-25000" dirty="0" err="1" smtClean="0">
                <a:latin typeface="Times New Roman" panose="02020603050405020304" pitchFamily="18" charset="0"/>
                <a:cs typeface="Times New Roman" panose="02020603050405020304" pitchFamily="18" charset="0"/>
              </a:rPr>
              <a:t>б</a:t>
            </a:r>
            <a:r>
              <a:rPr lang="ru-RU" sz="900" dirty="0" smtClean="0">
                <a:latin typeface="Times New Roman" panose="02020603050405020304" pitchFamily="18" charset="0"/>
                <a:cs typeface="Times New Roman" panose="02020603050405020304" pitchFamily="18" charset="0"/>
              </a:rPr>
              <a:t> </a:t>
            </a:r>
            <a:r>
              <a:rPr lang="ru-RU" sz="900" dirty="0">
                <a:latin typeface="Times New Roman" panose="02020603050405020304" pitchFamily="18" charset="0"/>
                <a:cs typeface="Times New Roman" panose="02020603050405020304" pitchFamily="18" charset="0"/>
              </a:rPr>
              <a:t>– доходы от реализации несъёмных конструкций зубных протезов в базовом варианте моделирования, руб.; С – себестоимость несъёмной конструкции зубного протеза, руб.; С</a:t>
            </a:r>
            <a:r>
              <a:rPr lang="ru-RU" sz="900" baseline="-25000" dirty="0">
                <a:latin typeface="Times New Roman" panose="02020603050405020304" pitchFamily="18" charset="0"/>
                <a:cs typeface="Times New Roman" panose="02020603050405020304" pitchFamily="18" charset="0"/>
              </a:rPr>
              <a:t>пер</a:t>
            </a:r>
            <a:r>
              <a:rPr lang="ru-RU" sz="900" dirty="0">
                <a:latin typeface="Times New Roman" panose="02020603050405020304" pitchFamily="18" charset="0"/>
                <a:cs typeface="Times New Roman" panose="02020603050405020304" pitchFamily="18" charset="0"/>
              </a:rPr>
              <a:t> – условно-переменные издержки, приходящиеся на одну несъёмную конструкцию зубного протеза, руб.; </a:t>
            </a:r>
            <a:r>
              <a:rPr lang="ru-RU" sz="900" dirty="0" err="1">
                <a:latin typeface="Times New Roman" panose="02020603050405020304" pitchFamily="18" charset="0"/>
                <a:cs typeface="Times New Roman" panose="02020603050405020304" pitchFamily="18" charset="0"/>
              </a:rPr>
              <a:t>С</a:t>
            </a:r>
            <a:r>
              <a:rPr lang="ru-RU" sz="900" baseline="-25000" dirty="0" err="1">
                <a:latin typeface="Times New Roman" panose="02020603050405020304" pitchFamily="18" charset="0"/>
                <a:cs typeface="Times New Roman" panose="02020603050405020304" pitchFamily="18" charset="0"/>
              </a:rPr>
              <a:t>пост</a:t>
            </a:r>
            <a:r>
              <a:rPr lang="ru-RU" sz="900" dirty="0">
                <a:latin typeface="Times New Roman" panose="02020603050405020304" pitchFamily="18" charset="0"/>
                <a:cs typeface="Times New Roman" panose="02020603050405020304" pitchFamily="18" charset="0"/>
              </a:rPr>
              <a:t> – условно-постоянные издержки за отчётный период (день, месяц, квартал, год и др.) при изготовлении несъёмных конструкций зубных протезов, руб.; </a:t>
            </a:r>
            <a:r>
              <a:rPr lang="en-US" sz="900" i="1" dirty="0">
                <a:latin typeface="Times New Roman" panose="02020603050405020304" pitchFamily="18" charset="0"/>
                <a:cs typeface="Times New Roman" panose="02020603050405020304" pitchFamily="18" charset="0"/>
              </a:rPr>
              <a:t>n</a:t>
            </a:r>
            <a:r>
              <a:rPr lang="ru-RU" sz="900" dirty="0">
                <a:latin typeface="Times New Roman" panose="02020603050405020304" pitchFamily="18" charset="0"/>
                <a:cs typeface="Times New Roman" panose="02020603050405020304" pitchFamily="18" charset="0"/>
              </a:rPr>
              <a:t> – количество разновидностей технологий изготовления зубным техником несъёмных конструкций зубных протезов при использовании цифрового и аналогового протоколов (фрезерование, 3</a:t>
            </a:r>
            <a:r>
              <a:rPr lang="en-US" sz="900" dirty="0">
                <a:latin typeface="Times New Roman" panose="02020603050405020304" pitchFamily="18" charset="0"/>
                <a:cs typeface="Times New Roman" panose="02020603050405020304" pitchFamily="18" charset="0"/>
              </a:rPr>
              <a:t>D</a:t>
            </a:r>
            <a:r>
              <a:rPr lang="ru-RU" sz="900" dirty="0">
                <a:latin typeface="Times New Roman" panose="02020603050405020304" pitchFamily="18" charset="0"/>
                <a:cs typeface="Times New Roman" panose="02020603050405020304" pitchFamily="18" charset="0"/>
              </a:rPr>
              <a:t>-печать и др.), ед.; </a:t>
            </a:r>
            <a:r>
              <a:rPr lang="en-US" sz="900" i="1" dirty="0">
                <a:latin typeface="Times New Roman" panose="02020603050405020304" pitchFamily="18" charset="0"/>
                <a:cs typeface="Times New Roman" panose="02020603050405020304" pitchFamily="18" charset="0"/>
              </a:rPr>
              <a:t>V</a:t>
            </a:r>
            <a:r>
              <a:rPr lang="en-US" sz="900" i="1" baseline="-25000" dirty="0">
                <a:latin typeface="Times New Roman" panose="02020603050405020304" pitchFamily="18" charset="0"/>
                <a:cs typeface="Times New Roman" panose="02020603050405020304" pitchFamily="18" charset="0"/>
              </a:rPr>
              <a:t>i</a:t>
            </a:r>
            <a:r>
              <a:rPr lang="en-US" sz="900" dirty="0">
                <a:latin typeface="Times New Roman" panose="02020603050405020304" pitchFamily="18" charset="0"/>
                <a:cs typeface="Times New Roman" panose="02020603050405020304" pitchFamily="18" charset="0"/>
              </a:rPr>
              <a:t> </a:t>
            </a:r>
            <a:r>
              <a:rPr lang="ru-RU" sz="900" dirty="0">
                <a:latin typeface="Times New Roman" panose="02020603050405020304" pitchFamily="18" charset="0"/>
                <a:cs typeface="Times New Roman" panose="02020603050405020304" pitchFamily="18" charset="0"/>
              </a:rPr>
              <a:t>– количество изготовленных зубным техником несъёмных конструкций зубных протезов за отчётный период (день, месяц, квартал, год и др.) при использовании </a:t>
            </a:r>
            <a:r>
              <a:rPr lang="en-US" sz="900" i="1" dirty="0" err="1">
                <a:latin typeface="Times New Roman" panose="02020603050405020304" pitchFamily="18" charset="0"/>
                <a:cs typeface="Times New Roman" panose="02020603050405020304" pitchFamily="18" charset="0"/>
              </a:rPr>
              <a:t>i</a:t>
            </a:r>
            <a:r>
              <a:rPr lang="ru-RU" sz="900" dirty="0">
                <a:latin typeface="Times New Roman" panose="02020603050405020304" pitchFamily="18" charset="0"/>
                <a:cs typeface="Times New Roman" panose="02020603050405020304" pitchFamily="18" charset="0"/>
              </a:rPr>
              <a:t>-ой технологии цифрового и аналогового протоколов в производственном процессе, ед.; ΔС – эффект от снижения себестоимости годового объёма стоматологических услуг, руб.;</a:t>
            </a:r>
            <a:r>
              <a:rPr lang="ru-RU" sz="900" i="1" dirty="0">
                <a:latin typeface="Times New Roman" panose="02020603050405020304" pitchFamily="18" charset="0"/>
                <a:cs typeface="Times New Roman" panose="02020603050405020304" pitchFamily="18" charset="0"/>
              </a:rPr>
              <a:t> </a:t>
            </a:r>
            <a:r>
              <a:rPr lang="en-US" sz="900" i="1" dirty="0">
                <a:latin typeface="Times New Roman" panose="02020603050405020304" pitchFamily="18" charset="0"/>
                <a:cs typeface="Times New Roman" panose="02020603050405020304" pitchFamily="18" charset="0"/>
              </a:rPr>
              <a:t>V</a:t>
            </a:r>
            <a:r>
              <a:rPr lang="en-US" sz="900" dirty="0">
                <a:latin typeface="Times New Roman" panose="02020603050405020304" pitchFamily="18" charset="0"/>
                <a:cs typeface="Times New Roman" panose="02020603050405020304" pitchFamily="18" charset="0"/>
              </a:rPr>
              <a:t> </a:t>
            </a:r>
            <a:r>
              <a:rPr lang="ru-RU" sz="900" dirty="0">
                <a:latin typeface="Times New Roman" panose="02020603050405020304" pitchFamily="18" charset="0"/>
                <a:cs typeface="Times New Roman" panose="02020603050405020304" pitchFamily="18" charset="0"/>
              </a:rPr>
              <a:t>– количество изготовленных зубным техником несъёмных конструкций зубных протезов за отчётный период (день, месяц, квартал, год и др.) при использовании цифрового и аналогового протоколов в производственном процессе, ед.; </a:t>
            </a:r>
            <a:r>
              <a:rPr lang="ru-RU" sz="900" i="1" dirty="0" err="1">
                <a:latin typeface="Times New Roman" panose="02020603050405020304" pitchFamily="18" charset="0"/>
                <a:cs typeface="Times New Roman" panose="02020603050405020304" pitchFamily="18" charset="0"/>
              </a:rPr>
              <a:t>V</a:t>
            </a:r>
            <a:r>
              <a:rPr lang="ru-RU" sz="900" baseline="-25000" dirty="0" err="1">
                <a:latin typeface="Times New Roman" panose="02020603050405020304" pitchFamily="18" charset="0"/>
                <a:cs typeface="Times New Roman" panose="02020603050405020304" pitchFamily="18" charset="0"/>
              </a:rPr>
              <a:t>б</a:t>
            </a:r>
            <a:r>
              <a:rPr lang="ru-RU" sz="900" dirty="0">
                <a:latin typeface="Times New Roman" panose="02020603050405020304" pitchFamily="18" charset="0"/>
                <a:cs typeface="Times New Roman" panose="02020603050405020304" pitchFamily="18" charset="0"/>
              </a:rPr>
              <a:t> – количество изготовленных зубным техником несъёмных конструкций зубных протезов за отчётный период (день, месяц, квартал, год и др.) при использовании цифрового и аналогового протоколов в производственном процессе в базовом варианте моделирования, ед.; Б – бюджет рабочего времени зубного техника за отчётный период (день, месяц, квартал, год и др.), мин.; τ – коэффициент использования рабочего времени зубного техника непосредственно на производство несъёмных конструкций зубных протезов, т.е. рабочее время за вычетом времени перерывов, времени, затрачиваемого на личные нужды, совещания и т.д., доли ед.; </a:t>
            </a:r>
            <a:r>
              <a:rPr lang="ru-RU" sz="900" dirty="0" err="1">
                <a:latin typeface="Times New Roman" panose="02020603050405020304" pitchFamily="18" charset="0"/>
                <a:cs typeface="Times New Roman" panose="02020603050405020304" pitchFamily="18" charset="0"/>
              </a:rPr>
              <a:t>З</a:t>
            </a:r>
            <a:r>
              <a:rPr lang="ru-RU" sz="900" baseline="-25000" dirty="0" err="1">
                <a:latin typeface="Times New Roman" panose="02020603050405020304" pitchFamily="18" charset="0"/>
                <a:cs typeface="Times New Roman" panose="02020603050405020304" pitchFamily="18" charset="0"/>
              </a:rPr>
              <a:t>ср</a:t>
            </a:r>
            <a:r>
              <a:rPr lang="ru-RU" sz="900" baseline="-25000" dirty="0">
                <a:latin typeface="Times New Roman" panose="02020603050405020304" pitchFamily="18" charset="0"/>
                <a:cs typeface="Times New Roman" panose="02020603050405020304" pitchFamily="18" charset="0"/>
              </a:rPr>
              <a:t>.</a:t>
            </a:r>
            <a:r>
              <a:rPr lang="ru-RU" sz="900" dirty="0">
                <a:latin typeface="Times New Roman" panose="02020603050405020304" pitchFamily="18" charset="0"/>
                <a:cs typeface="Times New Roman" panose="02020603050405020304" pitchFamily="18" charset="0"/>
              </a:rPr>
              <a:t> – средние затраты рабочего времени зубного техника на изготовление несъёмной конструкции зубного протеза, мин.; </a:t>
            </a:r>
            <a:r>
              <a:rPr lang="ru-RU" sz="900" dirty="0" err="1">
                <a:latin typeface="Times New Roman" panose="02020603050405020304" pitchFamily="18" charset="0"/>
                <a:cs typeface="Times New Roman" panose="02020603050405020304" pitchFamily="18" charset="0"/>
              </a:rPr>
              <a:t>Р</a:t>
            </a:r>
            <a:r>
              <a:rPr lang="ru-RU" sz="900" baseline="-25000" dirty="0" err="1">
                <a:latin typeface="Times New Roman" panose="02020603050405020304" pitchFamily="18" charset="0"/>
                <a:cs typeface="Times New Roman" panose="02020603050405020304" pitchFamily="18" charset="0"/>
              </a:rPr>
              <a:t>изг</a:t>
            </a:r>
            <a:r>
              <a:rPr lang="ru-RU" sz="900" baseline="-25000" dirty="0">
                <a:latin typeface="Times New Roman" panose="02020603050405020304" pitchFamily="18" charset="0"/>
                <a:cs typeface="Times New Roman" panose="02020603050405020304" pitchFamily="18" charset="0"/>
              </a:rPr>
              <a:t>.</a:t>
            </a:r>
            <a:r>
              <a:rPr lang="ru-RU" sz="900" dirty="0">
                <a:latin typeface="Times New Roman" panose="02020603050405020304" pitchFamily="18" charset="0"/>
                <a:cs typeface="Times New Roman" panose="02020603050405020304" pitchFamily="18" charset="0"/>
              </a:rPr>
              <a:t> – рентабельность изготовления несъёмных конструкций зубных протезов, %; </a:t>
            </a:r>
            <a:r>
              <a:rPr lang="ru-RU" sz="900" dirty="0" err="1">
                <a:latin typeface="Times New Roman" panose="02020603050405020304" pitchFamily="18" charset="0"/>
                <a:cs typeface="Times New Roman" panose="02020603050405020304" pitchFamily="18" charset="0"/>
              </a:rPr>
              <a:t>Р</a:t>
            </a:r>
            <a:r>
              <a:rPr lang="ru-RU" sz="900" baseline="-25000" dirty="0" err="1">
                <a:latin typeface="Times New Roman" panose="02020603050405020304" pitchFamily="18" charset="0"/>
                <a:cs typeface="Times New Roman" panose="02020603050405020304" pitchFamily="18" charset="0"/>
              </a:rPr>
              <a:t>реал</a:t>
            </a:r>
            <a:r>
              <a:rPr lang="ru-RU" sz="900" baseline="-25000" dirty="0">
                <a:latin typeface="Times New Roman" panose="02020603050405020304" pitchFamily="18" charset="0"/>
                <a:cs typeface="Times New Roman" panose="02020603050405020304" pitchFamily="18" charset="0"/>
              </a:rPr>
              <a:t>.</a:t>
            </a:r>
            <a:r>
              <a:rPr lang="ru-RU" sz="900" dirty="0">
                <a:latin typeface="Times New Roman" panose="02020603050405020304" pitchFamily="18" charset="0"/>
                <a:cs typeface="Times New Roman" panose="02020603050405020304" pitchFamily="18" charset="0"/>
              </a:rPr>
              <a:t> – рентабельность реализации несъёмных конструкций зубных протезов, %</a:t>
            </a:r>
            <a:endParaRPr kumimoji="0" lang="ru-RU" sz="9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7418"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17417" name="Picture 9"/>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285852" y="5429264"/>
            <a:ext cx="91441" cy="142876"/>
          </a:xfrm>
          <a:prstGeom prst="rect">
            <a:avLst/>
          </a:prstGeom>
          <a:noFill/>
        </p:spPr>
      </p:pic>
      <p:pic>
        <p:nvPicPr>
          <p:cNvPr id="2" name="Рисунок 1"/>
          <p:cNvPicPr>
            <a:picLocks noChangeAspect="1"/>
          </p:cNvPicPr>
          <p:nvPr/>
        </p:nvPicPr>
        <p:blipFill>
          <a:blip r:embed="rId3"/>
          <a:stretch>
            <a:fillRect/>
          </a:stretch>
        </p:blipFill>
        <p:spPr>
          <a:xfrm>
            <a:off x="1115616" y="795525"/>
            <a:ext cx="6029325" cy="3514725"/>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692696"/>
          </a:xfrm>
        </p:spPr>
        <p:txBody>
          <a:bodyPr>
            <a:normAutofit/>
          </a:bodyPr>
          <a:lstStyle/>
          <a:p>
            <a:r>
              <a:rPr lang="ru-RU" sz="1300" b="1" dirty="0" smtClean="0">
                <a:latin typeface="Times New Roman" panose="02020603050405020304" pitchFamily="18" charset="0"/>
                <a:cs typeface="Times New Roman" panose="02020603050405020304" pitchFamily="18" charset="0"/>
              </a:rPr>
              <a:t>Четвёртый научный результат</a:t>
            </a:r>
            <a:br>
              <a:rPr lang="ru-RU" sz="1300" b="1" dirty="0" smtClean="0">
                <a:latin typeface="Times New Roman" panose="02020603050405020304" pitchFamily="18" charset="0"/>
                <a:cs typeface="Times New Roman" panose="02020603050405020304" pitchFamily="18" charset="0"/>
              </a:rPr>
            </a:br>
            <a:r>
              <a:rPr lang="ru-RU" sz="1300" i="1" dirty="0" smtClean="0">
                <a:latin typeface="Times New Roman" panose="02020603050405020304" pitchFamily="18" charset="0"/>
                <a:cs typeface="Times New Roman" panose="02020603050405020304" pitchFamily="18" charset="0"/>
              </a:rPr>
              <a:t>Разработан </a:t>
            </a:r>
            <a:r>
              <a:rPr lang="ru-RU" sz="1300" i="1" dirty="0">
                <a:latin typeface="Times New Roman" panose="02020603050405020304" pitchFamily="18" charset="0"/>
                <a:cs typeface="Times New Roman" panose="02020603050405020304" pitchFamily="18" charset="0"/>
              </a:rPr>
              <a:t>граф состояний процесса оказания стоматологической помощи населению и создана математическая модель управления стоматологическими услугами как </a:t>
            </a:r>
            <a:r>
              <a:rPr lang="ru-RU" sz="1300" i="1" dirty="0" err="1">
                <a:latin typeface="Times New Roman" panose="02020603050405020304" pitchFamily="18" charset="0"/>
                <a:cs typeface="Times New Roman" panose="02020603050405020304" pitchFamily="18" charset="0"/>
              </a:rPr>
              <a:t>марковским</a:t>
            </a:r>
            <a:r>
              <a:rPr lang="ru-RU" sz="1300" i="1" dirty="0">
                <a:latin typeface="Times New Roman" panose="02020603050405020304" pitchFamily="18" charset="0"/>
                <a:cs typeface="Times New Roman" panose="02020603050405020304" pitchFamily="18" charset="0"/>
              </a:rPr>
              <a:t> случайным </a:t>
            </a:r>
            <a:r>
              <a:rPr lang="ru-RU" sz="1300" i="1" dirty="0" smtClean="0">
                <a:latin typeface="Times New Roman" panose="02020603050405020304" pitchFamily="18" charset="0"/>
                <a:cs typeface="Times New Roman" panose="02020603050405020304" pitchFamily="18" charset="0"/>
              </a:rPr>
              <a:t>процессом</a:t>
            </a:r>
            <a:endParaRPr lang="ru-RU" sz="20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786842" y="6492875"/>
            <a:ext cx="357158" cy="365125"/>
          </a:xfrm>
        </p:spPr>
        <p:txBody>
          <a:bodyPr/>
          <a:lstStyle/>
          <a:p>
            <a:fld id="{AB7C7D02-7D08-4593-9CA8-598C0DC12764}" type="slidenum">
              <a:rPr lang="ru-RU" smtClean="0"/>
              <a:pPr/>
              <a:t>12</a:t>
            </a:fld>
            <a:endParaRPr lang="ru-RU"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Объект 1"/>
          <p:cNvSpPr>
            <a:spLocks noGrp="1"/>
          </p:cNvSpPr>
          <p:nvPr>
            <p:ph idx="1"/>
          </p:nvPr>
        </p:nvSpPr>
        <p:spPr>
          <a:xfrm>
            <a:off x="0" y="548680"/>
            <a:ext cx="9144000" cy="6309320"/>
          </a:xfrm>
        </p:spPr>
        <p:txBody>
          <a:bodyPr>
            <a:normAutofit/>
          </a:bodyPr>
          <a:lstStyle/>
          <a:p>
            <a:endParaRPr lang="ru-RU" i="1" dirty="0" smtClean="0"/>
          </a:p>
          <a:p>
            <a:endParaRPr lang="ru-RU" i="1" dirty="0"/>
          </a:p>
          <a:p>
            <a:endParaRPr lang="ru-RU" i="1" dirty="0" smtClean="0"/>
          </a:p>
          <a:p>
            <a:endParaRPr lang="ru-RU" i="1" dirty="0"/>
          </a:p>
          <a:p>
            <a:endParaRPr lang="ru-RU" i="1" dirty="0" smtClean="0"/>
          </a:p>
          <a:p>
            <a:pPr marL="3141663" indent="0">
              <a:buNone/>
            </a:pPr>
            <a:endParaRPr lang="ru-RU" i="1" dirty="0" smtClean="0"/>
          </a:p>
          <a:p>
            <a:pPr marL="3141663" indent="0">
              <a:buNone/>
            </a:pPr>
            <a:endParaRPr lang="ru-RU" i="1" dirty="0"/>
          </a:p>
          <a:p>
            <a:pPr marL="3141663" indent="0">
              <a:buNone/>
            </a:pPr>
            <a:endParaRPr lang="ru-RU" i="1" dirty="0" smtClean="0"/>
          </a:p>
          <a:p>
            <a:pPr marL="3141663" indent="0">
              <a:buNone/>
            </a:pPr>
            <a:endParaRPr lang="ru-RU" i="1" dirty="0"/>
          </a:p>
          <a:p>
            <a:pPr marL="3141663" indent="0">
              <a:buNone/>
            </a:pPr>
            <a:endParaRPr lang="ru-RU" i="1" dirty="0" smtClean="0"/>
          </a:p>
          <a:p>
            <a:pPr marL="0" indent="0" algn="just">
              <a:buNone/>
            </a:pPr>
            <a:endParaRPr lang="ru-RU" dirty="0">
              <a:latin typeface="Times New Roman" panose="02020603050405020304" pitchFamily="18" charset="0"/>
              <a:cs typeface="Times New Roman" panose="02020603050405020304" pitchFamily="18" charset="0"/>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1392029" y="991235"/>
            <a:ext cx="5939155" cy="2257425"/>
          </a:xfrm>
          <a:prstGeom prst="rect">
            <a:avLst/>
          </a:prstGeom>
          <a:noFill/>
          <a:ln>
            <a:noFill/>
          </a:ln>
        </p:spPr>
      </p:pic>
      <p:pic>
        <p:nvPicPr>
          <p:cNvPr id="9" name="Рисунок 8"/>
          <p:cNvPicPr/>
          <p:nvPr/>
        </p:nvPicPr>
        <p:blipFill>
          <a:blip r:embed="rId3"/>
          <a:stretch>
            <a:fillRect/>
          </a:stretch>
        </p:blipFill>
        <p:spPr>
          <a:xfrm>
            <a:off x="5552426" y="3248660"/>
            <a:ext cx="3561715" cy="3609340"/>
          </a:xfrm>
          <a:prstGeom prst="rect">
            <a:avLst/>
          </a:prstGeom>
        </p:spPr>
      </p:pic>
      <p:pic>
        <p:nvPicPr>
          <p:cNvPr id="3" name="Рисунок 2"/>
          <p:cNvPicPr>
            <a:picLocks noChangeAspect="1"/>
          </p:cNvPicPr>
          <p:nvPr/>
        </p:nvPicPr>
        <p:blipFill>
          <a:blip r:embed="rId4"/>
          <a:stretch>
            <a:fillRect/>
          </a:stretch>
        </p:blipFill>
        <p:spPr>
          <a:xfrm>
            <a:off x="107504" y="4207488"/>
            <a:ext cx="5474781" cy="1563523"/>
          </a:xfrm>
          <a:prstGeom prst="rect">
            <a:avLst/>
          </a:prstGeom>
        </p:spPr>
      </p:pic>
      <p:sp>
        <p:nvSpPr>
          <p:cNvPr id="10" name="Номер слайда 3"/>
          <p:cNvSpPr txBox="1">
            <a:spLocks/>
          </p:cNvSpPr>
          <p:nvPr/>
        </p:nvSpPr>
        <p:spPr>
          <a:xfrm>
            <a:off x="8715372" y="6492875"/>
            <a:ext cx="428628" cy="365125"/>
          </a:xfrm>
          <a:prstGeom prst="rect">
            <a:avLst/>
          </a:prstGeom>
        </p:spPr>
        <p:txBody>
          <a:bodyPr vert="horz" lIns="91440" tIns="45720" rIns="91440" bIns="45720" rtlCol="0" anchor="ctr"/>
          <a:lstStyle>
            <a:defPPr>
              <a:defRPr lang="ru-RU"/>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ru-RU" dirty="0" smtClean="0"/>
              <a:t>12</a:t>
            </a:r>
            <a:endParaRPr lang="ru-RU" dirty="0"/>
          </a:p>
        </p:txBody>
      </p:sp>
    </p:spTree>
    <p:extLst>
      <p:ext uri="{BB962C8B-B14F-4D97-AF65-F5344CB8AC3E}">
        <p14:creationId xmlns:p14="http://schemas.microsoft.com/office/powerpoint/2010/main" val="7915839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1143000"/>
          </a:xfrm>
        </p:spPr>
        <p:txBody>
          <a:bodyPr>
            <a:normAutofit/>
          </a:bodyPr>
          <a:lstStyle/>
          <a:p>
            <a:r>
              <a:rPr lang="ru-RU" sz="1600" b="1" dirty="0" smtClean="0">
                <a:latin typeface="Times New Roman" pitchFamily="18" charset="0"/>
                <a:cs typeface="Times New Roman" pitchFamily="18" charset="0"/>
              </a:rPr>
              <a:t>Пятый </a:t>
            </a:r>
            <a:r>
              <a:rPr lang="ru-RU" sz="1600" b="1" dirty="0" smtClean="0">
                <a:latin typeface="Times New Roman" pitchFamily="18" charset="0"/>
                <a:cs typeface="Times New Roman" pitchFamily="18" charset="0"/>
              </a:rPr>
              <a:t>научный результат</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200" i="1" dirty="0">
                <a:latin typeface="Times New Roman" panose="02020603050405020304" pitchFamily="18" charset="0"/>
                <a:cs typeface="Times New Roman" panose="02020603050405020304" pitchFamily="18" charset="0"/>
              </a:rPr>
              <a:t>Разработана инновационная бизнес-модель развития МОСП, оказывающей платные стоматологические услуги, и план погашения задолженности по банковскому кредиту, который учитывает индивидуальный вклад каждого врача-стоматолога в развитие МОСП за счёт заёмных средств, параметры кредита и интересы инвесторов и собственников стоматологического </a:t>
            </a:r>
            <a:r>
              <a:rPr lang="ru-RU" sz="1200" i="1" dirty="0" smtClean="0">
                <a:latin typeface="Times New Roman" panose="02020603050405020304" pitchFamily="18" charset="0"/>
                <a:cs typeface="Times New Roman" panose="02020603050405020304" pitchFamily="18" charset="0"/>
              </a:rPr>
              <a:t>бизнеса</a:t>
            </a:r>
            <a:endParaRPr lang="ru-RU" sz="1200" i="1" dirty="0">
              <a:latin typeface="Times New Roman" pitchFamily="18" charset="0"/>
              <a:cs typeface="Times New Roman" pitchFamily="18" charset="0"/>
            </a:endParaRPr>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mc:AlternateContent xmlns:mc="http://schemas.openxmlformats.org/markup-compatibility/2006">
        <mc:Choice xmlns:a14="http://schemas.microsoft.com/office/drawing/2010/main" Requires="a14">
          <p:sp>
            <p:nvSpPr>
              <p:cNvPr id="5128" name="Rectangle 8"/>
              <p:cNvSpPr>
                <a:spLocks noChangeArrowheads="1"/>
              </p:cNvSpPr>
              <p:nvPr/>
            </p:nvSpPr>
            <p:spPr bwMode="auto">
              <a:xfrm>
                <a:off x="0" y="4798975"/>
                <a:ext cx="9144000" cy="20590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ru-RU" sz="800" dirty="0">
                    <a:latin typeface="Times New Roman" panose="02020603050405020304" pitchFamily="18" charset="0"/>
                    <a:cs typeface="Times New Roman" panose="02020603050405020304" pitchFamily="18" charset="0"/>
                  </a:rPr>
                  <a:t>ЗП</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заработная плата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руб.; </a:t>
                </a:r>
                <a:r>
                  <a:rPr lang="en-US" sz="800" i="1" dirty="0">
                    <a:latin typeface="Times New Roman" panose="02020603050405020304" pitchFamily="18" charset="0"/>
                    <a:cs typeface="Times New Roman" panose="02020603050405020304" pitchFamily="18" charset="0"/>
                  </a:rPr>
                  <a:t>V</a:t>
                </a:r>
                <a:r>
                  <a:rPr lang="ru-RU" sz="800" baseline="-25000" dirty="0" err="1">
                    <a:latin typeface="Times New Roman" panose="02020603050405020304" pitchFamily="18" charset="0"/>
                    <a:cs typeface="Times New Roman" panose="02020603050405020304" pitchFamily="18" charset="0"/>
                  </a:rPr>
                  <a:t>пл</a:t>
                </a:r>
                <a:r>
                  <a:rPr lang="en-US" sz="800" i="1" baseline="-25000" dirty="0" err="1">
                    <a:latin typeface="Times New Roman" panose="02020603050405020304" pitchFamily="18" charset="0"/>
                    <a:cs typeface="Times New Roman" panose="02020603050405020304" pitchFamily="18" charset="0"/>
                  </a:rPr>
                  <a:t>ijk</a:t>
                </a:r>
                <a:r>
                  <a:rPr lang="en-US" sz="800" dirty="0">
                    <a:latin typeface="Times New Roman" panose="02020603050405020304" pitchFamily="18" charset="0"/>
                    <a:cs typeface="Times New Roman" panose="02020603050405020304" pitchFamily="18" charset="0"/>
                  </a:rPr>
                  <a:t> </a:t>
                </a:r>
                <a:r>
                  <a:rPr lang="ru-RU" sz="800" b="1" dirty="0">
                    <a:latin typeface="Times New Roman" panose="02020603050405020304" pitchFamily="18" charset="0"/>
                    <a:cs typeface="Times New Roman" panose="02020603050405020304" pitchFamily="18" charset="0"/>
                  </a:rPr>
                  <a:t>–</a:t>
                </a:r>
                <a:r>
                  <a:rPr lang="ru-RU" sz="800" dirty="0">
                    <a:latin typeface="Times New Roman" panose="02020603050405020304" pitchFamily="18" charset="0"/>
                    <a:cs typeface="Times New Roman" panose="02020603050405020304" pitchFamily="18" charset="0"/>
                  </a:rPr>
                  <a:t> объём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платной стоматологической услуги, оказанной </a:t>
                </a:r>
                <a:r>
                  <a:rPr lang="en-US" sz="800" i="1" dirty="0">
                    <a:latin typeface="Times New Roman" panose="02020603050405020304" pitchFamily="18" charset="0"/>
                    <a:cs typeface="Times New Roman" panose="02020603050405020304" pitchFamily="18" charset="0"/>
                  </a:rPr>
                  <a:t>k</a:t>
                </a:r>
                <a:r>
                  <a:rPr lang="ru-RU" sz="800" i="1" dirty="0">
                    <a:latin typeface="Times New Roman" panose="02020603050405020304" pitchFamily="18" charset="0"/>
                    <a:cs typeface="Times New Roman" panose="02020603050405020304" pitchFamily="18" charset="0"/>
                  </a:rPr>
                  <a:t>-</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ед.;</a:t>
                </a:r>
                <a:br>
                  <a:rPr lang="ru-RU" sz="800" dirty="0">
                    <a:latin typeface="Times New Roman" panose="02020603050405020304" pitchFamily="18" charset="0"/>
                    <a:cs typeface="Times New Roman" panose="02020603050405020304" pitchFamily="18" charset="0"/>
                  </a:rPr>
                </a:br>
                <a:r>
                  <a:rPr lang="ru-RU" sz="800" dirty="0" err="1">
                    <a:latin typeface="Times New Roman" panose="02020603050405020304" pitchFamily="18" charset="0"/>
                    <a:cs typeface="Times New Roman" panose="02020603050405020304" pitchFamily="18" charset="0"/>
                  </a:rPr>
                  <a:t>ξ</a:t>
                </a:r>
                <a:r>
                  <a:rPr lang="ru-RU" sz="800" i="1" baseline="-25000" dirty="0" err="1">
                    <a:latin typeface="Times New Roman" panose="02020603050405020304" pitchFamily="18" charset="0"/>
                    <a:cs typeface="Times New Roman" panose="02020603050405020304" pitchFamily="18" charset="0"/>
                  </a:rPr>
                  <a:t>jk</a:t>
                </a:r>
                <a:r>
                  <a:rPr lang="ru-RU" sz="800" i="1" dirty="0">
                    <a:latin typeface="Times New Roman" panose="02020603050405020304" pitchFamily="18" charset="0"/>
                    <a:cs typeface="Times New Roman" panose="02020603050405020304" pitchFamily="18" charset="0"/>
                  </a:rPr>
                  <a:t> </a:t>
                </a:r>
                <a:r>
                  <a:rPr lang="ru-RU" sz="800" dirty="0">
                    <a:latin typeface="Times New Roman" panose="02020603050405020304" pitchFamily="18" charset="0"/>
                    <a:cs typeface="Times New Roman" panose="02020603050405020304" pitchFamily="18" charset="0"/>
                  </a:rPr>
                  <a:t>– коэффициент перераспределения финансового результата от снижения себестоимости объёма услуг между заработной платой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врача-стоматолога</a:t>
                </a:r>
                <a:br>
                  <a:rPr lang="ru-RU" sz="800" dirty="0">
                    <a:latin typeface="Times New Roman" panose="02020603050405020304" pitchFamily="18" charset="0"/>
                    <a:cs typeface="Times New Roman" panose="02020603050405020304" pitchFamily="18" charset="0"/>
                  </a:rPr>
                </a:b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и отчислениями в фонд развития МОСП; </a:t>
                </a:r>
                <a14:m>
                  <m:oMath xmlns:m="http://schemas.openxmlformats.org/officeDocument/2006/math">
                    <m:sSub>
                      <m:sSubPr>
                        <m:ctrlPr>
                          <a:rPr lang="ru-RU" sz="800" i="1"/>
                        </m:ctrlPr>
                      </m:sSubPr>
                      <m:e>
                        <m:r>
                          <a:rPr lang="ru-RU" sz="800" i="1"/>
                          <m:t>𝜃</m:t>
                        </m:r>
                      </m:e>
                      <m:sub>
                        <m:r>
                          <a:rPr lang="ru-RU" sz="800" i="1"/>
                          <m:t>𝑗𝑘</m:t>
                        </m:r>
                      </m:sub>
                    </m:sSub>
                    <m:r>
                      <a:rPr lang="ru-RU" sz="800" i="1"/>
                      <m:t>=</m:t>
                    </m:r>
                    <m:f>
                      <m:fPr>
                        <m:ctrlPr>
                          <a:rPr lang="ru-RU" sz="800" i="1"/>
                        </m:ctrlPr>
                      </m:fPr>
                      <m:num>
                        <m:nary>
                          <m:naryPr>
                            <m:chr m:val="∑"/>
                            <m:ctrlPr>
                              <a:rPr lang="ru-RU" sz="800" i="1"/>
                            </m:ctrlPr>
                          </m:naryPr>
                          <m:sub>
                            <m:r>
                              <a:rPr lang="ru-RU" sz="800" i="1"/>
                              <m:t>𝑖</m:t>
                            </m:r>
                            <m:r>
                              <a:rPr lang="ru-RU" sz="800" i="1"/>
                              <m:t>=1</m:t>
                            </m:r>
                          </m:sub>
                          <m:sup>
                            <m:sSub>
                              <m:sSubPr>
                                <m:ctrlPr>
                                  <a:rPr lang="ru-RU" sz="800" i="1"/>
                                </m:ctrlPr>
                              </m:sSubPr>
                              <m:e>
                                <m:r>
                                  <a:rPr lang="ru-RU" sz="800" i="1"/>
                                  <m:t>𝑛</m:t>
                                </m:r>
                              </m:e>
                              <m:sub>
                                <m:r>
                                  <a:rPr lang="ru-RU" sz="800" i="1"/>
                                  <m:t>𝑗𝑘</m:t>
                                </m:r>
                              </m:sub>
                            </m:sSub>
                          </m:sup>
                          <m:e>
                            <m:sSub>
                              <m:sSubPr>
                                <m:ctrlPr>
                                  <a:rPr lang="ru-RU" sz="800" i="1"/>
                                </m:ctrlPr>
                              </m:sSubPr>
                              <m:e>
                                <m:r>
                                  <a:rPr lang="ru-RU" sz="800" i="1"/>
                                  <m:t>𝑉</m:t>
                                </m:r>
                              </m:e>
                              <m:sub>
                                <m:r>
                                  <a:rPr lang="ru-RU" sz="800" i="1"/>
                                  <m:t>пл</m:t>
                                </m:r>
                                <m:r>
                                  <a:rPr lang="ru-RU" sz="800" i="1"/>
                                  <m:t>𝑖𝑗𝑘</m:t>
                                </m:r>
                              </m:sub>
                            </m:sSub>
                            <m:r>
                              <a:rPr lang="ru-RU" sz="800" i="1"/>
                              <m:t>∙</m:t>
                            </m:r>
                            <m:sSub>
                              <m:sSubPr>
                                <m:ctrlPr>
                                  <a:rPr lang="ru-RU" sz="800" i="1"/>
                                </m:ctrlPr>
                              </m:sSubPr>
                              <m:e>
                                <m:r>
                                  <a:rPr lang="ru-RU" sz="800" i="1"/>
                                  <m:t>Ц</m:t>
                                </m:r>
                              </m:e>
                              <m:sub>
                                <m:r>
                                  <a:rPr lang="ru-RU" sz="800" i="1"/>
                                  <m:t>пл</m:t>
                                </m:r>
                                <m:r>
                                  <a:rPr lang="ru-RU" sz="800" i="1"/>
                                  <m:t>𝑖𝑗𝑘</m:t>
                                </m:r>
                              </m:sub>
                            </m:sSub>
                          </m:e>
                        </m:nary>
                      </m:num>
                      <m:den>
                        <m:nary>
                          <m:naryPr>
                            <m:chr m:val="∑"/>
                            <m:ctrlPr>
                              <a:rPr lang="ru-RU" sz="800" i="1"/>
                            </m:ctrlPr>
                          </m:naryPr>
                          <m:sub>
                            <m:r>
                              <a:rPr lang="ru-RU" sz="800" i="1"/>
                              <m:t>𝑘</m:t>
                            </m:r>
                            <m:r>
                              <a:rPr lang="ru-RU" sz="800" i="1"/>
                              <m:t>=1</m:t>
                            </m:r>
                          </m:sub>
                          <m:sup>
                            <m:sSub>
                              <m:sSubPr>
                                <m:ctrlPr>
                                  <a:rPr lang="ru-RU" sz="800" i="1"/>
                                </m:ctrlPr>
                              </m:sSubPr>
                              <m:e>
                                <m:r>
                                  <a:rPr lang="ru-RU" sz="800" i="1"/>
                                  <m:t>𝐾</m:t>
                                </m:r>
                              </m:e>
                              <m:sub>
                                <m:r>
                                  <a:rPr lang="ru-RU" sz="800" i="1"/>
                                  <m:t>𝑗</m:t>
                                </m:r>
                              </m:sub>
                            </m:sSub>
                          </m:sup>
                          <m:e>
                            <m:nary>
                              <m:naryPr>
                                <m:chr m:val="∑"/>
                                <m:ctrlPr>
                                  <a:rPr lang="ru-RU" sz="800" i="1"/>
                                </m:ctrlPr>
                              </m:naryPr>
                              <m:sub>
                                <m:r>
                                  <a:rPr lang="ru-RU" sz="800" i="1"/>
                                  <m:t>𝑖</m:t>
                                </m:r>
                                <m:r>
                                  <a:rPr lang="ru-RU" sz="800" i="1"/>
                                  <m:t>=1</m:t>
                                </m:r>
                              </m:sub>
                              <m:sup>
                                <m:sSub>
                                  <m:sSubPr>
                                    <m:ctrlPr>
                                      <a:rPr lang="ru-RU" sz="800" i="1"/>
                                    </m:ctrlPr>
                                  </m:sSubPr>
                                  <m:e>
                                    <m:r>
                                      <a:rPr lang="ru-RU" sz="800" i="1"/>
                                      <m:t>𝑛</m:t>
                                    </m:r>
                                  </m:e>
                                  <m:sub>
                                    <m:r>
                                      <a:rPr lang="ru-RU" sz="800" i="1"/>
                                      <m:t>𝑗𝑘</m:t>
                                    </m:r>
                                  </m:sub>
                                </m:sSub>
                              </m:sup>
                              <m:e>
                                <m:sSub>
                                  <m:sSubPr>
                                    <m:ctrlPr>
                                      <a:rPr lang="ru-RU" sz="800" i="1"/>
                                    </m:ctrlPr>
                                  </m:sSubPr>
                                  <m:e>
                                    <m:r>
                                      <a:rPr lang="ru-RU" sz="800" i="1"/>
                                      <m:t>𝑉</m:t>
                                    </m:r>
                                  </m:e>
                                  <m:sub>
                                    <m:r>
                                      <a:rPr lang="ru-RU" sz="800" i="1"/>
                                      <m:t>пл</m:t>
                                    </m:r>
                                    <m:r>
                                      <a:rPr lang="ru-RU" sz="800" i="1"/>
                                      <m:t>𝑖𝑗𝑘</m:t>
                                    </m:r>
                                  </m:sub>
                                </m:sSub>
                                <m:r>
                                  <a:rPr lang="ru-RU" sz="800" i="1"/>
                                  <m:t>∙</m:t>
                                </m:r>
                                <m:sSub>
                                  <m:sSubPr>
                                    <m:ctrlPr>
                                      <a:rPr lang="ru-RU" sz="800" i="1"/>
                                    </m:ctrlPr>
                                  </m:sSubPr>
                                  <m:e>
                                    <m:r>
                                      <a:rPr lang="ru-RU" sz="800" i="1"/>
                                      <m:t>Ц</m:t>
                                    </m:r>
                                  </m:e>
                                  <m:sub>
                                    <m:r>
                                      <a:rPr lang="ru-RU" sz="800" i="1"/>
                                      <m:t>пл</m:t>
                                    </m:r>
                                    <m:r>
                                      <a:rPr lang="ru-RU" sz="800" i="1"/>
                                      <m:t>𝑖𝑗𝑘</m:t>
                                    </m:r>
                                  </m:sub>
                                </m:sSub>
                              </m:e>
                            </m:nary>
                          </m:e>
                        </m:nary>
                      </m:den>
                    </m:f>
                  </m:oMath>
                </a14:m>
                <a:r>
                  <a:rPr lang="ru-RU" sz="800" dirty="0">
                    <a:latin typeface="Times New Roman" panose="02020603050405020304" pitchFamily="18" charset="0"/>
                    <a:cs typeface="Times New Roman" panose="02020603050405020304" pitchFamily="18" charset="0"/>
                  </a:rPr>
                  <a:t> – коэффициент трудового участия (КТУ), процент от дохода на заработную плату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врача-стоматолога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(заработная плата вместе с отчислениями с заработной платы на социальное страхование); </a:t>
                </a:r>
                <a:r>
                  <a:rPr lang="en-US" sz="800" i="1" dirty="0" err="1">
                    <a:latin typeface="Times New Roman" panose="02020603050405020304" pitchFamily="18" charset="0"/>
                    <a:cs typeface="Times New Roman" panose="02020603050405020304" pitchFamily="18" charset="0"/>
                  </a:rPr>
                  <a:t>n</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количество разновидностей платных стоматологических услуг, оказываемых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-го отделения МОСП, ед.; </a:t>
                </a:r>
                <a:r>
                  <a:rPr lang="ru-RU" sz="800" dirty="0" err="1">
                    <a:latin typeface="Times New Roman" panose="02020603050405020304" pitchFamily="18" charset="0"/>
                    <a:cs typeface="Times New Roman" panose="02020603050405020304" pitchFamily="18" charset="0"/>
                  </a:rPr>
                  <a:t>Ц</a:t>
                </a:r>
                <a:r>
                  <a:rPr lang="ru-RU" sz="800" baseline="-25000" dirty="0" err="1">
                    <a:latin typeface="Times New Roman" panose="02020603050405020304" pitchFamily="18" charset="0"/>
                    <a:cs typeface="Times New Roman" panose="02020603050405020304" pitchFamily="18" charset="0"/>
                  </a:rPr>
                  <a:t>пл</a:t>
                </a:r>
                <a:r>
                  <a:rPr lang="en-US" sz="800" i="1" baseline="-25000" dirty="0" err="1">
                    <a:latin typeface="Times New Roman" panose="02020603050405020304" pitchFamily="18" charset="0"/>
                    <a:cs typeface="Times New Roman" panose="02020603050405020304" pitchFamily="18" charset="0"/>
                  </a:rPr>
                  <a:t>ijk</a:t>
                </a:r>
                <a:r>
                  <a:rPr lang="ru-RU" sz="800" dirty="0">
                    <a:latin typeface="Times New Roman" panose="02020603050405020304" pitchFamily="18" charset="0"/>
                    <a:cs typeface="Times New Roman" panose="02020603050405020304" pitchFamily="18" charset="0"/>
                  </a:rPr>
                  <a:t> – цена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платной стоматологической услуги, оказываемой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руб.; </a:t>
                </a:r>
                <a:r>
                  <a:rPr lang="en-US" sz="800" i="1" dirty="0" err="1">
                    <a:latin typeface="Times New Roman" panose="02020603050405020304" pitchFamily="18" charset="0"/>
                    <a:cs typeface="Times New Roman" panose="02020603050405020304" pitchFamily="18" charset="0"/>
                  </a:rPr>
                  <a:t>K</a:t>
                </a:r>
                <a:r>
                  <a:rPr lang="en-US" sz="800" i="1" baseline="-25000" dirty="0" err="1">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 – количество врачей-стоматологов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ед</a:t>
                </a:r>
                <a:r>
                  <a:rPr lang="ru-RU" sz="800" dirty="0" smtClean="0">
                    <a:latin typeface="Times New Roman" panose="02020603050405020304" pitchFamily="18" charset="0"/>
                    <a:cs typeface="Times New Roman" panose="02020603050405020304" pitchFamily="18" charset="0"/>
                  </a:rPr>
                  <a:t>.; </a:t>
                </a:r>
                <a14:m>
                  <m:oMath xmlns:m="http://schemas.openxmlformats.org/officeDocument/2006/math">
                    <m:sSubSup>
                      <m:sSubSupPr>
                        <m:ctrlPr>
                          <a:rPr lang="ru-RU" sz="800" i="1"/>
                        </m:ctrlPr>
                      </m:sSubSupPr>
                      <m:e>
                        <m:r>
                          <a:rPr lang="ru-RU" sz="800" i="1"/>
                          <m:t>Ц</m:t>
                        </m:r>
                      </m:e>
                      <m:sub>
                        <m:r>
                          <a:rPr lang="ru-RU" sz="800" i="1"/>
                          <m:t>𝑖𝑗𝑘</m:t>
                        </m:r>
                      </m:sub>
                      <m:sup>
                        <m:r>
                          <a:rPr lang="ru-RU" sz="800" i="1"/>
                          <m:t>0</m:t>
                        </m:r>
                      </m:sup>
                    </m:sSubSup>
                  </m:oMath>
                </a14:m>
                <a:r>
                  <a:rPr lang="ru-RU" sz="800" dirty="0">
                    <a:latin typeface="Times New Roman" panose="02020603050405020304" pitchFamily="18" charset="0"/>
                    <a:cs typeface="Times New Roman" panose="02020603050405020304" pitchFamily="18" charset="0"/>
                  </a:rPr>
                  <a:t> – цена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платной стоматологической услуги, оказываемой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в базовом варианте моделирования, руб.; </a:t>
                </a:r>
                <a:r>
                  <a:rPr lang="ru-RU" sz="800" dirty="0" err="1">
                    <a:latin typeface="Times New Roman" panose="02020603050405020304" pitchFamily="18" charset="0"/>
                    <a:cs typeface="Times New Roman" panose="02020603050405020304" pitchFamily="18" charset="0"/>
                  </a:rPr>
                  <a:t>ε</a:t>
                </a:r>
                <a:r>
                  <a:rPr lang="ru-RU" sz="800" baseline="-25000" dirty="0" err="1">
                    <a:latin typeface="Times New Roman" panose="02020603050405020304" pitchFamily="18" charset="0"/>
                    <a:cs typeface="Times New Roman" panose="02020603050405020304" pitchFamily="18" charset="0"/>
                  </a:rPr>
                  <a:t>пл</a:t>
                </a:r>
                <a:r>
                  <a:rPr lang="en-US" sz="800" i="1" baseline="-25000" dirty="0" err="1">
                    <a:latin typeface="Times New Roman" panose="02020603050405020304" pitchFamily="18" charset="0"/>
                    <a:cs typeface="Times New Roman" panose="02020603050405020304" pitchFamily="18" charset="0"/>
                  </a:rPr>
                  <a:t>ij</a:t>
                </a:r>
                <a:r>
                  <a:rPr lang="ru-RU" sz="800" dirty="0">
                    <a:latin typeface="Times New Roman" panose="02020603050405020304" pitchFamily="18" charset="0"/>
                    <a:cs typeface="Times New Roman" panose="02020603050405020304" pitchFamily="18" charset="0"/>
                  </a:rPr>
                  <a:t> – коэффициент эластичности спроса по цене на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a:t>
                </a:r>
                <a:r>
                  <a:rPr lang="ru-RU" sz="800" dirty="0" err="1">
                    <a:latin typeface="Times New Roman" panose="02020603050405020304" pitchFamily="18" charset="0"/>
                    <a:cs typeface="Times New Roman" panose="02020603050405020304" pitchFamily="18" charset="0"/>
                  </a:rPr>
                  <a:t>ую</a:t>
                </a:r>
                <a:r>
                  <a:rPr lang="ru-RU" sz="800" dirty="0">
                    <a:latin typeface="Times New Roman" panose="02020603050405020304" pitchFamily="18" charset="0"/>
                    <a:cs typeface="Times New Roman" panose="02020603050405020304" pitchFamily="18" charset="0"/>
                  </a:rPr>
                  <a:t> платную стоматологическую услугу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a:t>
                </a:r>
                <a14:m>
                  <m:oMath xmlns:m="http://schemas.openxmlformats.org/officeDocument/2006/math">
                    <m:sSubSup>
                      <m:sSubSupPr>
                        <m:ctrlPr>
                          <a:rPr lang="ru-RU" sz="800" i="1"/>
                        </m:ctrlPr>
                      </m:sSubSupPr>
                      <m:e>
                        <m:r>
                          <a:rPr lang="ru-RU" sz="800" i="1"/>
                          <m:t>𝑉</m:t>
                        </m:r>
                      </m:e>
                      <m:sub>
                        <m:r>
                          <a:rPr lang="ru-RU" sz="800" i="1"/>
                          <m:t>пл</m:t>
                        </m:r>
                        <m:r>
                          <a:rPr lang="ru-RU" sz="800" i="1"/>
                          <m:t>𝑖𝑗𝑘</m:t>
                        </m:r>
                      </m:sub>
                      <m:sup>
                        <m:r>
                          <a:rPr lang="ru-RU" sz="800" i="1"/>
                          <m:t>0</m:t>
                        </m:r>
                      </m:sup>
                    </m:sSubSup>
                  </m:oMath>
                </a14:m>
                <a:r>
                  <a:rPr lang="ru-RU" sz="800" dirty="0">
                    <a:latin typeface="Times New Roman" panose="02020603050405020304" pitchFamily="18" charset="0"/>
                    <a:cs typeface="Times New Roman" panose="02020603050405020304" pitchFamily="18" charset="0"/>
                  </a:rPr>
                  <a:t> </a:t>
                </a:r>
                <a:r>
                  <a:rPr lang="ru-RU" sz="800" b="1" dirty="0">
                    <a:latin typeface="Times New Roman" panose="02020603050405020304" pitchFamily="18" charset="0"/>
                    <a:cs typeface="Times New Roman" panose="02020603050405020304" pitchFamily="18" charset="0"/>
                  </a:rPr>
                  <a:t>–</a:t>
                </a:r>
                <a:r>
                  <a:rPr lang="ru-RU" sz="800" dirty="0">
                    <a:latin typeface="Times New Roman" panose="02020603050405020304" pitchFamily="18" charset="0"/>
                    <a:cs typeface="Times New Roman" panose="02020603050405020304" pitchFamily="18" charset="0"/>
                  </a:rPr>
                  <a:t> объём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платной стоматологической услуги, оказанной </a:t>
                </a:r>
                <a:r>
                  <a:rPr lang="en-US" sz="800" i="1" dirty="0">
                    <a:latin typeface="Times New Roman" panose="02020603050405020304" pitchFamily="18" charset="0"/>
                    <a:cs typeface="Times New Roman" panose="02020603050405020304" pitchFamily="18" charset="0"/>
                  </a:rPr>
                  <a:t>k</a:t>
                </a:r>
                <a:r>
                  <a:rPr lang="ru-RU" sz="800" i="1" dirty="0">
                    <a:latin typeface="Times New Roman" panose="02020603050405020304" pitchFamily="18" charset="0"/>
                    <a:cs typeface="Times New Roman" panose="02020603050405020304" pitchFamily="18" charset="0"/>
                  </a:rPr>
                  <a:t>-</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в базовом варианте моделирования, ед.; С</a:t>
                </a:r>
                <a:r>
                  <a:rPr lang="ru-RU" sz="800" baseline="-25000" dirty="0">
                    <a:latin typeface="Times New Roman" panose="02020603050405020304" pitchFamily="18" charset="0"/>
                    <a:cs typeface="Times New Roman" panose="02020603050405020304" pitchFamily="18" charset="0"/>
                  </a:rPr>
                  <a:t>пер</a:t>
                </a:r>
                <a:r>
                  <a:rPr lang="en-US" sz="800" i="1" baseline="-25000" dirty="0" err="1">
                    <a:latin typeface="Times New Roman" panose="02020603050405020304" pitchFamily="18" charset="0"/>
                    <a:cs typeface="Times New Roman" panose="02020603050405020304" pitchFamily="18" charset="0"/>
                  </a:rPr>
                  <a:t>ijk</a:t>
                </a:r>
                <a:r>
                  <a:rPr lang="ru-RU" sz="800" dirty="0">
                    <a:latin typeface="Times New Roman" panose="02020603050405020304" pitchFamily="18" charset="0"/>
                    <a:cs typeface="Times New Roman" panose="02020603050405020304" pitchFamily="18" charset="0"/>
                  </a:rPr>
                  <a:t> – удельные переменные издержки, приходящиеся на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a:t>
                </a:r>
                <a:r>
                  <a:rPr lang="ru-RU" sz="800" dirty="0" err="1">
                    <a:latin typeface="Times New Roman" panose="02020603050405020304" pitchFamily="18" charset="0"/>
                    <a:cs typeface="Times New Roman" panose="02020603050405020304" pitchFamily="18" charset="0"/>
                  </a:rPr>
                  <a:t>ую</a:t>
                </a:r>
                <a:r>
                  <a:rPr lang="ru-RU" sz="800" dirty="0">
                    <a:latin typeface="Times New Roman" panose="02020603050405020304" pitchFamily="18" charset="0"/>
                    <a:cs typeface="Times New Roman" panose="02020603050405020304" pitchFamily="18" charset="0"/>
                  </a:rPr>
                  <a:t> стоматологическую услугу, оказываемую </a:t>
                </a:r>
                <a:r>
                  <a:rPr lang="en-US" sz="800" i="1" dirty="0">
                    <a:latin typeface="Times New Roman" panose="02020603050405020304" pitchFamily="18" charset="0"/>
                    <a:cs typeface="Times New Roman" panose="02020603050405020304" pitchFamily="18" charset="0"/>
                  </a:rPr>
                  <a:t>k</a:t>
                </a:r>
                <a:r>
                  <a:rPr lang="ru-RU" sz="800" i="1" dirty="0">
                    <a:latin typeface="Times New Roman" panose="02020603050405020304" pitchFamily="18" charset="0"/>
                    <a:cs typeface="Times New Roman" panose="02020603050405020304" pitchFamily="18" charset="0"/>
                  </a:rPr>
                  <a:t>-</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руб.; </a:t>
                </a:r>
                <a:r>
                  <a:rPr lang="ru-RU" sz="800" dirty="0" err="1">
                    <a:latin typeface="Times New Roman" panose="02020603050405020304" pitchFamily="18" charset="0"/>
                    <a:cs typeface="Times New Roman" panose="02020603050405020304" pitchFamily="18" charset="0"/>
                  </a:rPr>
                  <a:t>С</a:t>
                </a:r>
                <a:r>
                  <a:rPr lang="ru-RU" sz="800" baseline="-25000" dirty="0" err="1">
                    <a:latin typeface="Times New Roman" panose="02020603050405020304" pitchFamily="18" charset="0"/>
                    <a:cs typeface="Times New Roman" panose="02020603050405020304" pitchFamily="18" charset="0"/>
                  </a:rPr>
                  <a:t>пост</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постоянные затраты </a:t>
                </a:r>
                <a:r>
                  <a:rPr lang="en-US" sz="800" i="1" dirty="0">
                    <a:latin typeface="Times New Roman" panose="02020603050405020304" pitchFamily="18" charset="0"/>
                    <a:cs typeface="Times New Roman" panose="02020603050405020304" pitchFamily="18" charset="0"/>
                  </a:rPr>
                  <a:t>k</a:t>
                </a:r>
                <a:r>
                  <a:rPr lang="ru-RU" sz="800" i="1" dirty="0">
                    <a:latin typeface="Times New Roman" panose="02020603050405020304" pitchFamily="18" charset="0"/>
                    <a:cs typeface="Times New Roman" panose="02020603050405020304" pitchFamily="18" charset="0"/>
                  </a:rPr>
                  <a:t>-</a:t>
                </a:r>
                <a:r>
                  <a:rPr lang="ru-RU" sz="800" dirty="0">
                    <a:latin typeface="Times New Roman" panose="02020603050405020304" pitchFamily="18" charset="0"/>
                    <a:cs typeface="Times New Roman" panose="02020603050405020304" pitchFamily="18" charset="0"/>
                  </a:rPr>
                  <a:t>го врача-стоматолога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руб.; </a:t>
                </a:r>
                <a14:m>
                  <m:oMath xmlns:m="http://schemas.openxmlformats.org/officeDocument/2006/math">
                    <m:sSubSup>
                      <m:sSubSupPr>
                        <m:ctrlPr>
                          <a:rPr lang="ru-RU" sz="800" i="1"/>
                        </m:ctrlPr>
                      </m:sSubSupPr>
                      <m:e>
                        <m:r>
                          <a:rPr lang="ru-RU" sz="800" i="1"/>
                          <m:t>С</m:t>
                        </m:r>
                      </m:e>
                      <m:sub>
                        <m:r>
                          <a:rPr lang="ru-RU" sz="800" i="1"/>
                          <m:t>сумм</m:t>
                        </m:r>
                        <m:r>
                          <a:rPr lang="ru-RU" sz="800" i="1"/>
                          <m:t>𝑖𝑗𝑘</m:t>
                        </m:r>
                      </m:sub>
                      <m:sup>
                        <m:r>
                          <a:rPr lang="ru-RU" sz="800" i="1"/>
                          <m:t>0</m:t>
                        </m:r>
                      </m:sup>
                    </m:sSubSup>
                  </m:oMath>
                </a14:m>
                <a:r>
                  <a:rPr lang="ru-RU" sz="800" dirty="0">
                    <a:latin typeface="Times New Roman" panose="02020603050405020304" pitchFamily="18" charset="0"/>
                    <a:cs typeface="Times New Roman" panose="02020603050405020304" pitchFamily="18" charset="0"/>
                  </a:rPr>
                  <a:t> – суммарная себестоимость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стоматологической услуги, оказанной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в базовом варианте моделирования, руб.; </a:t>
                </a:r>
                <a:r>
                  <a:rPr lang="ru-RU" sz="800" dirty="0" err="1">
                    <a:latin typeface="Times New Roman" panose="02020603050405020304" pitchFamily="18" charset="0"/>
                    <a:cs typeface="Times New Roman" panose="02020603050405020304" pitchFamily="18" charset="0"/>
                  </a:rPr>
                  <a:t>С</a:t>
                </a:r>
                <a:r>
                  <a:rPr lang="ru-RU" sz="800" baseline="-25000" dirty="0" err="1">
                    <a:latin typeface="Times New Roman" panose="02020603050405020304" pitchFamily="18" charset="0"/>
                    <a:cs typeface="Times New Roman" panose="02020603050405020304" pitchFamily="18" charset="0"/>
                  </a:rPr>
                  <a:t>сумм</a:t>
                </a:r>
                <a:r>
                  <a:rPr lang="en-US" sz="800" i="1" baseline="-25000" dirty="0" err="1">
                    <a:latin typeface="Times New Roman" panose="02020603050405020304" pitchFamily="18" charset="0"/>
                    <a:cs typeface="Times New Roman" panose="02020603050405020304" pitchFamily="18" charset="0"/>
                  </a:rPr>
                  <a:t>ijk</a:t>
                </a:r>
                <a:r>
                  <a:rPr lang="ru-RU" sz="800" dirty="0">
                    <a:latin typeface="Times New Roman" panose="02020603050405020304" pitchFamily="18" charset="0"/>
                    <a:cs typeface="Times New Roman" panose="02020603050405020304" pitchFamily="18" charset="0"/>
                  </a:rPr>
                  <a:t> – суммарная себестоимость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стоматологической услуги, оказанной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руб.; </a:t>
                </a:r>
                <a:r>
                  <a:rPr lang="en-US" sz="800" i="1" dirty="0" err="1">
                    <a:latin typeface="Times New Roman" panose="02020603050405020304" pitchFamily="18" charset="0"/>
                    <a:cs typeface="Times New Roman" panose="02020603050405020304" pitchFamily="18" charset="0"/>
                  </a:rPr>
                  <a:t>R</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рентабельность инвестиций в оснащение рабочего места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врача-стоматолога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a:t>
                </a:r>
                <a:r>
                  <a:rPr lang="ru-RU" sz="800" dirty="0" err="1">
                    <a:latin typeface="Times New Roman" panose="02020603050405020304" pitchFamily="18" charset="0"/>
                    <a:cs typeface="Times New Roman" panose="02020603050405020304" pitchFamily="18" charset="0"/>
                  </a:rPr>
                  <a:t>С</a:t>
                </a:r>
                <a:r>
                  <a:rPr lang="ru-RU" sz="800" baseline="-25000" dirty="0" err="1">
                    <a:latin typeface="Times New Roman" panose="02020603050405020304" pitchFamily="18" charset="0"/>
                    <a:cs typeface="Times New Roman" panose="02020603050405020304" pitchFamily="18" charset="0"/>
                  </a:rPr>
                  <a:t>сумм</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суммарная себестоимость платных стоматологических услуг, оказываемых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-ым врачом-стоматологом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руб.; Б</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нормативное рабочее время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врача-стоматолога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КСК, мин.; τ</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коэффициент использования рабочего времени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врача-стоматолога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на оказание платных стоматологических услуг; </a:t>
                </a:r>
                <a:r>
                  <a:rPr lang="ru-RU" sz="800" dirty="0" err="1">
                    <a:latin typeface="Times New Roman" panose="02020603050405020304" pitchFamily="18" charset="0"/>
                    <a:cs typeface="Times New Roman" panose="02020603050405020304" pitchFamily="18" charset="0"/>
                  </a:rPr>
                  <a:t>З</a:t>
                </a:r>
                <a:r>
                  <a:rPr lang="ru-RU" sz="800" baseline="-25000" dirty="0" err="1">
                    <a:latin typeface="Times New Roman" panose="02020603050405020304" pitchFamily="18" charset="0"/>
                    <a:cs typeface="Times New Roman" panose="02020603050405020304" pitchFamily="18" charset="0"/>
                  </a:rPr>
                  <a:t>ср</a:t>
                </a:r>
                <a:r>
                  <a:rPr lang="en-US" sz="800" i="1" baseline="-25000" dirty="0" err="1">
                    <a:latin typeface="Times New Roman" panose="02020603050405020304" pitchFamily="18" charset="0"/>
                    <a:cs typeface="Times New Roman" panose="02020603050405020304" pitchFamily="18" charset="0"/>
                  </a:rPr>
                  <a:t>jk</a:t>
                </a:r>
                <a:r>
                  <a:rPr lang="ru-RU" sz="800" dirty="0">
                    <a:latin typeface="Times New Roman" panose="02020603050405020304" pitchFamily="18" charset="0"/>
                    <a:cs typeface="Times New Roman" panose="02020603050405020304" pitchFamily="18" charset="0"/>
                  </a:rPr>
                  <a:t> – средние затраты рабочего времени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врача-стоматолога </a:t>
                </a:r>
                <a:r>
                  <a:rPr lang="en-US" sz="800" i="1" dirty="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МОСП на предоставление пациенту одной стоматологической услуги, мин.; </a:t>
                </a:r>
                <a:r>
                  <a:rPr lang="en-US" sz="800" i="1" dirty="0" err="1">
                    <a:latin typeface="Times New Roman" panose="02020603050405020304" pitchFamily="18" charset="0"/>
                    <a:cs typeface="Times New Roman" panose="02020603050405020304" pitchFamily="18" charset="0"/>
                  </a:rPr>
                  <a:t>R</a:t>
                </a:r>
                <a:r>
                  <a:rPr lang="en-US" sz="800" i="1" baseline="-25000" dirty="0" err="1">
                    <a:latin typeface="Times New Roman" panose="02020603050405020304" pitchFamily="18" charset="0"/>
                    <a:cs typeface="Times New Roman" panose="02020603050405020304" pitchFamily="18" charset="0"/>
                  </a:rPr>
                  <a:t>ijk</a:t>
                </a:r>
                <a:r>
                  <a:rPr lang="ru-RU" sz="800" dirty="0">
                    <a:latin typeface="Times New Roman" panose="02020603050405020304" pitchFamily="18" charset="0"/>
                    <a:cs typeface="Times New Roman" panose="02020603050405020304" pitchFamily="18" charset="0"/>
                  </a:rPr>
                  <a:t> – рентабельность </a:t>
                </a:r>
                <a:r>
                  <a:rPr lang="en-US" sz="800" i="1" dirty="0" err="1">
                    <a:latin typeface="Times New Roman" panose="02020603050405020304" pitchFamily="18" charset="0"/>
                    <a:cs typeface="Times New Roman" panose="02020603050405020304" pitchFamily="18" charset="0"/>
                  </a:rPr>
                  <a:t>i</a:t>
                </a:r>
                <a:r>
                  <a:rPr lang="ru-RU" sz="800" dirty="0">
                    <a:latin typeface="Times New Roman" panose="02020603050405020304" pitchFamily="18" charset="0"/>
                    <a:cs typeface="Times New Roman" panose="02020603050405020304" pitchFamily="18" charset="0"/>
                  </a:rPr>
                  <a:t>-ой платной стоматологической услуги </a:t>
                </a:r>
                <a:r>
                  <a:rPr lang="en-US" sz="800" i="1" dirty="0">
                    <a:latin typeface="Times New Roman" panose="02020603050405020304" pitchFamily="18" charset="0"/>
                    <a:cs typeface="Times New Roman" panose="02020603050405020304" pitchFamily="18" charset="0"/>
                  </a:rPr>
                  <a:t>k</a:t>
                </a:r>
                <a:r>
                  <a:rPr lang="ru-RU" sz="800" dirty="0">
                    <a:latin typeface="Times New Roman" panose="02020603050405020304" pitchFamily="18" charset="0"/>
                    <a:cs typeface="Times New Roman" panose="02020603050405020304" pitchFamily="18" charset="0"/>
                  </a:rPr>
                  <a:t>-ого </a:t>
                </a:r>
                <a:r>
                  <a:rPr lang="ru-RU" sz="800" dirty="0" smtClean="0">
                    <a:latin typeface="Times New Roman" panose="02020603050405020304" pitchFamily="18" charset="0"/>
                    <a:cs typeface="Times New Roman" panose="02020603050405020304" pitchFamily="18" charset="0"/>
                  </a:rPr>
                  <a:t>врача-стоматолога </a:t>
                </a:r>
                <a:r>
                  <a:rPr lang="en-US" sz="800" i="1" dirty="0" smtClean="0">
                    <a:latin typeface="Times New Roman" panose="02020603050405020304" pitchFamily="18" charset="0"/>
                    <a:cs typeface="Times New Roman" panose="02020603050405020304" pitchFamily="18" charset="0"/>
                  </a:rPr>
                  <a:t>j</a:t>
                </a:r>
                <a:r>
                  <a:rPr lang="ru-RU" sz="800" dirty="0">
                    <a:latin typeface="Times New Roman" panose="02020603050405020304" pitchFamily="18" charset="0"/>
                    <a:cs typeface="Times New Roman" panose="02020603050405020304" pitchFamily="18" charset="0"/>
                  </a:rPr>
                  <a:t>-ого отделения </a:t>
                </a:r>
                <a:r>
                  <a:rPr lang="ru-RU" sz="800" dirty="0" smtClean="0">
                    <a:latin typeface="Times New Roman" panose="02020603050405020304" pitchFamily="18" charset="0"/>
                    <a:cs typeface="Times New Roman" panose="02020603050405020304" pitchFamily="18" charset="0"/>
                  </a:rPr>
                  <a:t>МОСП.</a:t>
                </a:r>
                <a:endParaRPr kumimoji="0" lang="ru-RU" sz="800" b="0" i="0" u="none" strike="noStrike" cap="none" normalizeH="0" baseline="0" dirty="0" smtClean="0">
                  <a:ln>
                    <a:noFill/>
                  </a:ln>
                  <a:solidFill>
                    <a:schemeClr val="tx1"/>
                  </a:solidFill>
                  <a:effectLst/>
                  <a:latin typeface="Times New Roman" pitchFamily="18" charset="0"/>
                  <a:cs typeface="Times New Roman" pitchFamily="18" charset="0"/>
                </a:endParaRPr>
              </a:p>
            </p:txBody>
          </p:sp>
        </mc:Choice>
        <mc:Fallback>
          <p:sp>
            <p:nvSpPr>
              <p:cNvPr id="5128" name="Rectangle 8"/>
              <p:cNvSpPr>
                <a:spLocks noRot="1" noChangeAspect="1" noMove="1" noResize="1" noEditPoints="1" noAdjustHandles="1" noChangeArrowheads="1" noChangeShapeType="1" noTextEdit="1"/>
              </p:cNvSpPr>
              <p:nvPr/>
            </p:nvSpPr>
            <p:spPr bwMode="auto">
              <a:xfrm>
                <a:off x="0" y="4798975"/>
                <a:ext cx="9144000" cy="2059025"/>
              </a:xfrm>
              <a:prstGeom prst="rect">
                <a:avLst/>
              </a:prstGeom>
              <a:blipFill>
                <a:blip r:embed="rId2"/>
                <a:stretch>
                  <a:fillRect b="-592"/>
                </a:stretch>
              </a:blipFill>
              <a:ln w="9525">
                <a:noFill/>
                <a:miter lim="800000"/>
                <a:headEnd/>
                <a:tailEnd/>
              </a:ln>
              <a:effectLst/>
            </p:spPr>
            <p:txBody>
              <a:bodyPr/>
              <a:lstStyle/>
              <a:p>
                <a:r>
                  <a:rPr lang="ru-RU">
                    <a:noFill/>
                  </a:rPr>
                  <a:t> </a:t>
                </a:r>
              </a:p>
            </p:txBody>
          </p:sp>
        </mc:Fallback>
      </mc:AlternateContent>
      <p:pic>
        <p:nvPicPr>
          <p:cNvPr id="2" name="Рисунок 1"/>
          <p:cNvPicPr>
            <a:picLocks noChangeAspect="1"/>
          </p:cNvPicPr>
          <p:nvPr/>
        </p:nvPicPr>
        <p:blipFill>
          <a:blip r:embed="rId3"/>
          <a:stretch>
            <a:fillRect/>
          </a:stretch>
        </p:blipFill>
        <p:spPr>
          <a:xfrm>
            <a:off x="1304925" y="1014413"/>
            <a:ext cx="5211291" cy="3851493"/>
          </a:xfrm>
          <a:prstGeom prst="rect">
            <a:avLst/>
          </a:prstGeom>
        </p:spPr>
      </p:pic>
      <p:sp>
        <p:nvSpPr>
          <p:cNvPr id="4" name="Номер слайда 3"/>
          <p:cNvSpPr>
            <a:spLocks noGrp="1"/>
          </p:cNvSpPr>
          <p:nvPr>
            <p:ph type="sldNum" sz="quarter" idx="12"/>
          </p:nvPr>
        </p:nvSpPr>
        <p:spPr>
          <a:xfrm>
            <a:off x="8773616" y="6597352"/>
            <a:ext cx="370384" cy="260648"/>
          </a:xfrm>
        </p:spPr>
        <p:txBody>
          <a:bodyPr/>
          <a:lstStyle/>
          <a:p>
            <a:fld id="{AB7C7D02-7D08-4593-9CA8-598C0DC12764}" type="slidenum">
              <a:rPr lang="ru-RU" smtClean="0"/>
              <a:pPr/>
              <a:t>13</a:t>
            </a:fld>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1340768"/>
          </a:xfrm>
        </p:spPr>
        <p:txBody>
          <a:bodyPr>
            <a:normAutofit/>
          </a:bodyPr>
          <a:lstStyle/>
          <a:p>
            <a:r>
              <a:rPr lang="ru-RU" sz="2000" b="1" dirty="0" smtClean="0">
                <a:latin typeface="Times New Roman" pitchFamily="18" charset="0"/>
                <a:cs typeface="Times New Roman" pitchFamily="18" charset="0"/>
              </a:rPr>
              <a:t>Пятый научный результат</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i="1" dirty="0" smtClean="0">
                <a:latin typeface="Times New Roman" pitchFamily="18" charset="0"/>
                <a:cs typeface="Times New Roman" pitchFamily="18" charset="0"/>
              </a:rPr>
              <a:t>На основе результатов исследования структуры доходов и расходов </a:t>
            </a:r>
            <a:br>
              <a:rPr lang="ru-RU" sz="2000" i="1" dirty="0" smtClean="0">
                <a:latin typeface="Times New Roman" pitchFamily="18" charset="0"/>
                <a:cs typeface="Times New Roman" pitchFamily="18" charset="0"/>
              </a:rPr>
            </a:br>
            <a:r>
              <a:rPr lang="ru-RU" sz="2000" i="1" dirty="0" smtClean="0">
                <a:latin typeface="Times New Roman" pitchFamily="18" charset="0"/>
                <a:cs typeface="Times New Roman" pitchFamily="18" charset="0"/>
              </a:rPr>
              <a:t>медицинской организации разработана экономико-математическая модель </a:t>
            </a:r>
            <a:br>
              <a:rPr lang="ru-RU" sz="2000" i="1" dirty="0" smtClean="0">
                <a:latin typeface="Times New Roman" pitchFamily="18" charset="0"/>
                <a:cs typeface="Times New Roman" pitchFamily="18" charset="0"/>
              </a:rPr>
            </a:br>
            <a:r>
              <a:rPr lang="ru-RU" sz="2000" i="1" dirty="0" smtClean="0">
                <a:latin typeface="Times New Roman" pitchFamily="18" charset="0"/>
                <a:cs typeface="Times New Roman" pitchFamily="18" charset="0"/>
              </a:rPr>
              <a:t>анализа безубыточности медицинской деятельности</a:t>
            </a:r>
            <a:endParaRPr lang="ru-RU" sz="20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711952" y="6501978"/>
            <a:ext cx="432048" cy="365125"/>
          </a:xfrm>
        </p:spPr>
        <p:txBody>
          <a:bodyPr/>
          <a:lstStyle/>
          <a:p>
            <a:fld id="{AB7C7D02-7D08-4593-9CA8-598C0DC12764}" type="slidenum">
              <a:rPr lang="ru-RU" smtClean="0"/>
              <a:pPr/>
              <a:t>14</a:t>
            </a:fld>
            <a:endParaRPr lang="ru-RU"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40769"/>
            <a:ext cx="9144000"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8"/>
          <p:cNvSpPr>
            <a:spLocks noChangeArrowheads="1"/>
          </p:cNvSpPr>
          <p:nvPr/>
        </p:nvSpPr>
        <p:spPr bwMode="auto">
          <a:xfrm>
            <a:off x="0" y="4795897"/>
            <a:ext cx="9144000"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n-US" sz="1600" i="1" dirty="0" err="1" smtClean="0">
                <a:latin typeface="Times New Roman" pitchFamily="18" charset="0"/>
                <a:cs typeface="Times New Roman" pitchFamily="18" charset="0"/>
              </a:rPr>
              <a:t>V</a:t>
            </a:r>
            <a:r>
              <a:rPr lang="en-US" sz="1600" i="1" baseline="-25000" dirty="0" err="1" smtClean="0">
                <a:latin typeface="Times New Roman" pitchFamily="18" charset="0"/>
                <a:cs typeface="Times New Roman" pitchFamily="18" charset="0"/>
              </a:rPr>
              <a:t>ij</a:t>
            </a:r>
            <a:r>
              <a:rPr lang="en-US" sz="1600" dirty="0" smtClean="0">
                <a:latin typeface="Times New Roman" pitchFamily="18" charset="0"/>
                <a:cs typeface="Times New Roman" pitchFamily="18" charset="0"/>
              </a:rPr>
              <a:t> – </a:t>
            </a:r>
            <a:r>
              <a:rPr lang="ru-RU" sz="1600" dirty="0" smtClean="0">
                <a:latin typeface="Times New Roman" pitchFamily="18" charset="0"/>
                <a:cs typeface="Times New Roman" pitchFamily="18" charset="0"/>
              </a:rPr>
              <a:t>объём</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предоставления населению </a:t>
            </a:r>
            <a:r>
              <a:rPr lang="en-US" sz="1600" i="1" dirty="0" err="1" smtClean="0">
                <a:latin typeface="Times New Roman" pitchFamily="18" charset="0"/>
                <a:cs typeface="Times New Roman" pitchFamily="18" charset="0"/>
              </a:rPr>
              <a:t>i</a:t>
            </a:r>
            <a:r>
              <a:rPr lang="ru-RU" sz="1600" dirty="0" smtClean="0">
                <a:latin typeface="Times New Roman" pitchFamily="18" charset="0"/>
                <a:cs typeface="Times New Roman" pitchFamily="18" charset="0"/>
              </a:rPr>
              <a:t>-ой</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медицинской услуги в </a:t>
            </a:r>
            <a:r>
              <a:rPr lang="en-US" sz="1600" i="1" dirty="0" smtClean="0">
                <a:latin typeface="Times New Roman" pitchFamily="18" charset="0"/>
                <a:cs typeface="Times New Roman" pitchFamily="18" charset="0"/>
              </a:rPr>
              <a:t>j</a:t>
            </a:r>
            <a:r>
              <a:rPr lang="ru-RU" sz="1600" dirty="0" smtClean="0">
                <a:latin typeface="Times New Roman" pitchFamily="18" charset="0"/>
                <a:cs typeface="Times New Roman" pitchFamily="18" charset="0"/>
              </a:rPr>
              <a:t>-ом отделении, ед.; </a:t>
            </a:r>
            <a:r>
              <a:rPr lang="ru-RU" sz="1600" dirty="0">
                <a:latin typeface="Times New Roman" pitchFamily="18" charset="0"/>
                <a:cs typeface="Times New Roman" pitchFamily="18" charset="0"/>
              </a:rPr>
              <a:t>Ц</a:t>
            </a:r>
            <a:r>
              <a:rPr lang="en-US" sz="1600" i="1" baseline="-25000" dirty="0" err="1">
                <a:latin typeface="Times New Roman" pitchFamily="18" charset="0"/>
                <a:cs typeface="Times New Roman" pitchFamily="18" charset="0"/>
              </a:rPr>
              <a:t>ij</a:t>
            </a:r>
            <a:r>
              <a:rPr lang="ru-RU" sz="1600" dirty="0">
                <a:latin typeface="Times New Roman" pitchFamily="18" charset="0"/>
                <a:cs typeface="Times New Roman" pitchFamily="18" charset="0"/>
              </a:rPr>
              <a:t> – тариф ОМС или цена платной </a:t>
            </a:r>
            <a:r>
              <a:rPr lang="en-US" sz="1600" i="1" dirty="0" err="1">
                <a:latin typeface="Times New Roman" pitchFamily="18" charset="0"/>
                <a:cs typeface="Times New Roman" pitchFamily="18" charset="0"/>
              </a:rPr>
              <a:t>i</a:t>
            </a:r>
            <a:r>
              <a:rPr lang="ru-RU" sz="1600" dirty="0">
                <a:latin typeface="Times New Roman" pitchFamily="18" charset="0"/>
                <a:cs typeface="Times New Roman" pitchFamily="18" charset="0"/>
              </a:rPr>
              <a:t>-ой медицинской услуги </a:t>
            </a:r>
            <a:r>
              <a:rPr lang="en-US" sz="1600" i="1" dirty="0">
                <a:latin typeface="Times New Roman" pitchFamily="18" charset="0"/>
                <a:cs typeface="Times New Roman" pitchFamily="18" charset="0"/>
              </a:rPr>
              <a:t>j</a:t>
            </a:r>
            <a:r>
              <a:rPr lang="ru-RU" sz="1600" dirty="0">
                <a:latin typeface="Times New Roman" pitchFamily="18" charset="0"/>
                <a:cs typeface="Times New Roman" pitchFamily="18" charset="0"/>
              </a:rPr>
              <a:t>-ого отделения</a:t>
            </a:r>
            <a:r>
              <a:rPr lang="ru-RU"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C</a:t>
            </a:r>
            <a:r>
              <a:rPr lang="ru-RU" sz="1600" baseline="-25000" dirty="0" smtClean="0">
                <a:latin typeface="Times New Roman" pitchFamily="18" charset="0"/>
                <a:cs typeface="Times New Roman" pitchFamily="18" charset="0"/>
              </a:rPr>
              <a:t>пер</a:t>
            </a:r>
            <a:r>
              <a:rPr lang="en-US" sz="1600" i="1" baseline="-25000" dirty="0" err="1" smtClean="0">
                <a:latin typeface="Times New Roman" pitchFamily="18" charset="0"/>
                <a:cs typeface="Times New Roman" pitchFamily="18" charset="0"/>
              </a:rPr>
              <a:t>ij</a:t>
            </a:r>
            <a:r>
              <a:rPr lang="ru-RU" sz="1600" dirty="0" smtClean="0">
                <a:latin typeface="Times New Roman" pitchFamily="18" charset="0"/>
                <a:cs typeface="Times New Roman" pitchFamily="18" charset="0"/>
              </a:rPr>
              <a:t> </a:t>
            </a:r>
            <a:r>
              <a:rPr lang="ru-RU" sz="1600" dirty="0">
                <a:latin typeface="Times New Roman" pitchFamily="18" charset="0"/>
                <a:cs typeface="Times New Roman" pitchFamily="18" charset="0"/>
              </a:rPr>
              <a:t>– </a:t>
            </a:r>
            <a:r>
              <a:rPr lang="ru-RU" sz="1600" dirty="0" smtClean="0">
                <a:latin typeface="Times New Roman" pitchFamily="18" charset="0"/>
                <a:cs typeface="Times New Roman" pitchFamily="18" charset="0"/>
              </a:rPr>
              <a:t>условно-переменные издержки, приходящиеся на </a:t>
            </a:r>
            <a:r>
              <a:rPr lang="en-US" sz="1600" i="1" dirty="0" err="1" smtClean="0">
                <a:latin typeface="Times New Roman" pitchFamily="18" charset="0"/>
                <a:cs typeface="Times New Roman" pitchFamily="18" charset="0"/>
              </a:rPr>
              <a:t>i</a:t>
            </a:r>
            <a:r>
              <a:rPr lang="en-US"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ую</a:t>
            </a:r>
            <a:r>
              <a:rPr lang="ru-RU" sz="1600" dirty="0" smtClean="0">
                <a:latin typeface="Times New Roman" pitchFamily="18" charset="0"/>
                <a:cs typeface="Times New Roman" pitchFamily="18" charset="0"/>
              </a:rPr>
              <a:t> медицинскую услугу </a:t>
            </a:r>
            <a:r>
              <a:rPr lang="en-US" sz="1600" i="1" dirty="0">
                <a:latin typeface="Times New Roman" pitchFamily="18" charset="0"/>
                <a:cs typeface="Times New Roman" pitchFamily="18" charset="0"/>
              </a:rPr>
              <a:t>j</a:t>
            </a:r>
            <a:r>
              <a:rPr lang="ru-RU" sz="1600" dirty="0">
                <a:latin typeface="Times New Roman" pitchFamily="18" charset="0"/>
                <a:cs typeface="Times New Roman" pitchFamily="18" charset="0"/>
              </a:rPr>
              <a:t>-ого отделения ЛПУ, руб</a:t>
            </a:r>
            <a:r>
              <a:rPr lang="ru-RU"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C</a:t>
            </a:r>
            <a:r>
              <a:rPr lang="ru-RU" sz="1600" baseline="-25000" dirty="0" smtClean="0">
                <a:latin typeface="Times New Roman" pitchFamily="18" charset="0"/>
                <a:cs typeface="Times New Roman" pitchFamily="18" charset="0"/>
              </a:rPr>
              <a:t>пост</a:t>
            </a:r>
            <a:r>
              <a:rPr lang="en-US" sz="1600" i="1" baseline="-25000" dirty="0" smtClean="0">
                <a:latin typeface="Times New Roman" pitchFamily="18" charset="0"/>
                <a:cs typeface="Times New Roman" pitchFamily="18" charset="0"/>
              </a:rPr>
              <a:t>j</a:t>
            </a:r>
            <a:r>
              <a:rPr lang="ru-RU" sz="1600" dirty="0" smtClean="0">
                <a:latin typeface="Times New Roman" pitchFamily="18" charset="0"/>
                <a:cs typeface="Times New Roman" pitchFamily="18" charset="0"/>
              </a:rPr>
              <a:t> – условно-постоянные издержки </a:t>
            </a:r>
            <a:r>
              <a:rPr lang="en-US" sz="1600" i="1" dirty="0" smtClean="0">
                <a:latin typeface="Times New Roman" pitchFamily="18" charset="0"/>
                <a:cs typeface="Times New Roman" pitchFamily="18" charset="0"/>
              </a:rPr>
              <a:t>j</a:t>
            </a:r>
            <a:r>
              <a:rPr lang="ru-RU" sz="1600" dirty="0" smtClean="0">
                <a:latin typeface="Times New Roman" pitchFamily="18" charset="0"/>
                <a:cs typeface="Times New Roman" pitchFamily="18" charset="0"/>
              </a:rPr>
              <a:t>-ого отделения ЛПУ, руб.; </a:t>
            </a:r>
            <a:r>
              <a:rPr lang="ru-RU" sz="1600" dirty="0" err="1" smtClean="0">
                <a:latin typeface="Times New Roman" pitchFamily="18" charset="0"/>
                <a:cs typeface="Times New Roman" pitchFamily="18" charset="0"/>
              </a:rPr>
              <a:t>С</a:t>
            </a:r>
            <a:r>
              <a:rPr lang="ru-RU" sz="1600" baseline="-25000" dirty="0" err="1" smtClean="0">
                <a:latin typeface="Times New Roman" pitchFamily="18" charset="0"/>
                <a:cs typeface="Times New Roman" pitchFamily="18" charset="0"/>
              </a:rPr>
              <a:t>сумм</a:t>
            </a:r>
            <a:r>
              <a:rPr lang="en-US" sz="1600" i="1" baseline="-25000" dirty="0" smtClean="0">
                <a:latin typeface="Times New Roman" pitchFamily="18" charset="0"/>
                <a:cs typeface="Times New Roman" pitchFamily="18" charset="0"/>
              </a:rPr>
              <a:t>ij</a:t>
            </a:r>
            <a:r>
              <a:rPr lang="ru-RU" sz="1600" dirty="0" smtClean="0">
                <a:latin typeface="Times New Roman" pitchFamily="18" charset="0"/>
                <a:cs typeface="Times New Roman" pitchFamily="18" charset="0"/>
              </a:rPr>
              <a:t> – суммарные издержки, приходящиеся на </a:t>
            </a:r>
            <a:r>
              <a:rPr lang="en-US" sz="1600" i="1" dirty="0" err="1" smtClean="0">
                <a:latin typeface="Times New Roman" pitchFamily="18" charset="0"/>
                <a:cs typeface="Times New Roman" pitchFamily="18" charset="0"/>
              </a:rPr>
              <a:t>i</a:t>
            </a:r>
            <a:r>
              <a:rPr lang="ru-RU"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ую</a:t>
            </a:r>
            <a:r>
              <a:rPr lang="ru-RU" sz="1600" dirty="0" smtClean="0">
                <a:latin typeface="Times New Roman" pitchFamily="18" charset="0"/>
                <a:cs typeface="Times New Roman" pitchFamily="18" charset="0"/>
              </a:rPr>
              <a:t> медицинскую услугу </a:t>
            </a:r>
            <a:r>
              <a:rPr lang="en-US" sz="1600" i="1" dirty="0" smtClean="0">
                <a:latin typeface="Times New Roman" pitchFamily="18" charset="0"/>
                <a:cs typeface="Times New Roman" pitchFamily="18" charset="0"/>
              </a:rPr>
              <a:t>j</a:t>
            </a:r>
            <a:r>
              <a:rPr lang="ru-RU" sz="1600" dirty="0" smtClean="0">
                <a:latin typeface="Times New Roman" pitchFamily="18" charset="0"/>
                <a:cs typeface="Times New Roman" pitchFamily="18" charset="0"/>
              </a:rPr>
              <a:t>-ого отделения ЛПУ; </a:t>
            </a:r>
            <a:r>
              <a:rPr lang="en-US" sz="1600" i="1" dirty="0" err="1">
                <a:latin typeface="Times New Roman" pitchFamily="18" charset="0"/>
                <a:cs typeface="Times New Roman" pitchFamily="18" charset="0"/>
              </a:rPr>
              <a:t>V</a:t>
            </a:r>
            <a:r>
              <a:rPr lang="en-US" sz="1600" i="1" baseline="-25000" dirty="0" err="1">
                <a:latin typeface="Times New Roman" pitchFamily="18" charset="0"/>
                <a:cs typeface="Times New Roman" pitchFamily="18" charset="0"/>
              </a:rPr>
              <a:t>ij</a:t>
            </a:r>
            <a:r>
              <a:rPr lang="ru-RU" sz="1600" i="1" baseline="-25000" dirty="0" err="1">
                <a:latin typeface="Times New Roman" pitchFamily="18" charset="0"/>
                <a:cs typeface="Times New Roman" pitchFamily="18" charset="0"/>
              </a:rPr>
              <a:t>хрон</a:t>
            </a:r>
            <a:r>
              <a:rPr lang="ru-RU" sz="1600" i="1" dirty="0">
                <a:latin typeface="Times New Roman" pitchFamily="18" charset="0"/>
                <a:cs typeface="Times New Roman" pitchFamily="18" charset="0"/>
              </a:rPr>
              <a:t>  – </a:t>
            </a:r>
            <a:r>
              <a:rPr lang="ru-RU" sz="1600" dirty="0">
                <a:latin typeface="Times New Roman" pitchFamily="18" charset="0"/>
                <a:cs typeface="Times New Roman" pitchFamily="18" charset="0"/>
              </a:rPr>
              <a:t>минимальный объём медицинских услуг для хронических больных, ед</a:t>
            </a:r>
            <a:r>
              <a:rPr lang="ru-RU" sz="1600" dirty="0" smtClean="0">
                <a:latin typeface="Times New Roman" pitchFamily="18" charset="0"/>
                <a:cs typeface="Times New Roman" pitchFamily="18" charset="0"/>
              </a:rPr>
              <a:t>.; </a:t>
            </a:r>
            <a:r>
              <a:rPr lang="en-US" sz="1600" i="1" dirty="0" err="1">
                <a:latin typeface="Times New Roman" pitchFamily="18" charset="0"/>
                <a:cs typeface="Times New Roman" pitchFamily="18" charset="0"/>
              </a:rPr>
              <a:t>R</a:t>
            </a:r>
            <a:r>
              <a:rPr lang="en-US" sz="1600" i="1" baseline="-25000" dirty="0" err="1">
                <a:latin typeface="Times New Roman" pitchFamily="18" charset="0"/>
                <a:cs typeface="Times New Roman" pitchFamily="18" charset="0"/>
              </a:rPr>
              <a:t>ij</a:t>
            </a:r>
            <a:r>
              <a:rPr lang="ru-RU" sz="1600" dirty="0">
                <a:latin typeface="Times New Roman" pitchFamily="18" charset="0"/>
                <a:cs typeface="Times New Roman" pitchFamily="18" charset="0"/>
              </a:rPr>
              <a:t> – норма рентабельности </a:t>
            </a:r>
            <a:r>
              <a:rPr lang="en-US" sz="1600" i="1" dirty="0" err="1">
                <a:latin typeface="Times New Roman" pitchFamily="18" charset="0"/>
                <a:cs typeface="Times New Roman" pitchFamily="18" charset="0"/>
              </a:rPr>
              <a:t>i</a:t>
            </a:r>
            <a:r>
              <a:rPr lang="ru-RU" sz="1600" dirty="0">
                <a:latin typeface="Times New Roman" pitchFamily="18" charset="0"/>
                <a:cs typeface="Times New Roman" pitchFamily="18" charset="0"/>
              </a:rPr>
              <a:t>-ой платной медицинской услуги </a:t>
            </a:r>
            <a:r>
              <a:rPr lang="en-US" sz="1600" i="1" dirty="0">
                <a:latin typeface="Times New Roman" pitchFamily="18" charset="0"/>
                <a:cs typeface="Times New Roman" pitchFamily="18" charset="0"/>
              </a:rPr>
              <a:t>j</a:t>
            </a:r>
            <a:r>
              <a:rPr lang="ru-RU" sz="1600" dirty="0">
                <a:latin typeface="Times New Roman" pitchFamily="18" charset="0"/>
                <a:cs typeface="Times New Roman" pitchFamily="18" charset="0"/>
              </a:rPr>
              <a:t>-ого отделения </a:t>
            </a:r>
            <a:r>
              <a:rPr lang="ru-RU" sz="1600" dirty="0" smtClean="0">
                <a:latin typeface="Times New Roman" pitchFamily="18" charset="0"/>
                <a:cs typeface="Times New Roman" pitchFamily="18" charset="0"/>
              </a:rPr>
              <a:t>ЛПУ; </a:t>
            </a:r>
            <a:r>
              <a:rPr lang="en-US" sz="1600" i="1" dirty="0" smtClean="0">
                <a:latin typeface="Times New Roman" pitchFamily="18" charset="0"/>
                <a:cs typeface="Times New Roman" pitchFamily="18" charset="0"/>
              </a:rPr>
              <a:t>m </a:t>
            </a:r>
            <a:r>
              <a:rPr lang="ru-RU" sz="1600" dirty="0">
                <a:latin typeface="Times New Roman" pitchFamily="18" charset="0"/>
                <a:cs typeface="Times New Roman" pitchFamily="18" charset="0"/>
              </a:rPr>
              <a:t>– количество отделений медицинской организации</a:t>
            </a:r>
            <a:r>
              <a:rPr lang="ru-RU" sz="1600" dirty="0" smtClean="0">
                <a:latin typeface="Times New Roman" pitchFamily="18" charset="0"/>
                <a:cs typeface="Times New Roman" pitchFamily="18" charset="0"/>
              </a:rPr>
              <a:t>, ед.; </a:t>
            </a:r>
            <a:r>
              <a:rPr lang="en-US" sz="1600" i="1" dirty="0" err="1" smtClean="0">
                <a:latin typeface="Times New Roman" pitchFamily="18" charset="0"/>
                <a:cs typeface="Times New Roman" pitchFamily="18" charset="0"/>
              </a:rPr>
              <a:t>n</a:t>
            </a:r>
            <a:r>
              <a:rPr lang="en-US" sz="1600" i="1" baseline="-25000" dirty="0" err="1" smtClean="0">
                <a:latin typeface="Times New Roman" pitchFamily="18" charset="0"/>
                <a:cs typeface="Times New Roman" pitchFamily="18" charset="0"/>
              </a:rPr>
              <a:t>j</a:t>
            </a:r>
            <a:r>
              <a:rPr lang="ru-RU" sz="1600" dirty="0" smtClean="0">
                <a:latin typeface="Times New Roman" pitchFamily="18" charset="0"/>
                <a:cs typeface="Times New Roman" pitchFamily="18" charset="0"/>
              </a:rPr>
              <a:t> – номенклатура предоставляемых </a:t>
            </a:r>
            <a:r>
              <a:rPr lang="en-US" sz="1600" i="1" dirty="0" smtClean="0">
                <a:latin typeface="Times New Roman" pitchFamily="18" charset="0"/>
                <a:cs typeface="Times New Roman" pitchFamily="18" charset="0"/>
              </a:rPr>
              <a:t>j</a:t>
            </a:r>
            <a:r>
              <a:rPr lang="ru-RU" sz="1600" dirty="0" smtClean="0">
                <a:latin typeface="Times New Roman" pitchFamily="18" charset="0"/>
                <a:cs typeface="Times New Roman" pitchFamily="18" charset="0"/>
              </a:rPr>
              <a:t>-ым отделением ЛПУ медицинских услуг, ед.</a:t>
            </a:r>
            <a:endParaRPr kumimoji="0" lang="ru-RU" sz="1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032212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785794"/>
          </a:xfrm>
        </p:spPr>
        <p:txBody>
          <a:bodyPr>
            <a:noAutofit/>
          </a:bodyPr>
          <a:lstStyle/>
          <a:p>
            <a:r>
              <a:rPr lang="ru-RU" sz="1600" b="1" dirty="0">
                <a:latin typeface="Times New Roman" panose="02020603050405020304" pitchFamily="18" charset="0"/>
                <a:cs typeface="Times New Roman" panose="02020603050405020304" pitchFamily="18" charset="0"/>
              </a:rPr>
              <a:t>Практическая реализация экономико-математической модели </a:t>
            </a:r>
            <a:r>
              <a:rPr lang="ru-RU" sz="1600" b="1" dirty="0" smtClean="0">
                <a:latin typeface="Times New Roman" panose="02020603050405020304" pitchFamily="18" charset="0"/>
                <a:cs typeface="Times New Roman" panose="02020603050405020304" pitchFamily="18" charset="0"/>
              </a:rPr>
              <a:t>на </a:t>
            </a:r>
            <a:r>
              <a:rPr lang="ru-RU" sz="1600" b="1" dirty="0">
                <a:latin typeface="Times New Roman" panose="02020603050405020304" pitchFamily="18" charset="0"/>
                <a:cs typeface="Times New Roman" panose="02020603050405020304" pitchFamily="18" charset="0"/>
              </a:rPr>
              <a:t>примере результатов работы врача-стоматолога </a:t>
            </a:r>
            <a:r>
              <a:rPr lang="ru-RU" sz="1600" b="1" dirty="0" smtClean="0">
                <a:latin typeface="Times New Roman" panose="02020603050405020304" pitchFamily="18" charset="0"/>
                <a:cs typeface="Times New Roman" panose="02020603050405020304" pitchFamily="18" charset="0"/>
              </a:rPr>
              <a:t>коммерческой стоматологической клиники при </a:t>
            </a:r>
            <a:r>
              <a:rPr lang="ru-RU" sz="1600" b="1" dirty="0">
                <a:latin typeface="Times New Roman" panose="02020603050405020304" pitchFamily="18" charset="0"/>
                <a:cs typeface="Times New Roman" panose="02020603050405020304" pitchFamily="18" charset="0"/>
              </a:rPr>
              <a:t>оказании платных стоматологических услуг</a:t>
            </a:r>
          </a:p>
        </p:txBody>
      </p:sp>
      <p:sp>
        <p:nvSpPr>
          <p:cNvPr id="4" name="Номер слайда 3"/>
          <p:cNvSpPr>
            <a:spLocks noGrp="1"/>
          </p:cNvSpPr>
          <p:nvPr>
            <p:ph type="sldNum" sz="quarter" idx="12"/>
          </p:nvPr>
        </p:nvSpPr>
        <p:spPr>
          <a:xfrm>
            <a:off x="7010400" y="6643710"/>
            <a:ext cx="2133600" cy="214290"/>
          </a:xfrm>
        </p:spPr>
        <p:txBody>
          <a:bodyPr/>
          <a:lstStyle/>
          <a:p>
            <a:fld id="{40F62D2A-937C-45CF-A20B-89CFB7ED1367}" type="slidenum">
              <a:rPr lang="ru-RU" smtClean="0"/>
              <a:pPr/>
              <a:t>15</a:t>
            </a:fld>
            <a:endParaRPr lang="ru-RU" dirty="0"/>
          </a:p>
        </p:txBody>
      </p:sp>
      <p:graphicFrame>
        <p:nvGraphicFramePr>
          <p:cNvPr id="7" name="Таблица 6"/>
          <p:cNvGraphicFramePr>
            <a:graphicFrameLocks noGrp="1"/>
          </p:cNvGraphicFramePr>
          <p:nvPr>
            <p:extLst/>
          </p:nvPr>
        </p:nvGraphicFramePr>
        <p:xfrm>
          <a:off x="0" y="1064285"/>
          <a:ext cx="9144003" cy="5803959"/>
        </p:xfrm>
        <a:graphic>
          <a:graphicData uri="http://schemas.openxmlformats.org/drawingml/2006/table">
            <a:tbl>
              <a:tblPr/>
              <a:tblGrid>
                <a:gridCol w="713497">
                  <a:extLst>
                    <a:ext uri="{9D8B030D-6E8A-4147-A177-3AD203B41FA5}">
                      <a16:colId xmlns:a16="http://schemas.microsoft.com/office/drawing/2014/main" val="20000"/>
                    </a:ext>
                  </a:extLst>
                </a:gridCol>
                <a:gridCol w="5298664">
                  <a:extLst>
                    <a:ext uri="{9D8B030D-6E8A-4147-A177-3AD203B41FA5}">
                      <a16:colId xmlns:a16="http://schemas.microsoft.com/office/drawing/2014/main" val="20001"/>
                    </a:ext>
                  </a:extLst>
                </a:gridCol>
                <a:gridCol w="1080120">
                  <a:extLst>
                    <a:ext uri="{9D8B030D-6E8A-4147-A177-3AD203B41FA5}">
                      <a16:colId xmlns:a16="http://schemas.microsoft.com/office/drawing/2014/main" val="20002"/>
                    </a:ext>
                  </a:extLst>
                </a:gridCol>
                <a:gridCol w="718613">
                  <a:extLst>
                    <a:ext uri="{9D8B030D-6E8A-4147-A177-3AD203B41FA5}">
                      <a16:colId xmlns:a16="http://schemas.microsoft.com/office/drawing/2014/main" val="20003"/>
                    </a:ext>
                  </a:extLst>
                </a:gridCol>
                <a:gridCol w="1333109">
                  <a:extLst>
                    <a:ext uri="{9D8B030D-6E8A-4147-A177-3AD203B41FA5}">
                      <a16:colId xmlns:a16="http://schemas.microsoft.com/office/drawing/2014/main" val="20004"/>
                    </a:ext>
                  </a:extLst>
                </a:gridCol>
              </a:tblGrid>
              <a:tr h="198183">
                <a:tc gridSpan="5">
                  <a:txBody>
                    <a:bodyPr/>
                    <a:lstStyle/>
                    <a:p>
                      <a:pPr algn="ctr" fontAlgn="b"/>
                      <a:endParaRPr lang="ru-RU" sz="1200" b="1" i="0" u="none" strike="noStrike" dirty="0">
                        <a:solidFill>
                          <a:srgbClr val="000000"/>
                        </a:solidFill>
                        <a:latin typeface="Times New Roman"/>
                      </a:endParaRPr>
                    </a:p>
                  </a:txBody>
                  <a:tcPr marL="3651" marR="3651" marT="3651" marB="0" anchor="b">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198183">
                <a:tc>
                  <a:txBody>
                    <a:bodyPr/>
                    <a:lstStyle/>
                    <a:p>
                      <a:pPr algn="ctr" fontAlgn="ctr"/>
                      <a:r>
                        <a:rPr lang="ru-RU" sz="1400" b="0" i="0" u="none" strike="noStrike" dirty="0">
                          <a:solidFill>
                            <a:srgbClr val="000000"/>
                          </a:solidFill>
                          <a:latin typeface="Times New Roman"/>
                        </a:rPr>
                        <a:t>№ </a:t>
                      </a:r>
                      <a:r>
                        <a:rPr lang="ru-RU" sz="1400" b="0" i="0" u="none" strike="noStrike" dirty="0" err="1">
                          <a:solidFill>
                            <a:srgbClr val="000000"/>
                          </a:solidFill>
                          <a:latin typeface="Times New Roman"/>
                        </a:rPr>
                        <a:t>п</a:t>
                      </a:r>
                      <a:r>
                        <a:rPr lang="ru-RU" sz="1400" b="0" i="0" u="none" strike="noStrike" dirty="0">
                          <a:solidFill>
                            <a:srgbClr val="000000"/>
                          </a:solidFill>
                          <a:latin typeface="Times New Roman"/>
                        </a:rPr>
                        <a:t>/</a:t>
                      </a:r>
                      <a:r>
                        <a:rPr lang="ru-RU" sz="1400" b="0" i="0" u="none" strike="noStrike" dirty="0" err="1">
                          <a:solidFill>
                            <a:srgbClr val="000000"/>
                          </a:solidFill>
                          <a:latin typeface="Times New Roman"/>
                        </a:rPr>
                        <a:t>п</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a:rPr>
                        <a:t>Наименование показателя</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Сумма</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ru-RU" sz="1400" b="0" i="0" u="none" strike="noStrike" dirty="0">
                          <a:solidFill>
                            <a:srgbClr val="000000"/>
                          </a:solidFill>
                          <a:latin typeface="Times New Roman"/>
                        </a:rPr>
                        <a:t>Доля </a:t>
                      </a:r>
                      <a:r>
                        <a:rPr lang="ru-RU" sz="1400" b="0" i="0" u="none" strike="noStrike" dirty="0" smtClean="0">
                          <a:solidFill>
                            <a:srgbClr val="000000"/>
                          </a:solidFill>
                          <a:latin typeface="Times New Roman"/>
                        </a:rPr>
                        <a:t>в структуре себестоимости</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01"/>
                  </a:ext>
                </a:extLst>
              </a:tr>
              <a:tr h="198183">
                <a:tc>
                  <a:txBody>
                    <a:bodyPr/>
                    <a:lstStyle/>
                    <a:p>
                      <a:pPr algn="ctr" fontAlgn="ctr"/>
                      <a:r>
                        <a:rPr lang="ru-RU" sz="1400" b="0" i="0" u="none" strike="noStrike">
                          <a:solidFill>
                            <a:srgbClr val="000000"/>
                          </a:solidFill>
                          <a:latin typeface="Times New Roman"/>
                        </a:rPr>
                        <a:t>1 </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Фактическая зарплата </a:t>
                      </a:r>
                      <a:r>
                        <a:rPr lang="ru-RU" sz="1400" b="0" i="0" u="none" strike="noStrike" dirty="0">
                          <a:solidFill>
                            <a:srgbClr val="000000"/>
                          </a:solidFill>
                          <a:latin typeface="Times New Roman"/>
                        </a:rPr>
                        <a:t>за год: основная зарплата + дополнительная </a:t>
                      </a:r>
                      <a:r>
                        <a:rPr lang="ru-RU" sz="1400" b="0" i="0" u="none" strike="noStrike" dirty="0" smtClean="0">
                          <a:solidFill>
                            <a:srgbClr val="000000"/>
                          </a:solidFill>
                          <a:latin typeface="Times New Roman"/>
                        </a:rPr>
                        <a:t>зарплата, руб.</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679 578,85</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60,22%</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ru-RU" sz="1400" b="0" i="0" u="none" strike="noStrike" dirty="0" smtClean="0">
                          <a:solidFill>
                            <a:srgbClr val="000000"/>
                          </a:solidFill>
                          <a:latin typeface="Times New Roman"/>
                        </a:rPr>
                        <a:t>74,20%</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98183">
                <a:tc>
                  <a:txBody>
                    <a:bodyPr/>
                    <a:lstStyle/>
                    <a:p>
                      <a:pPr algn="ctr" fontAlgn="ctr"/>
                      <a:r>
                        <a:rPr lang="ru-RU" sz="1400" b="0" i="0" u="none" strike="noStrike">
                          <a:solidFill>
                            <a:srgbClr val="000000"/>
                          </a:solidFill>
                          <a:latin typeface="Times New Roman"/>
                        </a:rPr>
                        <a:t>2 </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a:solidFill>
                            <a:srgbClr val="000000"/>
                          </a:solidFill>
                          <a:latin typeface="Times New Roman"/>
                        </a:rPr>
                        <a:t>Отчисления </a:t>
                      </a:r>
                      <a:r>
                        <a:rPr lang="ru-RU" sz="1400" b="0" i="0" u="none" strike="noStrike" dirty="0" smtClean="0">
                          <a:solidFill>
                            <a:srgbClr val="000000"/>
                          </a:solidFill>
                          <a:latin typeface="Times New Roman"/>
                        </a:rPr>
                        <a:t>на соцстрахование от фонда оплаты труда медицинских работников, руб.</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157 763,41</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13,98%</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0003"/>
                  </a:ext>
                </a:extLst>
              </a:tr>
              <a:tr h="198183">
                <a:tc>
                  <a:txBody>
                    <a:bodyPr/>
                    <a:lstStyle/>
                    <a:p>
                      <a:pPr algn="ctr" fontAlgn="ctr"/>
                      <a:r>
                        <a:rPr lang="ru-RU" sz="1400" b="0" i="0" u="none" strike="noStrike" dirty="0">
                          <a:solidFill>
                            <a:srgbClr val="000000"/>
                          </a:solidFill>
                          <a:latin typeface="Times New Roman"/>
                        </a:rPr>
                        <a:t>3 </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l" fontAlgn="ctr"/>
                      <a:r>
                        <a:rPr lang="ru-RU" sz="1400" b="0" i="0" u="none" strike="noStrike" dirty="0">
                          <a:solidFill>
                            <a:srgbClr val="000000"/>
                          </a:solidFill>
                          <a:latin typeface="Times New Roman"/>
                        </a:rPr>
                        <a:t>Затраты на </a:t>
                      </a:r>
                      <a:r>
                        <a:rPr lang="ru-RU" sz="1400" b="0" i="0" u="none" strike="noStrike" dirty="0" smtClean="0">
                          <a:solidFill>
                            <a:srgbClr val="000000"/>
                          </a:solidFill>
                          <a:latin typeface="Times New Roman"/>
                        </a:rPr>
                        <a:t>материалы и техническое обслуживание оборудования, руб.</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ctr"/>
                      <a:r>
                        <a:rPr lang="ru-RU" sz="1400" b="0" i="0" u="none" strike="noStrike" dirty="0" smtClean="0">
                          <a:solidFill>
                            <a:srgbClr val="000000"/>
                          </a:solidFill>
                          <a:latin typeface="Times New Roman"/>
                        </a:rPr>
                        <a:t>33 516,26</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gridSpan="2">
                  <a:txBody>
                    <a:bodyPr/>
                    <a:lstStyle/>
                    <a:p>
                      <a:pPr algn="ctr" fontAlgn="ctr"/>
                      <a:r>
                        <a:rPr lang="ru-RU" sz="1400" b="0" i="0" u="none" strike="noStrike" dirty="0" smtClean="0">
                          <a:solidFill>
                            <a:srgbClr val="000000"/>
                          </a:solidFill>
                          <a:latin typeface="Times New Roman"/>
                        </a:rPr>
                        <a:t>2,97%</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hMerge="1">
                  <a:txBody>
                    <a:bodyPr/>
                    <a:lstStyle/>
                    <a:p>
                      <a:endParaRPr lang="ru-RU"/>
                    </a:p>
                  </a:txBody>
                  <a:tcPr/>
                </a:tc>
                <a:extLst>
                  <a:ext uri="{0D108BD9-81ED-4DB2-BD59-A6C34878D82A}">
                    <a16:rowId xmlns:a16="http://schemas.microsoft.com/office/drawing/2014/main" val="10004"/>
                  </a:ext>
                </a:extLst>
              </a:tr>
              <a:tr h="198183">
                <a:tc>
                  <a:txBody>
                    <a:bodyPr/>
                    <a:lstStyle/>
                    <a:p>
                      <a:pPr algn="ctr" fontAlgn="ctr"/>
                      <a:r>
                        <a:rPr lang="ru-RU" sz="1400" b="0" i="0" u="none" strike="noStrike">
                          <a:solidFill>
                            <a:srgbClr val="000000"/>
                          </a:solidFill>
                          <a:latin typeface="Times New Roman"/>
                        </a:rPr>
                        <a:t>4 </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a:solidFill>
                            <a:srgbClr val="000000"/>
                          </a:solidFill>
                          <a:latin typeface="Times New Roman"/>
                        </a:rPr>
                        <a:t>Амортизационные отчисления</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24 714,01</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ru-RU" sz="1400" b="0" i="0" u="none" strike="noStrike" dirty="0" smtClean="0">
                          <a:solidFill>
                            <a:srgbClr val="000000"/>
                          </a:solidFill>
                          <a:latin typeface="Times New Roman"/>
                        </a:rPr>
                        <a:t>2,19%</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05"/>
                  </a:ext>
                </a:extLst>
              </a:tr>
              <a:tr h="198183">
                <a:tc>
                  <a:txBody>
                    <a:bodyPr/>
                    <a:lstStyle/>
                    <a:p>
                      <a:pPr algn="ctr" fontAlgn="ctr"/>
                      <a:r>
                        <a:rPr lang="ru-RU" sz="1400" b="0" i="0" u="none" strike="noStrike" dirty="0">
                          <a:solidFill>
                            <a:srgbClr val="000000"/>
                          </a:solidFill>
                          <a:latin typeface="Times New Roman"/>
                        </a:rPr>
                        <a:t>5 </a:t>
                      </a: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a:solidFill>
                            <a:srgbClr val="000000"/>
                          </a:solidFill>
                          <a:latin typeface="Times New Roman"/>
                        </a:rPr>
                        <a:t>Накладные расходы</a:t>
                      </a: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232 808,23</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ru-RU" sz="1400" b="0" i="0" u="none" strike="noStrike" dirty="0" smtClean="0">
                          <a:solidFill>
                            <a:srgbClr val="000000"/>
                          </a:solidFill>
                          <a:latin typeface="Times New Roman"/>
                        </a:rPr>
                        <a:t>20,63%</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06"/>
                  </a:ext>
                </a:extLst>
              </a:tr>
              <a:tr h="198183">
                <a:tc>
                  <a:txBody>
                    <a:bodyPr/>
                    <a:lstStyle/>
                    <a:p>
                      <a:pPr algn="ctr" fontAlgn="ctr"/>
                      <a:r>
                        <a:rPr lang="ru-RU" sz="1400" b="0" i="0" u="none" strike="noStrike" dirty="0" smtClean="0">
                          <a:solidFill>
                            <a:srgbClr val="000000"/>
                          </a:solidFill>
                          <a:latin typeface="Times New Roman"/>
                        </a:rPr>
                        <a:t>6</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Фактическая себестоимость годового объёма услуг (пациентов),</a:t>
                      </a:r>
                      <a:r>
                        <a:rPr lang="ru-RU" sz="1400" b="0" i="0" u="none" strike="noStrike" baseline="0" dirty="0" smtClean="0">
                          <a:solidFill>
                            <a:srgbClr val="000000"/>
                          </a:solidFill>
                          <a:latin typeface="Times New Roman"/>
                        </a:rPr>
                        <a:t> руб.</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1 128 493,61</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ru-RU" sz="1400" b="0" i="0" u="none" strike="noStrike" dirty="0">
                          <a:solidFill>
                            <a:srgbClr val="000000"/>
                          </a:solidFill>
                          <a:latin typeface="Times New Roman"/>
                        </a:rPr>
                        <a:t>100,00%</a:t>
                      </a: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07"/>
                  </a:ext>
                </a:extLst>
              </a:tr>
              <a:tr h="198183">
                <a:tc>
                  <a:txBody>
                    <a:bodyPr/>
                    <a:lstStyle/>
                    <a:p>
                      <a:pPr algn="ctr" fontAlgn="ctr"/>
                      <a:r>
                        <a:rPr lang="ru-RU" sz="1400" b="0" i="0" u="none" strike="noStrike" dirty="0" smtClean="0">
                          <a:solidFill>
                            <a:srgbClr val="000000"/>
                          </a:solidFill>
                          <a:latin typeface="Times New Roman"/>
                        </a:rPr>
                        <a:t>7</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Годовой объём платных стоматологических услуг,</a:t>
                      </a:r>
                      <a:r>
                        <a:rPr lang="ru-RU" sz="1400" b="0" i="0" u="none" strike="noStrike" baseline="0" dirty="0" smtClean="0">
                          <a:solidFill>
                            <a:srgbClr val="000000"/>
                          </a:solidFill>
                          <a:latin typeface="Times New Roman"/>
                        </a:rPr>
                        <a:t> ед.</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209</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08"/>
                  </a:ext>
                </a:extLst>
              </a:tr>
              <a:tr h="198183">
                <a:tc>
                  <a:txBody>
                    <a:bodyPr/>
                    <a:lstStyle/>
                    <a:p>
                      <a:pPr algn="ctr" fontAlgn="ctr"/>
                      <a:r>
                        <a:rPr lang="ru-RU" sz="1400" b="0" i="0" u="none" strike="noStrike" dirty="0" smtClean="0">
                          <a:solidFill>
                            <a:srgbClr val="000000"/>
                          </a:solidFill>
                          <a:latin typeface="Times New Roman"/>
                        </a:rPr>
                        <a:t>8</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Фактическая себестоимость одной медицинской услуги (одного пациента), руб.</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5 390,89р</a:t>
                      </a:r>
                      <a:r>
                        <a:rPr lang="ru-RU" sz="1400" b="0" i="0" u="none" strike="noStrike" dirty="0">
                          <a:solidFill>
                            <a:srgbClr val="000000"/>
                          </a:solidFill>
                          <a:latin typeface="Times New Roman"/>
                        </a:rPr>
                        <a:t>.</a:t>
                      </a: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09"/>
                  </a:ext>
                </a:extLst>
              </a:tr>
              <a:tr h="198183">
                <a:tc>
                  <a:txBody>
                    <a:bodyPr/>
                    <a:lstStyle/>
                    <a:p>
                      <a:pPr algn="ctr" fontAlgn="ctr"/>
                      <a:r>
                        <a:rPr lang="ru-RU" sz="1400" b="0" i="0" u="none" strike="noStrike" dirty="0" smtClean="0">
                          <a:solidFill>
                            <a:srgbClr val="000000"/>
                          </a:solidFill>
                          <a:latin typeface="Times New Roman"/>
                        </a:rPr>
                        <a:t>9</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Доход от оказания годового объёма платных стоматологических услуг, руб.</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2 212 029,17</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10"/>
                  </a:ext>
                </a:extLst>
              </a:tr>
              <a:tr h="198183">
                <a:tc>
                  <a:txBody>
                    <a:bodyPr/>
                    <a:lstStyle/>
                    <a:p>
                      <a:pPr algn="ctr" fontAlgn="ctr"/>
                      <a:r>
                        <a:rPr lang="ru-RU" sz="1400" b="0" i="0" u="none" strike="noStrike" dirty="0" smtClean="0">
                          <a:solidFill>
                            <a:srgbClr val="000000"/>
                          </a:solidFill>
                          <a:latin typeface="Times New Roman"/>
                        </a:rPr>
                        <a:t>10</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Средний доход на одну платную стоматологическую услугу (одного пациента), руб.</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10 567,02</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11"/>
                  </a:ext>
                </a:extLst>
              </a:tr>
              <a:tr h="198183">
                <a:tc>
                  <a:txBody>
                    <a:bodyPr/>
                    <a:lstStyle/>
                    <a:p>
                      <a:pPr algn="ctr" fontAlgn="ctr"/>
                      <a:r>
                        <a:rPr lang="ru-RU" sz="1400" b="0" i="0" u="none" strike="noStrike" dirty="0" smtClean="0">
                          <a:solidFill>
                            <a:srgbClr val="000000"/>
                          </a:solidFill>
                          <a:latin typeface="Times New Roman"/>
                        </a:rPr>
                        <a:t>11</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Условно-переменные издержки на одну услугу (одного пациента), руб.</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160,11.</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12"/>
                  </a:ext>
                </a:extLst>
              </a:tr>
              <a:tr h="198183">
                <a:tc>
                  <a:txBody>
                    <a:bodyPr/>
                    <a:lstStyle/>
                    <a:p>
                      <a:pPr algn="ctr" fontAlgn="ctr"/>
                      <a:r>
                        <a:rPr lang="ru-RU" sz="1400" b="0" i="0" u="none" strike="noStrike" dirty="0" smtClean="0">
                          <a:solidFill>
                            <a:srgbClr val="000000"/>
                          </a:solidFill>
                          <a:latin typeface="Times New Roman"/>
                        </a:rPr>
                        <a:t>12</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Условно-постоянные издержки на одну услугу</a:t>
                      </a:r>
                      <a:r>
                        <a:rPr lang="ru-RU" sz="1400" b="0" i="0" u="none" strike="noStrike" baseline="0" dirty="0" smtClean="0">
                          <a:solidFill>
                            <a:srgbClr val="000000"/>
                          </a:solidFill>
                          <a:latin typeface="Times New Roman"/>
                        </a:rPr>
                        <a:t> (одного пациента), руб.</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5 230,24р</a:t>
                      </a:r>
                      <a:r>
                        <a:rPr lang="ru-RU" sz="1400" b="0" i="0" u="none" strike="noStrike" dirty="0">
                          <a:solidFill>
                            <a:srgbClr val="000000"/>
                          </a:solidFill>
                          <a:latin typeface="Times New Roman"/>
                        </a:rPr>
                        <a:t>.</a:t>
                      </a: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13"/>
                  </a:ext>
                </a:extLst>
              </a:tr>
              <a:tr h="198183">
                <a:tc>
                  <a:txBody>
                    <a:bodyPr/>
                    <a:lstStyle/>
                    <a:p>
                      <a:pPr algn="ctr" fontAlgn="ctr"/>
                      <a:r>
                        <a:rPr lang="ru-RU" sz="1400" b="0" i="0" u="none" strike="noStrike" dirty="0" smtClean="0">
                          <a:solidFill>
                            <a:srgbClr val="000000"/>
                          </a:solidFill>
                          <a:latin typeface="Times New Roman"/>
                        </a:rPr>
                        <a:t>13</a:t>
                      </a:r>
                      <a:endParaRPr lang="ru-RU" sz="1400" b="0" i="0" u="none" strike="noStrike" dirty="0">
                        <a:solidFill>
                          <a:srgbClr val="000000"/>
                        </a:solidFill>
                        <a:latin typeface="Times New Roman"/>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ru-RU" sz="1400" b="0" i="0" u="none" strike="noStrike" dirty="0" smtClean="0">
                          <a:solidFill>
                            <a:srgbClr val="000000"/>
                          </a:solidFill>
                          <a:latin typeface="Times New Roman"/>
                        </a:rPr>
                        <a:t>Рентабельность платных стоматологических услуг (одного пациента)</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smtClean="0">
                          <a:solidFill>
                            <a:srgbClr val="000000"/>
                          </a:solidFill>
                          <a:latin typeface="Times New Roman"/>
                        </a:rPr>
                        <a:t>96,02%</a:t>
                      </a: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endParaRPr lang="ru-RU" sz="1400" b="0" i="0" u="none" strike="noStrike" dirty="0">
                        <a:solidFill>
                          <a:srgbClr val="000000"/>
                        </a:solidFill>
                        <a:latin typeface="Times New Roman"/>
                      </a:endParaRPr>
                    </a:p>
                  </a:txBody>
                  <a:tcPr marL="3651" marR="3651" marT="3651"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14"/>
                  </a:ext>
                </a:extLst>
              </a:tr>
              <a:tr h="198183">
                <a:tc>
                  <a:txBody>
                    <a:bodyPr/>
                    <a:lstStyle/>
                    <a:p>
                      <a:pPr marL="0" algn="ctr" defTabSz="914400" rtl="0" eaLnBrk="1" fontAlgn="ctr" latinLnBrk="0" hangingPunct="1"/>
                      <a:r>
                        <a:rPr lang="ru-RU" sz="1400" b="0" i="0" u="none" strike="noStrike" kern="1200" dirty="0" smtClean="0">
                          <a:solidFill>
                            <a:srgbClr val="000000"/>
                          </a:solidFill>
                          <a:latin typeface="Times New Roman"/>
                          <a:ea typeface="+mn-ea"/>
                          <a:cs typeface="+mn-cs"/>
                        </a:rPr>
                        <a:t>14</a:t>
                      </a:r>
                      <a:endParaRPr lang="ru-RU" sz="1400" b="0" i="0" u="none" strike="noStrike" kern="1200" dirty="0">
                        <a:solidFill>
                          <a:srgbClr val="000000"/>
                        </a:solidFill>
                        <a:latin typeface="Times New Roman"/>
                        <a:ea typeface="+mn-ea"/>
                        <a:cs typeface="+mn-cs"/>
                      </a:endParaRPr>
                    </a:p>
                  </a:txBody>
                  <a:tcPr marL="3651" marR="3651" marT="3651"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fontAlgn="ctr" latinLnBrk="0" hangingPunct="1"/>
                      <a:r>
                        <a:rPr lang="ru-RU" sz="1400" b="0" i="0" u="none" strike="noStrike" kern="1200" dirty="0" smtClean="0">
                          <a:solidFill>
                            <a:srgbClr val="000000"/>
                          </a:solidFill>
                          <a:latin typeface="Times New Roman"/>
                          <a:ea typeface="+mn-ea"/>
                          <a:cs typeface="+mn-cs"/>
                        </a:rPr>
                        <a:t>Затраты на заработную плату вместе с отчислениями, приходящиеся на одну услугу</a:t>
                      </a:r>
                      <a:endParaRPr lang="ru-RU" sz="1400" b="0" i="0" u="none" strike="noStrike" kern="1200" dirty="0">
                        <a:solidFill>
                          <a:srgbClr val="000000"/>
                        </a:solidFill>
                        <a:latin typeface="Times New Roman"/>
                        <a:ea typeface="+mn-ea"/>
                        <a:cs typeface="+mn-cs"/>
                      </a:endParaRPr>
                    </a:p>
                  </a:txBody>
                  <a:tcPr marL="3651" marR="3651" marT="365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1400" b="0" i="0" u="none" strike="noStrike" kern="1200" dirty="0" smtClean="0">
                          <a:solidFill>
                            <a:srgbClr val="000000"/>
                          </a:solidFill>
                          <a:latin typeface="Times New Roman"/>
                          <a:ea typeface="+mn-ea"/>
                          <a:cs typeface="+mn-cs"/>
                        </a:rPr>
                        <a:t>3 990,51</a:t>
                      </a:r>
                      <a:endParaRPr lang="ru-RU" sz="1400" b="0" i="0" u="none" strike="noStrike" kern="1200" dirty="0">
                        <a:solidFill>
                          <a:srgbClr val="000000"/>
                        </a:solidFill>
                        <a:latin typeface="Times New Roman"/>
                        <a:ea typeface="+mn-ea"/>
                        <a:cs typeface="+mn-cs"/>
                      </a:endParaRPr>
                    </a:p>
                  </a:txBody>
                  <a:tcPr marL="3651" marR="3651" marT="365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algn="ctr" defTabSz="914400" rtl="0" eaLnBrk="1" fontAlgn="ctr" latinLnBrk="0" hangingPunct="1"/>
                      <a:endParaRPr lang="ru-RU" sz="1400" b="0" i="0" u="none" strike="noStrike" kern="1200" dirty="0">
                        <a:solidFill>
                          <a:srgbClr val="000000"/>
                        </a:solidFill>
                        <a:latin typeface="Times New Roman"/>
                        <a:ea typeface="+mn-ea"/>
                        <a:cs typeface="+mn-cs"/>
                      </a:endParaRPr>
                    </a:p>
                  </a:txBody>
                  <a:tcPr marL="3651" marR="3651" marT="3651" marB="0" anchor="b">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extLst>
                  <a:ext uri="{0D108BD9-81ED-4DB2-BD59-A6C34878D82A}">
                    <a16:rowId xmlns:a16="http://schemas.microsoft.com/office/drawing/2014/main" val="10015"/>
                  </a:ext>
                </a:extLst>
              </a:tr>
              <a:tr h="198183">
                <a:tc gridSpan="4">
                  <a:txBody>
                    <a:bodyPr/>
                    <a:lstStyle/>
                    <a:p>
                      <a:pPr algn="ctr" fontAlgn="ctr"/>
                      <a:r>
                        <a:rPr lang="ru-RU" sz="1400" b="1" i="0" u="none" strike="noStrike" dirty="0">
                          <a:solidFill>
                            <a:srgbClr val="000000"/>
                          </a:solidFill>
                          <a:latin typeface="Times New Roman"/>
                        </a:rPr>
                        <a:t>Доля расходов на </a:t>
                      </a:r>
                      <a:r>
                        <a:rPr lang="ru-RU" sz="1400" b="1" i="0" u="none" strike="noStrike" dirty="0" smtClean="0">
                          <a:solidFill>
                            <a:srgbClr val="000000"/>
                          </a:solidFill>
                          <a:latin typeface="Times New Roman"/>
                        </a:rPr>
                        <a:t>заработную плату вместе с социальными отчислениями </a:t>
                      </a:r>
                      <a:r>
                        <a:rPr lang="ru-RU" sz="1400" b="1" i="0" u="none" strike="noStrike" dirty="0">
                          <a:solidFill>
                            <a:srgbClr val="000000"/>
                          </a:solidFill>
                          <a:latin typeface="Times New Roman"/>
                        </a:rPr>
                        <a:t>в структуре доходов</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gn="ctr" fontAlgn="ctr"/>
                      <a:r>
                        <a:rPr lang="ru-RU" sz="1400" b="1" i="0" u="none" strike="noStrike" dirty="0" smtClean="0">
                          <a:solidFill>
                            <a:srgbClr val="000000"/>
                          </a:solidFill>
                          <a:latin typeface="Times New Roman"/>
                        </a:rPr>
                        <a:t>40,00</a:t>
                      </a:r>
                      <a:r>
                        <a:rPr lang="ru-RU" sz="1400" b="1" i="0" u="none" strike="noStrike" dirty="0">
                          <a:solidFill>
                            <a:srgbClr val="000000"/>
                          </a:solidFill>
                          <a:latin typeface="Times New Roman"/>
                        </a:rPr>
                        <a:t>%</a:t>
                      </a:r>
                    </a:p>
                  </a:txBody>
                  <a:tcPr marL="3651" marR="3651" marT="365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30"/>
                  </a:ext>
                </a:extLst>
              </a:tr>
            </a:tbl>
          </a:graphicData>
        </a:graphic>
      </p:graphicFrame>
    </p:spTree>
    <p:extLst>
      <p:ext uri="{BB962C8B-B14F-4D97-AF65-F5344CB8AC3E}">
        <p14:creationId xmlns:p14="http://schemas.microsoft.com/office/powerpoint/2010/main" val="5276354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p:spPr>
        <p:txBody>
          <a:bodyPr>
            <a:normAutofit fontScale="90000"/>
          </a:bodyPr>
          <a:lstStyle/>
          <a:p>
            <a:r>
              <a:rPr lang="ru-RU" sz="1800" b="1" dirty="0">
                <a:latin typeface="Times New Roman" panose="02020603050405020304" pitchFamily="18" charset="0"/>
                <a:cs typeface="Times New Roman" panose="02020603050405020304" pitchFamily="18" charset="0"/>
              </a:rPr>
              <a:t>Результаты моделирования работы врача-стоматолога </a:t>
            </a:r>
            <a:r>
              <a:rPr lang="ru-RU" sz="1800" b="1" dirty="0" smtClean="0">
                <a:latin typeface="Times New Roman" panose="02020603050405020304" pitchFamily="18" charset="0"/>
                <a:cs typeface="Times New Roman" panose="02020603050405020304" pitchFamily="18" charset="0"/>
              </a:rPr>
              <a:t>коммерческой стоматологической клиники</a:t>
            </a:r>
            <a:endParaRPr lang="ru-RU" sz="1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a:xfrm>
            <a:off x="7010400" y="6597352"/>
            <a:ext cx="2133600" cy="260648"/>
          </a:xfrm>
        </p:spPr>
        <p:txBody>
          <a:bodyPr/>
          <a:lstStyle/>
          <a:p>
            <a:fld id="{40F62D2A-937C-45CF-A20B-89CFB7ED1367}" type="slidenum">
              <a:rPr lang="ru-RU" smtClean="0"/>
              <a:pPr/>
              <a:t>16</a:t>
            </a:fld>
            <a:endParaRPr lang="ru-RU" dirty="0"/>
          </a:p>
        </p:txBody>
      </p:sp>
      <p:graphicFrame>
        <p:nvGraphicFramePr>
          <p:cNvPr id="6" name="Таблица 5"/>
          <p:cNvGraphicFramePr>
            <a:graphicFrameLocks noGrp="1"/>
          </p:cNvGraphicFramePr>
          <p:nvPr>
            <p:extLst/>
          </p:nvPr>
        </p:nvGraphicFramePr>
        <p:xfrm>
          <a:off x="1" y="500044"/>
          <a:ext cx="9144000" cy="5792954"/>
        </p:xfrm>
        <a:graphic>
          <a:graphicData uri="http://schemas.openxmlformats.org/drawingml/2006/table">
            <a:tbl>
              <a:tblPr/>
              <a:tblGrid>
                <a:gridCol w="653706">
                  <a:extLst>
                    <a:ext uri="{9D8B030D-6E8A-4147-A177-3AD203B41FA5}">
                      <a16:colId xmlns:a16="http://schemas.microsoft.com/office/drawing/2014/main" val="20000"/>
                    </a:ext>
                  </a:extLst>
                </a:gridCol>
                <a:gridCol w="1096544">
                  <a:extLst>
                    <a:ext uri="{9D8B030D-6E8A-4147-A177-3AD203B41FA5}">
                      <a16:colId xmlns:a16="http://schemas.microsoft.com/office/drawing/2014/main" val="20001"/>
                    </a:ext>
                  </a:extLst>
                </a:gridCol>
                <a:gridCol w="1096544">
                  <a:extLst>
                    <a:ext uri="{9D8B030D-6E8A-4147-A177-3AD203B41FA5}">
                      <a16:colId xmlns:a16="http://schemas.microsoft.com/office/drawing/2014/main" val="20003"/>
                    </a:ext>
                  </a:extLst>
                </a:gridCol>
                <a:gridCol w="991104">
                  <a:extLst>
                    <a:ext uri="{9D8B030D-6E8A-4147-A177-3AD203B41FA5}">
                      <a16:colId xmlns:a16="http://schemas.microsoft.com/office/drawing/2014/main" val="20005"/>
                    </a:ext>
                  </a:extLst>
                </a:gridCol>
                <a:gridCol w="1012194">
                  <a:extLst>
                    <a:ext uri="{9D8B030D-6E8A-4147-A177-3AD203B41FA5}">
                      <a16:colId xmlns:a16="http://schemas.microsoft.com/office/drawing/2014/main" val="20007"/>
                    </a:ext>
                  </a:extLst>
                </a:gridCol>
                <a:gridCol w="1099175">
                  <a:extLst>
                    <a:ext uri="{9D8B030D-6E8A-4147-A177-3AD203B41FA5}">
                      <a16:colId xmlns:a16="http://schemas.microsoft.com/office/drawing/2014/main" val="20008"/>
                    </a:ext>
                  </a:extLst>
                </a:gridCol>
                <a:gridCol w="1128173">
                  <a:extLst>
                    <a:ext uri="{9D8B030D-6E8A-4147-A177-3AD203B41FA5}">
                      <a16:colId xmlns:a16="http://schemas.microsoft.com/office/drawing/2014/main" val="20006"/>
                    </a:ext>
                  </a:extLst>
                </a:gridCol>
                <a:gridCol w="1128173">
                  <a:extLst>
                    <a:ext uri="{9D8B030D-6E8A-4147-A177-3AD203B41FA5}">
                      <a16:colId xmlns:a16="http://schemas.microsoft.com/office/drawing/2014/main" val="20009"/>
                    </a:ext>
                  </a:extLst>
                </a:gridCol>
                <a:gridCol w="938387">
                  <a:extLst>
                    <a:ext uri="{9D8B030D-6E8A-4147-A177-3AD203B41FA5}">
                      <a16:colId xmlns:a16="http://schemas.microsoft.com/office/drawing/2014/main" val="20011"/>
                    </a:ext>
                  </a:extLst>
                </a:gridCol>
              </a:tblGrid>
              <a:tr h="1605319">
                <a:tc>
                  <a:txBody>
                    <a:bodyPr/>
                    <a:lstStyle/>
                    <a:p>
                      <a:pPr algn="ctr" fontAlgn="ctr"/>
                      <a:r>
                        <a:rPr lang="ru-RU" sz="900" b="0" i="0" u="none" strike="noStrike" dirty="0">
                          <a:solidFill>
                            <a:srgbClr val="000000"/>
                          </a:solidFill>
                          <a:latin typeface="Times New Roman"/>
                        </a:rPr>
                        <a:t>Номер варианта</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Годовой объём </a:t>
                      </a:r>
                      <a:r>
                        <a:rPr lang="ru-RU" sz="900" b="0" i="0" u="none" strike="noStrike" dirty="0" smtClean="0">
                          <a:solidFill>
                            <a:srgbClr val="000000"/>
                          </a:solidFill>
                          <a:latin typeface="Times New Roman"/>
                        </a:rPr>
                        <a:t>предоставления платных стоматологических услуг врачом-стоматологом</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Рост объёма оказания платных </a:t>
                      </a:r>
                      <a:r>
                        <a:rPr lang="ru-RU" sz="900" b="0" i="0" u="none" strike="noStrike" dirty="0" smtClean="0">
                          <a:solidFill>
                            <a:srgbClr val="000000"/>
                          </a:solidFill>
                          <a:latin typeface="Times New Roman"/>
                        </a:rPr>
                        <a:t>стоматологических</a:t>
                      </a:r>
                      <a:r>
                        <a:rPr lang="ru-RU" sz="900" b="0" i="0" u="none" strike="noStrike" baseline="0" dirty="0" smtClean="0">
                          <a:solidFill>
                            <a:srgbClr val="000000"/>
                          </a:solidFill>
                          <a:latin typeface="Times New Roman"/>
                        </a:rPr>
                        <a:t> </a:t>
                      </a:r>
                      <a:r>
                        <a:rPr lang="ru-RU" sz="900" b="0" i="0" u="none" strike="noStrike" dirty="0" smtClean="0">
                          <a:solidFill>
                            <a:srgbClr val="000000"/>
                          </a:solidFill>
                          <a:latin typeface="Times New Roman"/>
                        </a:rPr>
                        <a:t>услуг врачом-стоматологом </a:t>
                      </a:r>
                      <a:r>
                        <a:rPr lang="ru-RU" sz="900" b="0" i="0" u="none" strike="noStrike" dirty="0">
                          <a:solidFill>
                            <a:srgbClr val="000000"/>
                          </a:solidFill>
                          <a:latin typeface="Times New Roman"/>
                        </a:rPr>
                        <a:t>по отношению к базовому объёму, доли ед.</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Снижение среднего тарифа на платные </a:t>
                      </a:r>
                      <a:r>
                        <a:rPr lang="ru-RU" sz="900" b="0" i="0" u="none" strike="noStrike" dirty="0" smtClean="0">
                          <a:solidFill>
                            <a:srgbClr val="000000"/>
                          </a:solidFill>
                          <a:latin typeface="Times New Roman"/>
                        </a:rPr>
                        <a:t>стоматологические услуги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Средняя </a:t>
                      </a:r>
                      <a:r>
                        <a:rPr lang="ru-RU" sz="900" b="0" i="0" u="none" strike="noStrike" dirty="0" smtClean="0">
                          <a:solidFill>
                            <a:srgbClr val="000000"/>
                          </a:solidFill>
                          <a:latin typeface="Times New Roman"/>
                        </a:rPr>
                        <a:t>себе-стоимость </a:t>
                      </a:r>
                      <a:r>
                        <a:rPr lang="ru-RU" sz="900" b="0" i="0" u="none" strike="noStrike" dirty="0">
                          <a:solidFill>
                            <a:srgbClr val="000000"/>
                          </a:solidFill>
                          <a:latin typeface="Times New Roman"/>
                        </a:rPr>
                        <a:t>одной </a:t>
                      </a:r>
                      <a:r>
                        <a:rPr lang="ru-RU" sz="900" b="0" i="0" u="none" strike="noStrike" dirty="0" smtClean="0">
                          <a:solidFill>
                            <a:srgbClr val="000000"/>
                          </a:solidFill>
                          <a:latin typeface="Times New Roman"/>
                        </a:rPr>
                        <a:t>стоматологической </a:t>
                      </a:r>
                      <a:r>
                        <a:rPr lang="ru-RU" sz="900" b="0" i="0" u="none" strike="noStrike" dirty="0">
                          <a:solidFill>
                            <a:srgbClr val="000000"/>
                          </a:solidFill>
                          <a:latin typeface="Times New Roman"/>
                        </a:rPr>
                        <a:t>услуги</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Доход от реализации годового объёма платных </a:t>
                      </a:r>
                      <a:r>
                        <a:rPr lang="ru-RU" sz="900" b="0" i="0" u="none" strike="noStrike" dirty="0" smtClean="0">
                          <a:solidFill>
                            <a:srgbClr val="000000"/>
                          </a:solidFill>
                          <a:latin typeface="Times New Roman"/>
                        </a:rPr>
                        <a:t>стоматологических </a:t>
                      </a:r>
                      <a:r>
                        <a:rPr lang="ru-RU" sz="900" b="0" i="0" u="none" strike="noStrike" dirty="0">
                          <a:solidFill>
                            <a:srgbClr val="000000"/>
                          </a:solidFill>
                          <a:latin typeface="Times New Roman"/>
                        </a:rPr>
                        <a:t>услуг с учётом скидки</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Себестоимость годового объёма платных стоматологических услуг</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Финансовый результат от снижения </a:t>
                      </a:r>
                      <a:r>
                        <a:rPr lang="ru-RU" sz="900" b="0" i="0" u="none" strike="noStrike" dirty="0" err="1">
                          <a:solidFill>
                            <a:srgbClr val="000000"/>
                          </a:solidFill>
                          <a:latin typeface="Times New Roman"/>
                        </a:rPr>
                        <a:t>себестоимоcти</a:t>
                      </a:r>
                      <a:r>
                        <a:rPr lang="ru-RU" sz="900" b="0" i="0" u="none" strike="noStrike" dirty="0">
                          <a:solidFill>
                            <a:srgbClr val="000000"/>
                          </a:solidFill>
                          <a:latin typeface="Times New Roman"/>
                        </a:rPr>
                        <a:t> годового объёма услуг</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a:solidFill>
                            <a:srgbClr val="000000"/>
                          </a:solidFill>
                          <a:latin typeface="Times New Roman"/>
                        </a:rPr>
                        <a:t>Доход от реализации </a:t>
                      </a:r>
                      <a:r>
                        <a:rPr lang="ru-RU" sz="900" b="0" i="0" u="none" strike="noStrike" dirty="0" smtClean="0">
                          <a:solidFill>
                            <a:srgbClr val="000000"/>
                          </a:solidFill>
                          <a:latin typeface="Times New Roman"/>
                        </a:rPr>
                        <a:t>годового объёма </a:t>
                      </a:r>
                      <a:r>
                        <a:rPr lang="ru-RU" sz="900" b="0" i="0" u="none" strike="noStrike" dirty="0" err="1" smtClean="0">
                          <a:solidFill>
                            <a:srgbClr val="000000"/>
                          </a:solidFill>
                          <a:latin typeface="Times New Roman"/>
                        </a:rPr>
                        <a:t>стоматологиче-ских</a:t>
                      </a:r>
                      <a:r>
                        <a:rPr lang="ru-RU" sz="900" b="0" i="0" u="none" strike="noStrike" dirty="0" smtClean="0">
                          <a:solidFill>
                            <a:srgbClr val="000000"/>
                          </a:solidFill>
                          <a:latin typeface="Times New Roman"/>
                        </a:rPr>
                        <a:t> услуг с учётом финансового результата от снижения себестоимости</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1534">
                <a:tc>
                  <a:txBody>
                    <a:bodyPr/>
                    <a:lstStyle/>
                    <a:p>
                      <a:pPr algn="ctr" fontAlgn="ctr"/>
                      <a:r>
                        <a:rPr lang="ru-RU" sz="900" b="1" i="0" u="none" strike="noStrike">
                          <a:solidFill>
                            <a:srgbClr val="000000"/>
                          </a:solidFill>
                          <a:latin typeface="Times New Roman"/>
                        </a:rPr>
                        <a:t>1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a:solidFill>
                            <a:srgbClr val="000000"/>
                          </a:solidFill>
                          <a:latin typeface="Times New Roman"/>
                        </a:rPr>
                        <a:t>2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3</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4</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5</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6</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7</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8</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1" i="0" u="none" strike="noStrike" dirty="0" smtClean="0">
                          <a:solidFill>
                            <a:srgbClr val="000000"/>
                          </a:solidFill>
                          <a:latin typeface="Times New Roman"/>
                        </a:rPr>
                        <a:t>9</a:t>
                      </a:r>
                      <a:endParaRPr lang="ru-RU" sz="900" b="1"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1534">
                <a:tc>
                  <a:txBody>
                    <a:bodyPr/>
                    <a:lstStyle/>
                    <a:p>
                      <a:pPr algn="ctr" fontAlgn="ctr"/>
                      <a:r>
                        <a:rPr lang="ru-RU" sz="900" b="0" i="0" u="none" strike="noStrike">
                          <a:solidFill>
                            <a:srgbClr val="000000"/>
                          </a:solidFill>
                          <a:latin typeface="Times New Roman"/>
                        </a:rPr>
                        <a:t>1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209</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a:solidFill>
                            <a:srgbClr val="000000"/>
                          </a:solidFill>
                          <a:latin typeface="Times New Roman"/>
                        </a:rPr>
                        <a:t>1,00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10 567,02р.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5 390,89р.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2 212 029,17р.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1 128 493,61р.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0,00р.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2 212 029,17р.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81534">
                <a:tc>
                  <a:txBody>
                    <a:bodyPr/>
                    <a:lstStyle/>
                    <a:p>
                      <a:pPr algn="ctr" fontAlgn="ctr"/>
                      <a:r>
                        <a:rPr lang="ru-RU" sz="900" b="0" i="0" u="none" strike="noStrike">
                          <a:solidFill>
                            <a:srgbClr val="000000"/>
                          </a:solidFill>
                          <a:latin typeface="Times New Roman"/>
                        </a:rPr>
                        <a:t>2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223</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1,06</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10 312,32р.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5 072,52р.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2 294 559,81р.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1 128 669,38р.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70 840,27р.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2 365 400,07р.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81534">
                <a:tc>
                  <a:txBody>
                    <a:bodyPr/>
                    <a:lstStyle/>
                    <a:p>
                      <a:pPr algn="ctr" fontAlgn="ctr"/>
                      <a:r>
                        <a:rPr lang="ru-RU" sz="900" b="0" i="0" u="none" strike="noStrike">
                          <a:solidFill>
                            <a:srgbClr val="000000"/>
                          </a:solidFill>
                          <a:latin typeface="Times New Roman"/>
                        </a:rPr>
                        <a:t>3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236</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1,13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10 086,09р.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4 789,74р.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2 377 090,45р.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1 128 845,14р.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141 680,53р.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2 518 770,98р.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81534">
                <a:tc>
                  <a:txBody>
                    <a:bodyPr/>
                    <a:lstStyle/>
                    <a:p>
                      <a:pPr algn="ctr" fontAlgn="ctr"/>
                      <a:r>
                        <a:rPr lang="ru-RU" sz="900" b="0" i="0" u="none" strike="noStrike">
                          <a:solidFill>
                            <a:srgbClr val="000000"/>
                          </a:solidFill>
                          <a:latin typeface="Times New Roman"/>
                        </a:rPr>
                        <a:t>4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249</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1,19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9 883,82р.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4 536,89р.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2 459 621,09р.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1 129 020,91р.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212 520,80р.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2 672 141,89р.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81534">
                <a:tc>
                  <a:txBody>
                    <a:bodyPr/>
                    <a:lstStyle/>
                    <a:p>
                      <a:pPr algn="ctr" fontAlgn="ctr"/>
                      <a:r>
                        <a:rPr lang="ru-RU" sz="900" b="0" i="0" u="none" strike="noStrike">
                          <a:solidFill>
                            <a:srgbClr val="000000"/>
                          </a:solidFill>
                          <a:latin typeface="Times New Roman"/>
                        </a:rPr>
                        <a:t>5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262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1,25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9 701,88р.</a:t>
                      </a:r>
                      <a:endParaRPr lang="ru-RU" sz="900" b="0" i="0" u="none" strike="noStrike" kern="1200" dirty="0">
                        <a:solidFill>
                          <a:srgbClr val="000000"/>
                        </a:solidFill>
                        <a:latin typeface="Times New Roman"/>
                        <a:ea typeface="+mn-ea"/>
                        <a:cs typeface="+mn-cs"/>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4 309,47р.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2 542 151,73р.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1 129 196,67р.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283 361,07р.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2 825 512,80р.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81534">
                <a:tc>
                  <a:txBody>
                    <a:bodyPr/>
                    <a:lstStyle/>
                    <a:p>
                      <a:pPr algn="ctr" fontAlgn="ctr"/>
                      <a:r>
                        <a:rPr lang="ru-RU" sz="900" b="0" i="0" u="none" strike="noStrike" dirty="0" smtClean="0">
                          <a:solidFill>
                            <a:srgbClr val="000000"/>
                          </a:solidFill>
                          <a:latin typeface="Times New Roman"/>
                        </a:rPr>
                        <a:t>6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275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1,31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9 537,36р.</a:t>
                      </a:r>
                      <a:endParaRPr lang="ru-RU" sz="900" b="0" i="0" u="none" strike="noStrike" kern="1200" dirty="0">
                        <a:solidFill>
                          <a:srgbClr val="000000"/>
                        </a:solidFill>
                        <a:latin typeface="Times New Roman"/>
                        <a:ea typeface="+mn-ea"/>
                        <a:cs typeface="+mn-cs"/>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4 103,82р.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2 624 682,37р.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1 129 372,44р.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354 201,33р.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2 978 883,71р.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81534">
                <a:tc>
                  <a:txBody>
                    <a:bodyPr/>
                    <a:lstStyle/>
                    <a:p>
                      <a:pPr algn="ctr" fontAlgn="ctr"/>
                      <a:r>
                        <a:rPr lang="ru-RU" sz="900" b="0" i="0" u="none" strike="noStrike" dirty="0" smtClean="0">
                          <a:solidFill>
                            <a:srgbClr val="000000"/>
                          </a:solidFill>
                          <a:latin typeface="Times New Roman"/>
                        </a:rPr>
                        <a:t>7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900" b="0" i="0" u="none" strike="noStrike" dirty="0" smtClean="0">
                          <a:solidFill>
                            <a:srgbClr val="000000"/>
                          </a:solidFill>
                          <a:latin typeface="Times New Roman"/>
                        </a:rPr>
                        <a:t>288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900" b="0" i="0" u="none" strike="noStrike" dirty="0" smtClean="0">
                          <a:solidFill>
                            <a:srgbClr val="000000"/>
                          </a:solidFill>
                          <a:latin typeface="Times New Roman"/>
                        </a:rPr>
                        <a:t>1,38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9 387,88р.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3 916,96р.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2 707 213,02р.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1 129 548,20р.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425 041,60р.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3 132 254,61р.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9"/>
                  </a:ext>
                </a:extLst>
              </a:tr>
              <a:tr h="181534">
                <a:tc>
                  <a:txBody>
                    <a:bodyPr/>
                    <a:lstStyle/>
                    <a:p>
                      <a:pPr algn="ctr" fontAlgn="ctr"/>
                      <a:r>
                        <a:rPr lang="ru-RU" sz="900" b="0" i="0" u="none" strike="noStrike" dirty="0" smtClean="0">
                          <a:solidFill>
                            <a:srgbClr val="000000"/>
                          </a:solidFill>
                          <a:latin typeface="Times New Roman"/>
                        </a:rPr>
                        <a:t>8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302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1,44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9 251,45р.</a:t>
                      </a:r>
                      <a:endParaRPr lang="ru-RU" sz="900" b="0" i="0" u="none" strike="noStrike" kern="1200" dirty="0">
                        <a:solidFill>
                          <a:srgbClr val="000000"/>
                        </a:solidFill>
                        <a:latin typeface="Times New Roman"/>
                        <a:ea typeface="+mn-ea"/>
                        <a:cs typeface="+mn-cs"/>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3 746,43р.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2 789 743,66р.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1 129 723,97р.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495 881,87р.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3 285 625,52р.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93887">
                <a:tc>
                  <a:txBody>
                    <a:bodyPr/>
                    <a:lstStyle/>
                    <a:p>
                      <a:pPr algn="ctr" fontAlgn="ctr"/>
                      <a:r>
                        <a:rPr lang="ru-RU" sz="900" b="0" i="0" u="none" strike="noStrike" dirty="0" smtClean="0">
                          <a:solidFill>
                            <a:srgbClr val="000000"/>
                          </a:solidFill>
                          <a:latin typeface="Times New Roman"/>
                        </a:rPr>
                        <a:t>9</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315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1,50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9 126,44р.</a:t>
                      </a:r>
                      <a:endParaRPr lang="ru-RU" sz="900" b="0" i="0" u="none" strike="noStrike" kern="1200" dirty="0">
                        <a:solidFill>
                          <a:srgbClr val="000000"/>
                        </a:solidFill>
                        <a:latin typeface="Times New Roman"/>
                        <a:ea typeface="+mn-ea"/>
                        <a:cs typeface="+mn-cs"/>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3 590,17р.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2 872 274,30р.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1 129 899,73р.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566 722,13р.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3 438 996,43р.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81534">
                <a:tc>
                  <a:txBody>
                    <a:bodyPr/>
                    <a:lstStyle/>
                    <a:p>
                      <a:pPr algn="ctr" fontAlgn="ctr"/>
                      <a:r>
                        <a:rPr lang="ru-RU" sz="900" b="0" i="0" u="none" strike="noStrike" dirty="0" smtClean="0">
                          <a:solidFill>
                            <a:srgbClr val="000000"/>
                          </a:solidFill>
                          <a:latin typeface="Times New Roman"/>
                        </a:rPr>
                        <a:t>10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900" b="0" i="0" u="none" strike="noStrike" dirty="0" smtClean="0">
                          <a:solidFill>
                            <a:srgbClr val="000000"/>
                          </a:solidFill>
                          <a:latin typeface="Times New Roman"/>
                        </a:rPr>
                        <a:t>328</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900" b="0" i="0" u="none" strike="noStrike" dirty="0" smtClean="0">
                          <a:solidFill>
                            <a:srgbClr val="000000"/>
                          </a:solidFill>
                          <a:latin typeface="Times New Roman"/>
                        </a:rPr>
                        <a:t>1,57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9 011,48р.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3 446,47р.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2 954 804,94р.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1 130 075,49р.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637 562,40р.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3 592 367,34р.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3"/>
                  </a:ext>
                </a:extLst>
              </a:tr>
              <a:tr h="181534">
                <a:tc>
                  <a:txBody>
                    <a:bodyPr/>
                    <a:lstStyle/>
                    <a:p>
                      <a:pPr algn="ctr" fontAlgn="ctr"/>
                      <a:r>
                        <a:rPr lang="ru-RU" sz="900" b="0" i="0" u="none" strike="noStrike" dirty="0" smtClean="0">
                          <a:solidFill>
                            <a:srgbClr val="000000"/>
                          </a:solidFill>
                          <a:latin typeface="Times New Roman"/>
                        </a:rPr>
                        <a:t>11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341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1,63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8 905,40р.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3 313,87р.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3 037 335,58р.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1 130 251,26р.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708 402,66р.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3 745 738,25р.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81534">
                <a:tc>
                  <a:txBody>
                    <a:bodyPr/>
                    <a:lstStyle/>
                    <a:p>
                      <a:pPr algn="ctr" fontAlgn="ctr"/>
                      <a:r>
                        <a:rPr lang="ru-RU" sz="900" b="0" i="0" u="none" strike="noStrike" dirty="0" smtClean="0">
                          <a:solidFill>
                            <a:srgbClr val="000000"/>
                          </a:solidFill>
                          <a:latin typeface="Times New Roman"/>
                        </a:rPr>
                        <a:t>12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354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1,69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8 807,21р.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3 191,13р.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3 119 866,22р.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1 130 427,02р.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779 242,93р.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3 899 109,15р.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181534">
                <a:tc>
                  <a:txBody>
                    <a:bodyPr/>
                    <a:lstStyle/>
                    <a:p>
                      <a:pPr algn="ctr" fontAlgn="ctr"/>
                      <a:r>
                        <a:rPr lang="ru-RU" sz="900" b="0" i="0" u="none" strike="noStrike" dirty="0" smtClean="0">
                          <a:solidFill>
                            <a:srgbClr val="000000"/>
                          </a:solidFill>
                          <a:latin typeface="Times New Roman"/>
                        </a:rPr>
                        <a:t>13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367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1,76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8 716,06р.</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3 077,20р.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3 202 396,86р.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1 130 602,79р.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850 083,20р.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4 052 480,06р.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81534">
                <a:tc>
                  <a:txBody>
                    <a:bodyPr/>
                    <a:lstStyle/>
                    <a:p>
                      <a:pPr algn="ctr" fontAlgn="ctr"/>
                      <a:r>
                        <a:rPr lang="ru-RU" sz="900" b="0" i="0" u="none" strike="noStrike" dirty="0" smtClean="0">
                          <a:solidFill>
                            <a:srgbClr val="000000"/>
                          </a:solidFill>
                          <a:latin typeface="Times New Roman"/>
                        </a:rPr>
                        <a:t>14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381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1,82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8 631,22р.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2 971,15р.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3 284 927,50р.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1 130 778,55р.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920 923,46р.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4 205 850,97р.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181534">
                <a:tc>
                  <a:txBody>
                    <a:bodyPr/>
                    <a:lstStyle/>
                    <a:p>
                      <a:pPr algn="ctr" fontAlgn="ctr"/>
                      <a:r>
                        <a:rPr lang="ru-RU" sz="900" b="0" i="0" u="none" strike="noStrike" dirty="0" smtClean="0">
                          <a:solidFill>
                            <a:srgbClr val="000000"/>
                          </a:solidFill>
                          <a:latin typeface="Times New Roman"/>
                        </a:rPr>
                        <a:t>15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394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1,88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8 552,06р.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2 872,19р.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3 367 458,15р.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1 130 954,32р.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991 763,73р.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4 359 221,88р.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181534">
                <a:tc gridSpan="9">
                  <a:txBody>
                    <a:bodyPr/>
                    <a:lstStyle/>
                    <a:p>
                      <a:pPr marL="0" algn="ctr" defTabSz="914400" rtl="0" eaLnBrk="1" fontAlgn="ctr" latinLnBrk="0" hangingPunct="1"/>
                      <a:r>
                        <a:rPr lang="ru-RU" sz="900" b="0" i="0" u="none" strike="noStrike" kern="1200" dirty="0" smtClean="0">
                          <a:solidFill>
                            <a:srgbClr val="000000"/>
                          </a:solidFill>
                          <a:latin typeface="Times New Roman"/>
                          <a:ea typeface="+mn-ea"/>
                          <a:cs typeface="+mn-cs"/>
                        </a:rPr>
                        <a:t>………………………………………………………………………..</a:t>
                      </a:r>
                      <a:endParaRPr lang="ru-RU" sz="900" b="0" i="0" u="none" strike="noStrike" kern="1200" dirty="0">
                        <a:solidFill>
                          <a:srgbClr val="000000"/>
                        </a:solidFill>
                        <a:latin typeface="Times New Roman"/>
                        <a:ea typeface="+mn-ea"/>
                        <a:cs typeface="+mn-cs"/>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181534">
                <a:tc>
                  <a:txBody>
                    <a:bodyPr/>
                    <a:lstStyle/>
                    <a:p>
                      <a:pPr algn="ctr" fontAlgn="ctr"/>
                      <a:r>
                        <a:rPr lang="ru-RU" sz="900" b="0" i="0" u="none" strike="noStrike" dirty="0" smtClean="0">
                          <a:solidFill>
                            <a:srgbClr val="000000"/>
                          </a:solidFill>
                          <a:latin typeface="Times New Roman"/>
                        </a:rPr>
                        <a:t>46</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802</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3,83</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7 387,68р.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1 416,73р.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5 925 908,03р.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1 136 403,02р.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3 187 811,99р.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9 113 720,02р.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0"/>
                  </a:ext>
                </a:extLst>
              </a:tr>
              <a:tr h="181534">
                <a:tc>
                  <a:txBody>
                    <a:bodyPr/>
                    <a:lstStyle/>
                    <a:p>
                      <a:pPr algn="ctr" fontAlgn="ctr"/>
                      <a:r>
                        <a:rPr lang="ru-RU" sz="900" b="0" i="0" u="none" strike="noStrike" dirty="0">
                          <a:solidFill>
                            <a:srgbClr val="000000"/>
                          </a:solidFill>
                          <a:latin typeface="Times New Roman"/>
                        </a:rPr>
                        <a:t>47 </a:t>
                      </a: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815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3,89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7 369,54р.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1 394,05р.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6 008 438,67р.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1 136 578,79р.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3 258 652,26р.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9 267 090,93р.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1"/>
                  </a:ext>
                </a:extLst>
              </a:tr>
              <a:tr h="181534">
                <a:tc>
                  <a:txBody>
                    <a:bodyPr/>
                    <a:lstStyle/>
                    <a:p>
                      <a:pPr algn="ctr" fontAlgn="ctr"/>
                      <a:r>
                        <a:rPr lang="ru-RU" sz="900" b="0" i="0" u="none" strike="noStrike">
                          <a:solidFill>
                            <a:srgbClr val="000000"/>
                          </a:solidFill>
                          <a:latin typeface="Times New Roman"/>
                        </a:rPr>
                        <a:t>48 </a:t>
                      </a: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828 </a:t>
                      </a:r>
                      <a:endParaRPr lang="ru-RU" sz="900" b="0" i="0" u="none" strike="noStrike" dirty="0">
                        <a:solidFill>
                          <a:srgbClr val="000000"/>
                        </a:solidFill>
                        <a:latin typeface="Times New Roman"/>
                      </a:endParaRPr>
                    </a:p>
                  </a:txBody>
                  <a:tcPr marL="2744" marR="2744" marT="2744"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3,96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7 351,98р.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1 372,10р.</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6 090 969,31р.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1 136 754,55р.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3 329 492,52р.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9 420 461,84р.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2"/>
                  </a:ext>
                </a:extLst>
              </a:tr>
              <a:tr h="181534">
                <a:tc>
                  <a:txBody>
                    <a:bodyPr/>
                    <a:lstStyle/>
                    <a:p>
                      <a:pPr algn="ctr" fontAlgn="ctr"/>
                      <a:r>
                        <a:rPr lang="ru-RU" sz="900" b="0" i="0" u="none" strike="noStrike">
                          <a:solidFill>
                            <a:srgbClr val="000000"/>
                          </a:solidFill>
                          <a:latin typeface="Times New Roman"/>
                        </a:rPr>
                        <a:t>49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842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4,02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7 334,97р.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1 350,83р.</a:t>
                      </a:r>
                    </a:p>
                  </a:txBody>
                  <a:tcPr marL="68580" marR="68580" marT="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6 173 499,95р.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1 136 930,32р.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3 400 332,79р.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9 573 832,74р.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3"/>
                  </a:ext>
                </a:extLst>
              </a:tr>
              <a:tr h="181534">
                <a:tc>
                  <a:txBody>
                    <a:bodyPr/>
                    <a:lstStyle/>
                    <a:p>
                      <a:pPr algn="ctr" fontAlgn="ctr"/>
                      <a:r>
                        <a:rPr lang="ru-RU" sz="900" b="0" i="0" u="none" strike="noStrike">
                          <a:solidFill>
                            <a:srgbClr val="000000"/>
                          </a:solidFill>
                          <a:latin typeface="Times New Roman"/>
                        </a:rPr>
                        <a:t>50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855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4,08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7 318,48р.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1 330,22р.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6 256 030,59р.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1 137 106,08р.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3 471 173,06р.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9 727 203,65р.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4"/>
                  </a:ext>
                </a:extLst>
              </a:tr>
              <a:tr h="181534">
                <a:tc>
                  <a:txBody>
                    <a:bodyPr/>
                    <a:lstStyle/>
                    <a:p>
                      <a:pPr algn="ctr" fontAlgn="ctr"/>
                      <a:r>
                        <a:rPr lang="ru-RU" sz="900" b="0" i="0" u="none" strike="noStrike">
                          <a:solidFill>
                            <a:srgbClr val="000000"/>
                          </a:solidFill>
                          <a:latin typeface="Times New Roman"/>
                        </a:rPr>
                        <a:t>51 </a:t>
                      </a: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868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900" b="0" i="0" u="none" strike="noStrike" dirty="0" smtClean="0">
                          <a:solidFill>
                            <a:srgbClr val="000000"/>
                          </a:solidFill>
                          <a:latin typeface="Times New Roman"/>
                        </a:rPr>
                        <a:t>4,15 </a:t>
                      </a:r>
                      <a:endParaRPr lang="ru-RU" sz="900" b="0" i="0" u="none" strike="noStrike" dirty="0">
                        <a:solidFill>
                          <a:srgbClr val="000000"/>
                        </a:solidFill>
                        <a:latin typeface="Times New Roman"/>
                      </a:endParaRPr>
                    </a:p>
                  </a:txBody>
                  <a:tcPr marL="2744" marR="2744" marT="27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7 302,49р.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1 310,23р.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6 338 561,24р.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1 137 281,85р.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a:solidFill>
                            <a:srgbClr val="000000"/>
                          </a:solidFill>
                          <a:latin typeface="Times New Roman"/>
                          <a:ea typeface="+mn-ea"/>
                          <a:cs typeface="+mn-cs"/>
                        </a:rPr>
                        <a:t>3 542 013,32р.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ctr" latinLnBrk="0" hangingPunct="1">
                        <a:lnSpc>
                          <a:spcPct val="115000"/>
                        </a:lnSpc>
                        <a:spcAft>
                          <a:spcPts val="0"/>
                        </a:spcAft>
                      </a:pPr>
                      <a:r>
                        <a:rPr lang="ru-RU" sz="900" b="0" i="0" u="none" strike="noStrike" kern="1200" dirty="0">
                          <a:solidFill>
                            <a:srgbClr val="000000"/>
                          </a:solidFill>
                          <a:latin typeface="Times New Roman"/>
                          <a:ea typeface="+mn-ea"/>
                          <a:cs typeface="+mn-cs"/>
                        </a:rPr>
                        <a:t>9 880 574,56р.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5"/>
                  </a:ext>
                </a:extLst>
              </a:tr>
            </a:tbl>
          </a:graphicData>
        </a:graphic>
      </p:graphicFrame>
    </p:spTree>
    <p:extLst>
      <p:ext uri="{BB962C8B-B14F-4D97-AF65-F5344CB8AC3E}">
        <p14:creationId xmlns:p14="http://schemas.microsoft.com/office/powerpoint/2010/main" val="5893124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p:spPr>
        <p:txBody>
          <a:bodyPr>
            <a:normAutofit fontScale="90000"/>
          </a:bodyPr>
          <a:lstStyle/>
          <a:p>
            <a:r>
              <a:rPr lang="ru-RU" sz="1800" b="1" dirty="0">
                <a:latin typeface="Times New Roman" panose="02020603050405020304" pitchFamily="18" charset="0"/>
                <a:cs typeface="Times New Roman" panose="02020603050405020304" pitchFamily="18" charset="0"/>
              </a:rPr>
              <a:t>Результаты моделирования работы врача-стоматолога </a:t>
            </a:r>
            <a:r>
              <a:rPr lang="ru-RU" sz="1800" b="1" dirty="0" smtClean="0">
                <a:latin typeface="Times New Roman" panose="02020603050405020304" pitchFamily="18" charset="0"/>
                <a:cs typeface="Times New Roman" panose="02020603050405020304" pitchFamily="18" charset="0"/>
              </a:rPr>
              <a:t>коммерческой стоматологической клиники (</a:t>
            </a:r>
            <a:r>
              <a:rPr lang="ru-RU" sz="1800" b="1" i="1" dirty="0" smtClean="0">
                <a:latin typeface="Times New Roman" panose="02020603050405020304" pitchFamily="18" charset="0"/>
                <a:cs typeface="Times New Roman" panose="02020603050405020304" pitchFamily="18" charset="0"/>
              </a:rPr>
              <a:t>продолжение</a:t>
            </a:r>
            <a:r>
              <a:rPr lang="ru-RU" sz="1800" b="1" dirty="0" smtClean="0">
                <a:latin typeface="Times New Roman" panose="02020603050405020304" pitchFamily="18" charset="0"/>
                <a:cs typeface="Times New Roman" panose="02020603050405020304" pitchFamily="18" charset="0"/>
              </a:rPr>
              <a:t>)</a:t>
            </a:r>
            <a:endParaRPr lang="ru-RU" sz="18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7010400" y="6597352"/>
            <a:ext cx="2133600" cy="260648"/>
          </a:xfrm>
        </p:spPr>
        <p:txBody>
          <a:bodyPr/>
          <a:lstStyle/>
          <a:p>
            <a:fld id="{40F62D2A-937C-45CF-A20B-89CFB7ED1367}" type="slidenum">
              <a:rPr lang="ru-RU" smtClean="0"/>
              <a:pPr/>
              <a:t>17</a:t>
            </a:fld>
            <a:endParaRPr lang="ru-RU" dirty="0"/>
          </a:p>
        </p:txBody>
      </p:sp>
      <p:graphicFrame>
        <p:nvGraphicFramePr>
          <p:cNvPr id="7" name="Таблица 6"/>
          <p:cNvGraphicFramePr>
            <a:graphicFrameLocks noGrp="1"/>
          </p:cNvGraphicFramePr>
          <p:nvPr>
            <p:extLst/>
          </p:nvPr>
        </p:nvGraphicFramePr>
        <p:xfrm>
          <a:off x="2" y="500021"/>
          <a:ext cx="9143997" cy="5772894"/>
        </p:xfrm>
        <a:graphic>
          <a:graphicData uri="http://schemas.openxmlformats.org/drawingml/2006/table">
            <a:tbl>
              <a:tblPr/>
              <a:tblGrid>
                <a:gridCol w="737592">
                  <a:extLst>
                    <a:ext uri="{9D8B030D-6E8A-4147-A177-3AD203B41FA5}">
                      <a16:colId xmlns:a16="http://schemas.microsoft.com/office/drawing/2014/main" val="20000"/>
                    </a:ext>
                  </a:extLst>
                </a:gridCol>
                <a:gridCol w="1170110">
                  <a:extLst>
                    <a:ext uri="{9D8B030D-6E8A-4147-A177-3AD203B41FA5}">
                      <a16:colId xmlns:a16="http://schemas.microsoft.com/office/drawing/2014/main" val="20001"/>
                    </a:ext>
                  </a:extLst>
                </a:gridCol>
                <a:gridCol w="1428657">
                  <a:extLst>
                    <a:ext uri="{9D8B030D-6E8A-4147-A177-3AD203B41FA5}">
                      <a16:colId xmlns:a16="http://schemas.microsoft.com/office/drawing/2014/main" val="20002"/>
                    </a:ext>
                  </a:extLst>
                </a:gridCol>
                <a:gridCol w="1424220">
                  <a:extLst>
                    <a:ext uri="{9D8B030D-6E8A-4147-A177-3AD203B41FA5}">
                      <a16:colId xmlns:a16="http://schemas.microsoft.com/office/drawing/2014/main" val="20003"/>
                    </a:ext>
                  </a:extLst>
                </a:gridCol>
                <a:gridCol w="1163111">
                  <a:extLst>
                    <a:ext uri="{9D8B030D-6E8A-4147-A177-3AD203B41FA5}">
                      <a16:colId xmlns:a16="http://schemas.microsoft.com/office/drawing/2014/main" val="20004"/>
                    </a:ext>
                  </a:extLst>
                </a:gridCol>
                <a:gridCol w="1231697">
                  <a:extLst>
                    <a:ext uri="{9D8B030D-6E8A-4147-A177-3AD203B41FA5}">
                      <a16:colId xmlns:a16="http://schemas.microsoft.com/office/drawing/2014/main" val="20005"/>
                    </a:ext>
                  </a:extLst>
                </a:gridCol>
                <a:gridCol w="994305">
                  <a:extLst>
                    <a:ext uri="{9D8B030D-6E8A-4147-A177-3AD203B41FA5}">
                      <a16:colId xmlns:a16="http://schemas.microsoft.com/office/drawing/2014/main" val="20006"/>
                    </a:ext>
                  </a:extLst>
                </a:gridCol>
                <a:gridCol w="994305">
                  <a:extLst>
                    <a:ext uri="{9D8B030D-6E8A-4147-A177-3AD203B41FA5}">
                      <a16:colId xmlns:a16="http://schemas.microsoft.com/office/drawing/2014/main" val="20007"/>
                    </a:ext>
                  </a:extLst>
                </a:gridCol>
              </a:tblGrid>
              <a:tr h="1200787">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Номер варианта</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Доход от реализации платных </a:t>
                      </a:r>
                      <a:r>
                        <a:rPr lang="ru-RU" sz="1100" b="0" i="0" dirty="0" err="1"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стоматологиче-ских</a:t>
                      </a:r>
                      <a:r>
                        <a:rPr lang="ru-RU" sz="1100" b="0" i="0" dirty="0"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услуг в месяц</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Процент от дохода на оплату труда медицинского персонала</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Процент от дохода на стимулирование труда немедицинского персонала</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Процент от дохода на развитие </a:t>
                      </a:r>
                      <a:r>
                        <a:rPr lang="ru-RU" sz="1100" b="0" i="0" dirty="0" err="1"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стоматологиче-ской</a:t>
                      </a:r>
                      <a:r>
                        <a:rPr lang="ru-RU" sz="1100" b="0" i="0" dirty="0"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медицинской </a:t>
                      </a:r>
                      <a:r>
                        <a:rPr lang="ru-RU" sz="1100" b="0" i="0" dirty="0" err="1"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органиации</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Заработная плата медицинского персонала в месяц</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err="1"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Стимулиро-вание</a:t>
                      </a:r>
                      <a:r>
                        <a:rPr lang="ru-RU" sz="1100" b="0" i="0" dirty="0"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труда </a:t>
                      </a:r>
                      <a:r>
                        <a:rPr lang="ru-RU" sz="1100" b="0" i="0" dirty="0" err="1"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немедицин-ского</a:t>
                      </a:r>
                      <a:r>
                        <a:rPr lang="ru-RU" sz="1100" b="0" i="0" dirty="0"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персонала в месяц</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Отчисления на развитие стоматологи-ческой медицинской организации в месяц</a:t>
                      </a:r>
                      <a:endPar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2100">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11</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12</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13</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14</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15</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1"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16</a:t>
                      </a:r>
                      <a:endParaRPr lang="ru-RU" sz="1100" b="1"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1" i="0" kern="1200" dirty="0" smtClean="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17</a:t>
                      </a:r>
                      <a:endParaRPr lang="ru-RU" sz="1100" b="1"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184 335,76р.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40,00%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73 734,31р.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36 867,15р.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40 332,67р.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197 116,67р.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40,40%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39,60%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78 204,16р.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39 423,33р.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43 965,67р.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209 897,58р.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40,80%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39,20%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82 747,93р.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41 979,52р.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47 502,45р.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222 678,49р.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41,20%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38,80%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87 365,61р.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44 535,70р.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50 942,99р.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235 459,40р.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41,60%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38,40%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92 057,20р.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47 091,88р.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54 287,30р.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248 240,31р.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42,00%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38,00%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96 822,70р.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49 648,06р.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57 535,37р.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261 021,22р.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42,40%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37,60%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101 662,11р.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52 204,24р.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60 687,22р.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09"/>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273 802,13р.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42,80%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37,20%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106 575,44р.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54 760,43р.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63 742,83р.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9</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286 583,04р.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43,20%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36,80%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111 562,67р.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57 316,61р.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66 702,21р.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89383">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299 363,94р.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43,60%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36,40%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116 623,82р.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59 872,79р.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69 565,36р.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13"/>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11</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312 144,85р.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44,00%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36,00%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121 758,88р.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62 428,97р.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72 332,28р.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12</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324 925,76р.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44,40%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35,60%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126 967,85р.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64 985,15р.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75 002,96р.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13</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337 706,67р.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44,80%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35,20%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132 250,73р.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67 541,33р.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77 577,41р.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14</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350 487,58р.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45,20%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34,80%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137 607,52р.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70 097,52р.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80 055,63р.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15</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363 268,49р.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45,60%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34,40%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143 038,22р.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72 653,70р.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82 437,61р.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182100">
                <a:tc gridSpan="8">
                  <a:txBody>
                    <a:bodyPr/>
                    <a:lstStyle/>
                    <a:p>
                      <a:pPr algn="ctr" fontAlgn="ctr"/>
                      <a:r>
                        <a:rPr lang="ru-RU" sz="1100" b="0" i="0" u="none" strike="noStrike" dirty="0" smtClean="0">
                          <a:solidFill>
                            <a:srgbClr val="000000"/>
                          </a:solidFill>
                          <a:latin typeface="Times New Roman"/>
                        </a:rPr>
                        <a:t>…………………………………………………………………………………………………</a:t>
                      </a:r>
                      <a:endParaRPr lang="ru-RU" sz="1100" b="0" i="0" u="none" strike="noStrike" dirty="0">
                        <a:solidFill>
                          <a:srgbClr val="000000"/>
                        </a:solidFill>
                        <a:latin typeface="Times New Roman"/>
                      </a:endParaRPr>
                    </a:p>
                  </a:txBody>
                  <a:tcPr marL="2669" marR="2669" marT="2669"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pPr algn="ctr" fontAlgn="ctr"/>
                      <a:endParaRPr lang="ru-RU" sz="700" b="0" i="0" u="none" strike="noStrike">
                        <a:solidFill>
                          <a:srgbClr val="000000"/>
                        </a:solidFill>
                        <a:latin typeface="Times New Roman"/>
                      </a:endParaRPr>
                    </a:p>
                  </a:txBody>
                  <a:tcPr marL="2669" marR="2669" marT="26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700" b="0" i="0" u="none" strike="noStrike">
                        <a:solidFill>
                          <a:srgbClr val="000000"/>
                        </a:solidFill>
                        <a:latin typeface="Times New Roman"/>
                      </a:endParaRPr>
                    </a:p>
                  </a:txBody>
                  <a:tcPr marL="2669" marR="2669" marT="26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ru-RU" sz="700" b="0" i="0" u="none" strike="noStrike">
                        <a:solidFill>
                          <a:srgbClr val="000000"/>
                        </a:solidFill>
                        <a:latin typeface="Times New Roman"/>
                      </a:endParaRPr>
                    </a:p>
                  </a:txBody>
                  <a:tcPr marL="2669" marR="2669" marT="26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pPr marL="0" algn="ctr" defTabSz="914400" rtl="0" eaLnBrk="1" fontAlgn="ctr" latinLnBrk="0" hangingPunct="1">
                        <a:lnSpc>
                          <a:spcPct val="115000"/>
                        </a:lnSpc>
                        <a:spcAft>
                          <a:spcPts val="0"/>
                        </a:spcAft>
                      </a:pPr>
                      <a:endPar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txBody>
                  <a:tcPr marL="2669" marR="2669" marT="2669"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46</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759 476,67р.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58,00%</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22,00%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348 049,92р.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151 895,33р.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108 547,95р.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0"/>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47</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772 257,58р.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58,40%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21,60%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355 845,78р.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154 451,52р.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107 850,50р.</a:t>
                      </a:r>
                    </a:p>
                  </a:txBody>
                  <a:tcPr marL="68580" marR="6858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1"/>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48</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785 038,49р.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58,80%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21,20%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363 715,55р.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157 007,70р.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107 056,82р.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2"/>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49</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797 819,40р.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59,20%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20,80%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371 659,23р.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159 563,88р.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106 166,91р.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3"/>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810 600,30р.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59,60%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20,40%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379 676,82р.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162 120,06р.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105 180,76р.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4"/>
                  </a:ext>
                </a:extLst>
              </a:tr>
              <a:tr h="182100">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51</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823 381,21р.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60,00%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20,00%</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387 768,33р.</a:t>
                      </a:r>
                      <a:endParaRPr lang="ru-RU" sz="1100" b="0" i="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ru-RU" sz="1100" b="0" i="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164 676,24р.</a:t>
                      </a:r>
                      <a:endParaRPr lang="ru-RU" sz="1100" b="0" i="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latinLnBrk="0" hangingPunct="1">
                        <a:lnSpc>
                          <a:spcPct val="115000"/>
                        </a:lnSpc>
                        <a:spcAft>
                          <a:spcPts val="0"/>
                        </a:spcAft>
                      </a:pPr>
                      <a:r>
                        <a:rPr lang="ru-RU" sz="1100" b="0" i="0" kern="12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104 098,38р.</a:t>
                      </a:r>
                    </a:p>
                  </a:txBody>
                  <a:tcPr marL="68580" marR="6858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5"/>
                  </a:ext>
                </a:extLst>
              </a:tr>
            </a:tbl>
          </a:graphicData>
        </a:graphic>
      </p:graphicFrame>
    </p:spTree>
    <p:extLst>
      <p:ext uri="{BB962C8B-B14F-4D97-AF65-F5344CB8AC3E}">
        <p14:creationId xmlns:p14="http://schemas.microsoft.com/office/powerpoint/2010/main" val="16262197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476672"/>
          </a:xfrm>
        </p:spPr>
        <p:txBody>
          <a:bodyPr>
            <a:normAutofit/>
          </a:bodyPr>
          <a:lstStyle/>
          <a:p>
            <a:r>
              <a:rPr lang="ru-RU" sz="1800" b="1" dirty="0" smtClean="0">
                <a:latin typeface="Times New Roman" panose="02020603050405020304" pitchFamily="18" charset="0"/>
                <a:cs typeface="Times New Roman" panose="02020603050405020304" pitchFamily="18" charset="0"/>
              </a:rPr>
              <a:t>Преимущества цифровых технологий над аналоговыми в стоматологии</a:t>
            </a:r>
            <a:endParaRPr lang="ru-RU" sz="1800" i="1" dirty="0">
              <a:latin typeface="Times New Roman" pitchFamily="18" charset="0"/>
              <a:cs typeface="Times New Roman" pitchFamily="18" charset="0"/>
            </a:endParaRPr>
          </a:p>
        </p:txBody>
      </p:sp>
      <p:graphicFrame>
        <p:nvGraphicFramePr>
          <p:cNvPr id="2" name="Таблица 1"/>
          <p:cNvGraphicFramePr>
            <a:graphicFrameLocks noGrp="1"/>
          </p:cNvGraphicFramePr>
          <p:nvPr>
            <p:extLst/>
          </p:nvPr>
        </p:nvGraphicFramePr>
        <p:xfrm>
          <a:off x="-1" y="404665"/>
          <a:ext cx="9144002" cy="6262568"/>
        </p:xfrm>
        <a:graphic>
          <a:graphicData uri="http://schemas.openxmlformats.org/drawingml/2006/table">
            <a:tbl>
              <a:tblPr firstRow="1" firstCol="1" bandRow="1">
                <a:tableStyleId>{5C22544A-7EE6-4342-B048-85BDC9FD1C3A}</a:tableStyleId>
              </a:tblPr>
              <a:tblGrid>
                <a:gridCol w="539553">
                  <a:extLst>
                    <a:ext uri="{9D8B030D-6E8A-4147-A177-3AD203B41FA5}">
                      <a16:colId xmlns:a16="http://schemas.microsoft.com/office/drawing/2014/main" val="1542603522"/>
                    </a:ext>
                  </a:extLst>
                </a:gridCol>
                <a:gridCol w="5040560">
                  <a:extLst>
                    <a:ext uri="{9D8B030D-6E8A-4147-A177-3AD203B41FA5}">
                      <a16:colId xmlns:a16="http://schemas.microsoft.com/office/drawing/2014/main" val="2561095974"/>
                    </a:ext>
                  </a:extLst>
                </a:gridCol>
                <a:gridCol w="792088">
                  <a:extLst>
                    <a:ext uri="{9D8B030D-6E8A-4147-A177-3AD203B41FA5}">
                      <a16:colId xmlns:a16="http://schemas.microsoft.com/office/drawing/2014/main" val="3142592580"/>
                    </a:ext>
                  </a:extLst>
                </a:gridCol>
                <a:gridCol w="936104">
                  <a:extLst>
                    <a:ext uri="{9D8B030D-6E8A-4147-A177-3AD203B41FA5}">
                      <a16:colId xmlns:a16="http://schemas.microsoft.com/office/drawing/2014/main" val="3180106444"/>
                    </a:ext>
                  </a:extLst>
                </a:gridCol>
                <a:gridCol w="792090">
                  <a:extLst>
                    <a:ext uri="{9D8B030D-6E8A-4147-A177-3AD203B41FA5}">
                      <a16:colId xmlns:a16="http://schemas.microsoft.com/office/drawing/2014/main" val="728371240"/>
                    </a:ext>
                  </a:extLst>
                </a:gridCol>
                <a:gridCol w="1043607">
                  <a:extLst>
                    <a:ext uri="{9D8B030D-6E8A-4147-A177-3AD203B41FA5}">
                      <a16:colId xmlns:a16="http://schemas.microsoft.com/office/drawing/2014/main" val="1602642976"/>
                    </a:ext>
                  </a:extLst>
                </a:gridCol>
              </a:tblGrid>
              <a:tr h="158249">
                <a:tc rowSpan="2">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Номер строки</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rowSpan="2">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Наименование показателя</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gridSpan="2">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Цифровой протокол</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hMerge="1">
                  <a:txBody>
                    <a:bodyPr/>
                    <a:lstStyle/>
                    <a:p>
                      <a:endParaRPr lang="ru-RU"/>
                    </a:p>
                  </a:txBody>
                  <a:tcPr/>
                </a:tc>
                <a:tc gridSpan="2">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Аналоговый протокол</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hMerge="1">
                  <a:txBody>
                    <a:bodyPr/>
                    <a:lstStyle/>
                    <a:p>
                      <a:endParaRPr lang="ru-RU"/>
                    </a:p>
                  </a:txBody>
                  <a:tcPr/>
                </a:tc>
                <a:extLst>
                  <a:ext uri="{0D108BD9-81ED-4DB2-BD59-A6C34878D82A}">
                    <a16:rowId xmlns:a16="http://schemas.microsoft.com/office/drawing/2014/main" val="2897128688"/>
                  </a:ext>
                </a:extLst>
              </a:tr>
              <a:tr h="316498">
                <a:tc vMerge="1">
                  <a:txBody>
                    <a:bodyPr/>
                    <a:lstStyle/>
                    <a:p>
                      <a:endParaRPr lang="ru-RU"/>
                    </a:p>
                  </a:txBody>
                  <a:tcPr/>
                </a:tc>
                <a:tc vMerge="1">
                  <a:txBody>
                    <a:bodyPr/>
                    <a:lstStyle/>
                    <a:p>
                      <a:endParaRPr lang="ru-RU"/>
                    </a:p>
                  </a:txBody>
                  <a:tcP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Одиночная коронка</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Мостовидный протез</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Одиночная коронка</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Мостовидный протез</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190074388"/>
                  </a:ext>
                </a:extLst>
              </a:tr>
              <a:tr h="158249">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2</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4</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6</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90366529"/>
                  </a:ext>
                </a:extLst>
              </a:tr>
              <a:tr h="158249">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Фактический годовой объём услуг, ед.</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209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209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186</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186</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4148787576"/>
                  </a:ext>
                </a:extLst>
              </a:tr>
              <a:tr h="158249">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Нормативный годовой объём услуг, ед.</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923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738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279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229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465880174"/>
                  </a:ext>
                </a:extLst>
              </a:tr>
              <a:tr h="207001">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Отношение нормативного годового объёма услуг к фактическому, раз</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4,42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3,53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1,50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1,23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3250139749"/>
                  </a:ext>
                </a:extLst>
              </a:tr>
              <a:tr h="38726">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4</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Доход от оказания фактического годового объёма платных стоматологических услуг, руб.</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883 403,29</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883 403,29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813 517,50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813 517,50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629260059"/>
                  </a:ext>
                </a:extLst>
              </a:tr>
              <a:tr h="246683">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Доход от оказания нормативного годового объёма платных стоматологических услуг, руб.</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7 641 695,00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5 890 597,00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1 725 402,79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1 235 141,88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392583681"/>
                  </a:ext>
                </a:extLst>
              </a:tr>
              <a:tr h="418697">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6</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Отношение дохода от оказания нормативного годового объёма услуг к доходу от оказания фактического объёма, раз</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8,65</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6,67</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2,12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1,52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425734625"/>
                  </a:ext>
                </a:extLst>
              </a:tr>
              <a:tr h="316498">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7</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Заработная плата зубного техника от оказания фактического годового объёма платных стоматологических услуг, руб.</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29 446,78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29 446,78</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27 117,25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27 117,25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909441460"/>
                  </a:ext>
                </a:extLst>
              </a:tr>
              <a:tr h="316498">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Заработная плата зубного техника от оказания нормативного годового объёма платных стоматологических услуг, руб.</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232 470,78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183 681,40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66 065,08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52 414,97</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2396862691"/>
                  </a:ext>
                </a:extLst>
              </a:tr>
              <a:tr h="418697">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Отношение заработной платы зубного техника от оказания нормативного годового объёма услуг к заработной плате от оказания фактического объёма, раз</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7,89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6,24</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2,44</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1,93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897465053"/>
                  </a:ext>
                </a:extLst>
              </a:tr>
              <a:tr h="418697">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Отчисления на стимулирование труда немедицинского персонала от оказания фактического годового объёма платных стоматологических услуг, руб.</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14 723,39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14 723,39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13 558,63</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13 558,63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3418843327"/>
                  </a:ext>
                </a:extLst>
              </a:tr>
              <a:tr h="418697">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11</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Отчисления на стимулирование труда немедицинского персонала от оказания нормативного годового объёма платных стоматологических услуг, руб.</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127 361,58</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98 176,62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28 756,71</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20 585,70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232008930"/>
                  </a:ext>
                </a:extLst>
              </a:tr>
              <a:tr h="524546">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Отношение отчислений на стимулирование труда немедицинского персонала от оказания нормативного годового объёма услуг к отчислениям от оказания фактического объёма, раз</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8,65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6,67</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2,12</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1,52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2937136053"/>
                  </a:ext>
                </a:extLst>
              </a:tr>
              <a:tr h="316498">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Отчисления в фонд развития от оказания фактического годового объёма платных стоматологических услуг, руб.</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16 107,39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16 107,39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14 833,14</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14 833,14</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777847197"/>
                  </a:ext>
                </a:extLst>
              </a:tr>
              <a:tr h="316498">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14</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Отчисления в фонд развития от оказания нормативного годового объёма платных стоматологических услуг, руб.</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168 306,19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123 903,94</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20 325,59</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7 881,62</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2431248178"/>
                  </a:ext>
                </a:extLst>
              </a:tr>
              <a:tr h="418697">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Отношение отчислений в фонд развития от оказания нормативного годового объёма услуг к отчислениям от оказания фактического объёма, раз</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10,45</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7,69</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1,37</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0,53</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306944671"/>
                  </a:ext>
                </a:extLst>
              </a:tr>
              <a:tr h="418697">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16</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Рентабельность изготовления нормативного годового объёма несъёмных конструкций зубных протезов, %</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153,83</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111,51</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15,50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-4,45</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760298866"/>
                  </a:ext>
                </a:extLst>
              </a:tr>
              <a:tr h="316498">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17</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Рентабельность реализации нормативного годового объёма несъёмных конструкций зубных протезов, %</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60,60</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52,72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a:effectLst/>
                          <a:latin typeface="Times New Roman" panose="02020603050405020304" pitchFamily="18" charset="0"/>
                          <a:cs typeface="Times New Roman" panose="02020603050405020304" pitchFamily="18" charset="0"/>
                        </a:rPr>
                        <a:t>13,42</a:t>
                      </a:r>
                      <a:endParaRPr lang="ru-RU"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tc>
                  <a:txBody>
                    <a:bodyPr/>
                    <a:lstStyle/>
                    <a:p>
                      <a:pPr algn="ctr">
                        <a:lnSpc>
                          <a:spcPct val="107000"/>
                        </a:lnSpc>
                        <a:spcAft>
                          <a:spcPts val="0"/>
                        </a:spcAft>
                      </a:pPr>
                      <a:r>
                        <a:rPr lang="ru-RU" sz="1000" dirty="0">
                          <a:effectLst/>
                          <a:latin typeface="Times New Roman" panose="02020603050405020304" pitchFamily="18" charset="0"/>
                          <a:cs typeface="Times New Roman" panose="02020603050405020304" pitchFamily="18" charset="0"/>
                        </a:rPr>
                        <a:t>-4,65</a:t>
                      </a:r>
                      <a:endParaRPr lang="ru-RU"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394" marR="33394" marT="0" marB="0" anchor="ctr"/>
                </a:tc>
                <a:extLst>
                  <a:ext uri="{0D108BD9-81ED-4DB2-BD59-A6C34878D82A}">
                    <a16:rowId xmlns:a16="http://schemas.microsoft.com/office/drawing/2014/main" val="1409710598"/>
                  </a:ext>
                </a:extLst>
              </a:tr>
            </a:tbl>
          </a:graphicData>
        </a:graphic>
      </p:graphicFrame>
      <p:sp>
        <p:nvSpPr>
          <p:cNvPr id="4" name="Номер слайда 3"/>
          <p:cNvSpPr>
            <a:spLocks noGrp="1"/>
          </p:cNvSpPr>
          <p:nvPr>
            <p:ph type="sldNum" sz="quarter" idx="12"/>
          </p:nvPr>
        </p:nvSpPr>
        <p:spPr>
          <a:xfrm>
            <a:off x="8748464" y="6597352"/>
            <a:ext cx="395536" cy="260648"/>
          </a:xfrm>
        </p:spPr>
        <p:txBody>
          <a:bodyPr/>
          <a:lstStyle/>
          <a:p>
            <a:fld id="{40F62D2A-937C-45CF-A20B-89CFB7ED1367}" type="slidenum">
              <a:rPr lang="ru-RU" smtClean="0"/>
              <a:pPr/>
              <a:t>18</a:t>
            </a:fld>
            <a:endParaRPr lang="ru-RU" dirty="0"/>
          </a:p>
        </p:txBody>
      </p:sp>
    </p:spTree>
    <p:extLst>
      <p:ext uri="{BB962C8B-B14F-4D97-AF65-F5344CB8AC3E}">
        <p14:creationId xmlns:p14="http://schemas.microsoft.com/office/powerpoint/2010/main" val="4581185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332656"/>
          </a:xfrm>
        </p:spPr>
        <p:txBody>
          <a:bodyPr>
            <a:normAutofit fontScale="90000"/>
          </a:bodyPr>
          <a:lstStyle/>
          <a:p>
            <a:r>
              <a:rPr lang="ru-RU" sz="2000" b="1" dirty="0" smtClean="0">
                <a:latin typeface="Times New Roman" pitchFamily="18" charset="0"/>
                <a:cs typeface="Times New Roman" pitchFamily="18" charset="0"/>
              </a:rPr>
              <a:t>ОСНОВНЫЕ ВЫВОДЫ И ПОЛУЧЕННЫЕ РЕЗУЛЬТАТЫ</a:t>
            </a:r>
            <a:endParaRPr lang="ru-RU" sz="20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786842" y="6492875"/>
            <a:ext cx="357158" cy="365125"/>
          </a:xfrm>
        </p:spPr>
        <p:txBody>
          <a:bodyPr/>
          <a:lstStyle/>
          <a:p>
            <a:fld id="{AB7C7D02-7D08-4593-9CA8-598C0DC12764}" type="slidenum">
              <a:rPr lang="ru-RU" smtClean="0"/>
              <a:pPr/>
              <a:t>19</a:t>
            </a:fld>
            <a:endParaRPr lang="ru-RU"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Содержимое 6"/>
          <p:cNvSpPr>
            <a:spLocks noGrp="1"/>
          </p:cNvSpPr>
          <p:nvPr>
            <p:ph idx="1"/>
          </p:nvPr>
        </p:nvSpPr>
        <p:spPr>
          <a:xfrm>
            <a:off x="0" y="260648"/>
            <a:ext cx="9144000" cy="6525344"/>
          </a:xfrm>
        </p:spPr>
        <p:txBody>
          <a:bodyPr>
            <a:noAutofit/>
          </a:bodyPr>
          <a:lstStyle/>
          <a:p>
            <a:pPr marL="0" lvl="0" indent="0">
              <a:spcBef>
                <a:spcPts val="600"/>
              </a:spcBef>
              <a:spcAft>
                <a:spcPts val="600"/>
              </a:spcAft>
              <a:buNone/>
            </a:pPr>
            <a:r>
              <a:rPr lang="ru-RU" sz="2000" b="1" dirty="0" smtClean="0">
                <a:latin typeface="Times New Roman" panose="02020603050405020304" pitchFamily="18" charset="0"/>
                <a:cs typeface="Times New Roman" panose="02020603050405020304" pitchFamily="18" charset="0"/>
              </a:rPr>
              <a:t>1.</a:t>
            </a:r>
            <a:r>
              <a:rPr lang="ru-RU" sz="2000" dirty="0" smtClean="0">
                <a:latin typeface="Times New Roman" panose="02020603050405020304" pitchFamily="18" charset="0"/>
                <a:cs typeface="Times New Roman" panose="02020603050405020304" pitchFamily="18" charset="0"/>
              </a:rPr>
              <a:t> Смоделированный </a:t>
            </a:r>
            <a:r>
              <a:rPr lang="ru-RU" sz="2000" dirty="0">
                <a:latin typeface="Times New Roman" panose="02020603050405020304" pitchFamily="18" charset="0"/>
                <a:cs typeface="Times New Roman" panose="02020603050405020304" pitchFamily="18" charset="0"/>
              </a:rPr>
              <a:t>в </a:t>
            </a:r>
            <a:r>
              <a:rPr lang="ru-RU" sz="2000" dirty="0" smtClean="0">
                <a:latin typeface="Times New Roman" panose="02020603050405020304" pitchFamily="18" charset="0"/>
                <a:cs typeface="Times New Roman" panose="02020603050405020304" pitchFamily="18" charset="0"/>
              </a:rPr>
              <a:t>таблице </a:t>
            </a:r>
            <a:r>
              <a:rPr lang="ru-RU" sz="2000" dirty="0">
                <a:latin typeface="Times New Roman" panose="02020603050405020304" pitchFamily="18" charset="0"/>
                <a:cs typeface="Times New Roman" panose="02020603050405020304" pitchFamily="18" charset="0"/>
              </a:rPr>
              <a:t>рост объёмов платных стоматологических услуг в 4,15 раза </a:t>
            </a:r>
            <a:r>
              <a:rPr lang="ru-RU" sz="2000" dirty="0" smtClean="0">
                <a:latin typeface="Times New Roman" panose="02020603050405020304" pitchFamily="18" charset="0"/>
                <a:cs typeface="Times New Roman" panose="02020603050405020304" pitchFamily="18" charset="0"/>
              </a:rPr>
              <a:t>до 868 </a:t>
            </a:r>
            <a:r>
              <a:rPr lang="ru-RU" sz="2000" dirty="0">
                <a:latin typeface="Times New Roman" panose="02020603050405020304" pitchFamily="18" charset="0"/>
                <a:cs typeface="Times New Roman" panose="02020603050405020304" pitchFamily="18" charset="0"/>
              </a:rPr>
              <a:t>услуг в год, что соответствует нормативной нагрузке врача-стоматолога </a:t>
            </a:r>
            <a:r>
              <a:rPr lang="ru-RU" sz="2000" dirty="0" smtClean="0">
                <a:latin typeface="Times New Roman" panose="02020603050405020304" pitchFamily="18" charset="0"/>
                <a:cs typeface="Times New Roman" panose="02020603050405020304" pitchFamily="18" charset="0"/>
              </a:rPr>
              <a:t>коммерческой стоматологической клиники </a:t>
            </a:r>
            <a:r>
              <a:rPr lang="ru-RU" sz="2000" dirty="0">
                <a:latin typeface="Times New Roman" panose="02020603050405020304" pitchFamily="18" charset="0"/>
                <a:cs typeface="Times New Roman" panose="02020603050405020304" pitchFamily="18" charset="0"/>
              </a:rPr>
              <a:t>на одну ставку, позволяет:</a:t>
            </a:r>
          </a:p>
          <a:p>
            <a:pPr marL="0" indent="0">
              <a:spcBef>
                <a:spcPts val="600"/>
              </a:spcBef>
              <a:spcAft>
                <a:spcPts val="600"/>
              </a:spcAft>
              <a:buNone/>
            </a:pPr>
            <a:r>
              <a:rPr lang="ru-RU" sz="2000" dirty="0">
                <a:latin typeface="Times New Roman" panose="02020603050405020304" pitchFamily="18" charset="0"/>
                <a:cs typeface="Times New Roman" panose="02020603050405020304" pitchFamily="18" charset="0"/>
              </a:rPr>
              <a:t>- увеличить, несмотря на снижение тарифа, доход от оказания платных стоматологических услуг </a:t>
            </a:r>
            <a:r>
              <a:rPr lang="ru-RU" sz="2000" dirty="0" smtClean="0">
                <a:latin typeface="Times New Roman" panose="02020603050405020304" pitchFamily="18" charset="0"/>
                <a:cs typeface="Times New Roman" panose="02020603050405020304" pitchFamily="18" charset="0"/>
              </a:rPr>
              <a:t>с 2 млн. руб. до 10 млн. руб. (почти в 5 раз);</a:t>
            </a:r>
            <a:endParaRPr lang="ru-RU" sz="2000" dirty="0">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ru-RU" sz="2000" dirty="0">
                <a:latin typeface="Times New Roman" panose="02020603050405020304" pitchFamily="18" charset="0"/>
                <a:cs typeface="Times New Roman" panose="02020603050405020304" pitchFamily="18" charset="0"/>
              </a:rPr>
              <a:t>- увеличить заработную плату врача-стоматолога </a:t>
            </a:r>
            <a:r>
              <a:rPr lang="ru-RU" sz="2000" dirty="0" smtClean="0">
                <a:latin typeface="Times New Roman" panose="02020603050405020304" pitchFamily="18" charset="0"/>
                <a:cs typeface="Times New Roman" panose="02020603050405020304" pitchFamily="18" charset="0"/>
              </a:rPr>
              <a:t>коммерческой стоматологической клиники </a:t>
            </a:r>
            <a:r>
              <a:rPr lang="ru-RU" sz="2000" dirty="0">
                <a:latin typeface="Times New Roman" panose="02020603050405020304" pitchFamily="18" charset="0"/>
                <a:cs typeface="Times New Roman" panose="02020603050405020304" pitchFamily="18" charset="0"/>
              </a:rPr>
              <a:t>в 5,26 </a:t>
            </a:r>
            <a:r>
              <a:rPr lang="ru-RU" sz="2000" dirty="0" smtClean="0">
                <a:latin typeface="Times New Roman" panose="02020603050405020304" pitchFamily="18" charset="0"/>
                <a:cs typeface="Times New Roman" panose="02020603050405020304" pitchFamily="18" charset="0"/>
              </a:rPr>
              <a:t>раза (с 73 000 рублей до почти 400 000 рублей в месяц);</a:t>
            </a:r>
            <a:endParaRPr lang="ru-RU" sz="2000" dirty="0">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ru-RU" sz="2000" dirty="0">
                <a:latin typeface="Times New Roman" panose="02020603050405020304" pitchFamily="18" charset="0"/>
                <a:cs typeface="Times New Roman" panose="02020603050405020304" pitchFamily="18" charset="0"/>
              </a:rPr>
              <a:t>- увеличить, только от одного врача, отчисления на стимулирование труда немедицинского персонала </a:t>
            </a:r>
            <a:r>
              <a:rPr lang="ru-RU" sz="2000" dirty="0" smtClean="0">
                <a:latin typeface="Times New Roman" panose="02020603050405020304" pitchFamily="18" charset="0"/>
                <a:cs typeface="Times New Roman" panose="02020603050405020304" pitchFamily="18" charset="0"/>
              </a:rPr>
              <a:t>в 4,47 раза (с 36 000 рублей до 165 000 рублей);</a:t>
            </a:r>
            <a:endParaRPr lang="ru-RU" sz="2000" dirty="0">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увеличить </a:t>
            </a:r>
            <a:r>
              <a:rPr lang="ru-RU" sz="2000" dirty="0">
                <a:latin typeface="Times New Roman" panose="02020603050405020304" pitchFamily="18" charset="0"/>
                <a:cs typeface="Times New Roman" panose="02020603050405020304" pitchFamily="18" charset="0"/>
              </a:rPr>
              <a:t>отчисления в фонд развития в 2,58 </a:t>
            </a:r>
            <a:r>
              <a:rPr lang="ru-RU" sz="2000" dirty="0" smtClean="0">
                <a:latin typeface="Times New Roman" panose="02020603050405020304" pitchFamily="18" charset="0"/>
                <a:cs typeface="Times New Roman" panose="02020603050405020304" pitchFamily="18" charset="0"/>
              </a:rPr>
              <a:t>раза (с 40 000 рублей до 104 000 рублей).</a:t>
            </a:r>
            <a:r>
              <a:rPr lang="ru-RU" sz="2000" i="1" dirty="0" smtClean="0">
                <a:latin typeface="Times New Roman" panose="02020603050405020304" pitchFamily="18" charset="0"/>
                <a:cs typeface="Times New Roman" panose="02020603050405020304" pitchFamily="18" charset="0"/>
              </a:rPr>
              <a:t> </a:t>
            </a:r>
            <a:r>
              <a:rPr lang="ru-RU" sz="2000" b="1" i="1" dirty="0" smtClean="0">
                <a:latin typeface="Times New Roman" panose="02020603050405020304" pitchFamily="18" charset="0"/>
                <a:cs typeface="Times New Roman" panose="02020603050405020304" pitchFamily="18" charset="0"/>
              </a:rPr>
              <a:t>Данный </a:t>
            </a:r>
            <a:r>
              <a:rPr lang="ru-RU" sz="2000" b="1" i="1" dirty="0">
                <a:latin typeface="Times New Roman" panose="02020603050405020304" pitchFamily="18" charset="0"/>
                <a:cs typeface="Times New Roman" panose="02020603050405020304" pitchFamily="18" charset="0"/>
              </a:rPr>
              <a:t>пример подтверждает тезис о том, что от мотивированного и хорошо организованного труда врачей-стоматологов зависит развитие </a:t>
            </a:r>
            <a:r>
              <a:rPr lang="ru-RU" sz="2000" b="1" i="1" dirty="0" smtClean="0">
                <a:latin typeface="Times New Roman" panose="02020603050405020304" pitchFamily="18" charset="0"/>
                <a:cs typeface="Times New Roman" panose="02020603050405020304" pitchFamily="18" charset="0"/>
              </a:rPr>
              <a:t>коммерческой стоматологической клиники.</a:t>
            </a:r>
            <a:endParaRPr lang="ru-RU" sz="2000" b="1" dirty="0">
              <a:latin typeface="Times New Roman" panose="02020603050405020304" pitchFamily="18" charset="0"/>
              <a:cs typeface="Times New Roman" panose="02020603050405020304" pitchFamily="18" charset="0"/>
            </a:endParaRPr>
          </a:p>
          <a:p>
            <a:pPr marL="0" indent="0">
              <a:spcBef>
                <a:spcPts val="600"/>
              </a:spcBef>
              <a:spcAft>
                <a:spcPts val="600"/>
              </a:spcAft>
              <a:buNone/>
            </a:pPr>
            <a:r>
              <a:rPr lang="ru-RU" sz="2000" b="1" dirty="0" smtClean="0">
                <a:latin typeface="Times New Roman" panose="02020603050405020304" pitchFamily="18" charset="0"/>
                <a:cs typeface="Times New Roman" panose="02020603050405020304" pitchFamily="18" charset="0"/>
              </a:rPr>
              <a:t>2</a:t>
            </a:r>
            <a:r>
              <a:rPr lang="ru-RU" sz="2000" b="1"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Суммарный доход, полученный от всех врачей-стоматологов </a:t>
            </a:r>
            <a:r>
              <a:rPr lang="ru-RU" sz="2000" dirty="0" smtClean="0">
                <a:latin typeface="Times New Roman" panose="02020603050405020304" pitchFamily="18" charset="0"/>
                <a:cs typeface="Times New Roman" panose="02020603050405020304" pitchFamily="18" charset="0"/>
              </a:rPr>
              <a:t>коммерческой стоматологической клиники, </a:t>
            </a:r>
            <a:r>
              <a:rPr lang="ru-RU" sz="2000" dirty="0">
                <a:latin typeface="Times New Roman" panose="02020603050405020304" pitchFamily="18" charset="0"/>
                <a:cs typeface="Times New Roman" panose="02020603050405020304" pitchFamily="18" charset="0"/>
              </a:rPr>
              <a:t>предоставляющих платные стоматологические услуги, </a:t>
            </a:r>
            <a:r>
              <a:rPr lang="ru-RU" sz="2000" dirty="0" smtClean="0">
                <a:latin typeface="Times New Roman" panose="02020603050405020304" pitchFamily="18" charset="0"/>
                <a:cs typeface="Times New Roman" panose="02020603050405020304" pitchFamily="18" charset="0"/>
              </a:rPr>
              <a:t>равен: 9 </a:t>
            </a:r>
            <a:r>
              <a:rPr lang="ru-RU" sz="2000" dirty="0">
                <a:latin typeface="Times New Roman" panose="02020603050405020304" pitchFamily="18" charset="0"/>
                <a:cs typeface="Times New Roman" panose="02020603050405020304" pitchFamily="18" charset="0"/>
              </a:rPr>
              <a:t>880 574,56 руб. (суммарный доход от предоставления платных стоматологических услуг одним врачом-стоматологом) · 12 (число врачей-стоматологов в </a:t>
            </a:r>
            <a:r>
              <a:rPr lang="ru-RU" sz="2000" dirty="0" smtClean="0">
                <a:latin typeface="Times New Roman" panose="02020603050405020304" pitchFamily="18" charset="0"/>
                <a:cs typeface="Times New Roman" panose="02020603050405020304" pitchFamily="18" charset="0"/>
              </a:rPr>
              <a:t>коммерческой стоматологической клинике) </a:t>
            </a:r>
            <a:r>
              <a:rPr lang="ru-RU" sz="2000" dirty="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118 566 894,72 руб</a:t>
            </a:r>
            <a:r>
              <a:rPr lang="ru-RU" sz="2000" b="1"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120364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332656"/>
          </a:xfrm>
        </p:spPr>
        <p:txBody>
          <a:bodyPr>
            <a:normAutofit fontScale="90000"/>
          </a:bodyPr>
          <a:lstStyle/>
          <a:p>
            <a:r>
              <a:rPr lang="ru-RU" sz="2000" b="1" dirty="0" smtClean="0">
                <a:latin typeface="Times New Roman" pitchFamily="18" charset="0"/>
                <a:cs typeface="Times New Roman" pitchFamily="18" charset="0"/>
              </a:rPr>
              <a:t>ОСНОВНЫЕ ВЫВОДЫ И ПОЛУЧЕННЫЕ РЕЗУЛЬТАТЫ (</a:t>
            </a:r>
            <a:r>
              <a:rPr lang="ru-RU" sz="2000" b="1" i="1" dirty="0" smtClean="0">
                <a:latin typeface="Times New Roman" pitchFamily="18" charset="0"/>
                <a:cs typeface="Times New Roman" pitchFamily="18" charset="0"/>
              </a:rPr>
              <a:t>продолжение</a:t>
            </a:r>
            <a:r>
              <a:rPr lang="ru-RU" sz="2000" b="1" dirty="0" smtClean="0">
                <a:latin typeface="Times New Roman" pitchFamily="18" charset="0"/>
                <a:cs typeface="Times New Roman" pitchFamily="18" charset="0"/>
              </a:rPr>
              <a:t>)</a:t>
            </a:r>
            <a:endParaRPr lang="ru-RU" sz="20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786842" y="6492875"/>
            <a:ext cx="357158" cy="365125"/>
          </a:xfrm>
        </p:spPr>
        <p:txBody>
          <a:bodyPr/>
          <a:lstStyle/>
          <a:p>
            <a:fld id="{AB7C7D02-7D08-4593-9CA8-598C0DC12764}" type="slidenum">
              <a:rPr lang="ru-RU" smtClean="0"/>
              <a:pPr/>
              <a:t>20</a:t>
            </a:fld>
            <a:endParaRPr lang="ru-RU"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Содержимое 6"/>
          <p:cNvSpPr>
            <a:spLocks noGrp="1"/>
          </p:cNvSpPr>
          <p:nvPr>
            <p:ph idx="1"/>
          </p:nvPr>
        </p:nvSpPr>
        <p:spPr>
          <a:xfrm>
            <a:off x="-13729" y="345922"/>
            <a:ext cx="9144000" cy="6525344"/>
          </a:xfrm>
        </p:spPr>
        <p:txBody>
          <a:bodyPr>
            <a:noAutofit/>
          </a:bodyPr>
          <a:lstStyle/>
          <a:p>
            <a:pPr marL="0" lvl="0" indent="0">
              <a:spcBef>
                <a:spcPts val="600"/>
              </a:spcBef>
              <a:spcAft>
                <a:spcPts val="600"/>
              </a:spcAft>
              <a:buNone/>
            </a:pPr>
            <a:r>
              <a:rPr lang="ru-RU" sz="2000" b="1" dirty="0" smtClean="0">
                <a:latin typeface="Times New Roman" panose="02020603050405020304" pitchFamily="18" charset="0"/>
                <a:cs typeface="Times New Roman" panose="02020603050405020304" pitchFamily="18" charset="0"/>
              </a:rPr>
              <a:t>3.</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С использованием социальных финансовых технологий экономическая эффективность (рентабельность) изготовления нормативного годового объёма несъёмных конструкций зубных протезов цифровым методом (одиночная коронка) превышает рентабельность изготовления нормативного годового объёма несъёмных конструкций зубных протезов аналоговым методом (одиночная коронка) в 9,92 </a:t>
            </a:r>
            <a:r>
              <a:rPr lang="ru-RU" sz="2000" dirty="0" smtClean="0">
                <a:latin typeface="Times New Roman" panose="02020603050405020304" pitchFamily="18" charset="0"/>
                <a:cs typeface="Times New Roman" panose="02020603050405020304" pitchFamily="18" charset="0"/>
              </a:rPr>
              <a:t>раза, что </a:t>
            </a:r>
            <a:r>
              <a:rPr lang="ru-RU" sz="2000" b="1" i="1" dirty="0" smtClean="0">
                <a:latin typeface="Times New Roman" panose="02020603050405020304" pitchFamily="18" charset="0"/>
                <a:cs typeface="Times New Roman" panose="02020603050405020304" pitchFamily="18" charset="0"/>
              </a:rPr>
              <a:t>доказывает </a:t>
            </a:r>
            <a:r>
              <a:rPr lang="ru-RU" sz="2000" b="1" i="1" dirty="0">
                <a:latin typeface="Times New Roman" panose="02020603050405020304" pitchFamily="18" charset="0"/>
                <a:cs typeface="Times New Roman" panose="02020603050405020304" pitchFamily="18" charset="0"/>
              </a:rPr>
              <a:t>экономическую эффективность использования трёхмерной печати в сочетании с социальными финансовыми технологиями по сравнению с аналоговыми методами</a:t>
            </a:r>
            <a:r>
              <a:rPr lang="ru-RU" sz="2000" dirty="0">
                <a:latin typeface="Times New Roman" panose="02020603050405020304" pitchFamily="18" charset="0"/>
                <a:cs typeface="Times New Roman" panose="02020603050405020304" pitchFamily="18" charset="0"/>
              </a:rPr>
              <a:t> </a:t>
            </a:r>
            <a:r>
              <a:rPr lang="ru-RU" sz="2000" b="1" i="1" dirty="0">
                <a:latin typeface="Times New Roman" panose="02020603050405020304" pitchFamily="18" charset="0"/>
                <a:cs typeface="Times New Roman" panose="02020603050405020304" pitchFamily="18" charset="0"/>
              </a:rPr>
              <a:t>изготовления протезов-прототипов</a:t>
            </a:r>
            <a:r>
              <a:rPr lang="ru-RU" sz="2000" b="1" i="1" dirty="0" smtClean="0">
                <a:latin typeface="Times New Roman" panose="02020603050405020304" pitchFamily="18" charset="0"/>
                <a:cs typeface="Times New Roman" panose="02020603050405020304" pitchFamily="18" charset="0"/>
              </a:rPr>
              <a:t>.</a:t>
            </a:r>
          </a:p>
          <a:p>
            <a:pPr marL="0" indent="0">
              <a:spcBef>
                <a:spcPts val="600"/>
              </a:spcBef>
              <a:spcAft>
                <a:spcPts val="600"/>
              </a:spcAft>
              <a:buNone/>
            </a:pPr>
            <a:r>
              <a:rPr lang="ru-RU" sz="2000" b="1" dirty="0" smtClean="0">
                <a:latin typeface="Times New Roman" panose="02020603050405020304" pitchFamily="18" charset="0"/>
                <a:cs typeface="Times New Roman" panose="02020603050405020304" pitchFamily="18" charset="0"/>
              </a:rPr>
              <a:t>4.</a:t>
            </a:r>
            <a:r>
              <a:rPr lang="ru-RU" sz="2000" dirty="0" smtClean="0">
                <a:latin typeface="Times New Roman" panose="02020603050405020304" pitchFamily="18" charset="0"/>
                <a:cs typeface="Times New Roman" panose="02020603050405020304" pitchFamily="18" charset="0"/>
              </a:rPr>
              <a:t> Показано, </a:t>
            </a:r>
            <a:r>
              <a:rPr lang="ru-RU" sz="2000" dirty="0">
                <a:latin typeface="Times New Roman" panose="02020603050405020304" pitchFamily="18" charset="0"/>
                <a:cs typeface="Times New Roman" panose="02020603050405020304" pitchFamily="18" charset="0"/>
              </a:rPr>
              <a:t>что при полном возврате пациентов на исправление брака в той же медицинской организации стоматологического профиля, где была оказана некачественная услуга (φ = 1) и максимальном гарантийном сроке </a:t>
            </a:r>
            <a:r>
              <a:rPr lang="ru-RU" sz="2000" i="1" dirty="0">
                <a:latin typeface="Times New Roman" panose="02020603050405020304" pitchFamily="18" charset="0"/>
                <a:cs typeface="Times New Roman" panose="02020603050405020304" pitchFamily="18" charset="0"/>
              </a:rPr>
              <a:t>m</a:t>
            </a:r>
            <a:r>
              <a:rPr lang="ru-RU" sz="2000" dirty="0">
                <a:latin typeface="Times New Roman" panose="02020603050405020304" pitchFamily="18" charset="0"/>
                <a:cs typeface="Times New Roman" panose="02020603050405020304" pitchFamily="18" charset="0"/>
              </a:rPr>
              <a:t> = 5 лет вероятность нахождения системы </a:t>
            </a:r>
            <a:r>
              <a:rPr lang="ru-RU" sz="2000" i="1" dirty="0">
                <a:latin typeface="Times New Roman" panose="02020603050405020304" pitchFamily="18" charset="0"/>
                <a:cs typeface="Times New Roman" panose="02020603050405020304" pitchFamily="18" charset="0"/>
              </a:rPr>
              <a:t>S</a:t>
            </a:r>
            <a:r>
              <a:rPr lang="ru-RU" sz="2000" dirty="0">
                <a:latin typeface="Times New Roman" panose="02020603050405020304" pitchFamily="18" charset="0"/>
                <a:cs typeface="Times New Roman" panose="02020603050405020304" pitchFamily="18" charset="0"/>
              </a:rPr>
              <a:t> в состоянии </a:t>
            </a:r>
            <a:r>
              <a:rPr lang="ru-RU" sz="2000" i="1" dirty="0">
                <a:latin typeface="Times New Roman" panose="02020603050405020304" pitchFamily="18" charset="0"/>
                <a:cs typeface="Times New Roman" panose="02020603050405020304" pitchFamily="18" charset="0"/>
              </a:rPr>
              <a:t>S</a:t>
            </a:r>
            <a:r>
              <a:rPr lang="ru-RU" sz="2000" baseline="-25000" dirty="0">
                <a:latin typeface="Times New Roman" panose="02020603050405020304" pitchFamily="18" charset="0"/>
                <a:cs typeface="Times New Roman" panose="02020603050405020304" pitchFamily="18" charset="0"/>
              </a:rPr>
              <a:t>0</a:t>
            </a:r>
            <a:r>
              <a:rPr lang="ru-RU" sz="2000" dirty="0">
                <a:latin typeface="Times New Roman" panose="02020603050405020304" pitchFamily="18" charset="0"/>
                <a:cs typeface="Times New Roman" panose="02020603050405020304" pitchFamily="18" charset="0"/>
              </a:rPr>
              <a:t> достигает своего наибольшего значения </a:t>
            </a:r>
            <a:r>
              <a:rPr lang="ru-RU" sz="2000" i="1" dirty="0">
                <a:latin typeface="Times New Roman" panose="02020603050405020304" pitchFamily="18" charset="0"/>
                <a:cs typeface="Times New Roman" panose="02020603050405020304" pitchFamily="18" charset="0"/>
              </a:rPr>
              <a:t>p</a:t>
            </a:r>
            <a:r>
              <a:rPr lang="ru-RU" sz="2000" baseline="-25000" dirty="0">
                <a:latin typeface="Times New Roman" panose="02020603050405020304" pitchFamily="18" charset="0"/>
                <a:cs typeface="Times New Roman" panose="02020603050405020304" pitchFamily="18" charset="0"/>
              </a:rPr>
              <a:t>0</a:t>
            </a:r>
            <a:r>
              <a:rPr lang="ru-RU" sz="2000" dirty="0">
                <a:latin typeface="Times New Roman" panose="02020603050405020304" pitchFamily="18" charset="0"/>
                <a:cs typeface="Times New Roman" panose="02020603050405020304" pitchFamily="18" charset="0"/>
              </a:rPr>
              <a:t> = 0,0358 (3,58%), вероятность нахождения системы </a:t>
            </a:r>
            <a:r>
              <a:rPr lang="ru-RU" sz="2000" i="1" dirty="0">
                <a:latin typeface="Times New Roman" panose="02020603050405020304" pitchFamily="18" charset="0"/>
                <a:cs typeface="Times New Roman" panose="02020603050405020304" pitchFamily="18" charset="0"/>
              </a:rPr>
              <a:t>S</a:t>
            </a:r>
            <a:r>
              <a:rPr lang="ru-RU" sz="2000" dirty="0">
                <a:latin typeface="Times New Roman" panose="02020603050405020304" pitchFamily="18" charset="0"/>
                <a:cs typeface="Times New Roman" panose="02020603050405020304" pitchFamily="18" charset="0"/>
              </a:rPr>
              <a:t> в состоянии </a:t>
            </a:r>
            <a:r>
              <a:rPr lang="ru-RU" sz="2000" i="1" dirty="0">
                <a:latin typeface="Times New Roman" panose="02020603050405020304" pitchFamily="18" charset="0"/>
                <a:cs typeface="Times New Roman" panose="02020603050405020304" pitchFamily="18" charset="0"/>
              </a:rPr>
              <a:t>S</a:t>
            </a:r>
            <a:r>
              <a:rPr lang="ru-RU" sz="2000" baseline="-25000" dirty="0">
                <a:latin typeface="Times New Roman" panose="02020603050405020304" pitchFamily="18" charset="0"/>
                <a:cs typeface="Times New Roman" panose="02020603050405020304" pitchFamily="18" charset="0"/>
              </a:rPr>
              <a:t>1</a:t>
            </a:r>
            <a:r>
              <a:rPr lang="ru-RU" sz="2000" dirty="0">
                <a:latin typeface="Times New Roman" panose="02020603050405020304" pitchFamily="18" charset="0"/>
                <a:cs typeface="Times New Roman" panose="02020603050405020304" pitchFamily="18" charset="0"/>
              </a:rPr>
              <a:t> также достигает своего наибольшего значения </a:t>
            </a:r>
            <a:r>
              <a:rPr lang="ru-RU" sz="2000" i="1" dirty="0">
                <a:latin typeface="Times New Roman" panose="02020603050405020304" pitchFamily="18" charset="0"/>
                <a:cs typeface="Times New Roman" panose="02020603050405020304" pitchFamily="18" charset="0"/>
              </a:rPr>
              <a:t>p</a:t>
            </a:r>
            <a:r>
              <a:rPr lang="ru-RU" sz="2000" baseline="-25000" dirty="0">
                <a:latin typeface="Times New Roman" panose="02020603050405020304" pitchFamily="18" charset="0"/>
                <a:cs typeface="Times New Roman" panose="02020603050405020304" pitchFamily="18" charset="0"/>
              </a:rPr>
              <a:t>1</a:t>
            </a:r>
            <a:r>
              <a:rPr lang="ru-RU" sz="2000" dirty="0">
                <a:latin typeface="Times New Roman" panose="02020603050405020304" pitchFamily="18" charset="0"/>
                <a:cs typeface="Times New Roman" panose="02020603050405020304" pitchFamily="18" charset="0"/>
              </a:rPr>
              <a:t> = 0,8035 (80,35%), а вероятность нахождения системы </a:t>
            </a:r>
            <a:r>
              <a:rPr lang="ru-RU" sz="2000" i="1" dirty="0">
                <a:latin typeface="Times New Roman" panose="02020603050405020304" pitchFamily="18" charset="0"/>
                <a:cs typeface="Times New Roman" panose="02020603050405020304" pitchFamily="18" charset="0"/>
              </a:rPr>
              <a:t>S</a:t>
            </a:r>
            <a:r>
              <a:rPr lang="ru-RU" sz="2000" dirty="0">
                <a:latin typeface="Times New Roman" panose="02020603050405020304" pitchFamily="18" charset="0"/>
                <a:cs typeface="Times New Roman" panose="02020603050405020304" pitchFamily="18" charset="0"/>
              </a:rPr>
              <a:t> в состоянии </a:t>
            </a:r>
            <a:r>
              <a:rPr lang="ru-RU" sz="2000" i="1" dirty="0">
                <a:latin typeface="Times New Roman" panose="02020603050405020304" pitchFamily="18" charset="0"/>
                <a:cs typeface="Times New Roman" panose="02020603050405020304" pitchFamily="18" charset="0"/>
              </a:rPr>
              <a:t>S</a:t>
            </a:r>
            <a:r>
              <a:rPr lang="ru-RU" sz="2000" baseline="-25000" dirty="0">
                <a:latin typeface="Times New Roman" panose="02020603050405020304" pitchFamily="18" charset="0"/>
                <a:cs typeface="Times New Roman" panose="02020603050405020304" pitchFamily="18" charset="0"/>
              </a:rPr>
              <a:t>2</a:t>
            </a:r>
            <a:r>
              <a:rPr lang="ru-RU" sz="2000" dirty="0">
                <a:latin typeface="Times New Roman" panose="02020603050405020304" pitchFamily="18" charset="0"/>
                <a:cs typeface="Times New Roman" panose="02020603050405020304" pitchFamily="18" charset="0"/>
              </a:rPr>
              <a:t> минимальна </a:t>
            </a:r>
            <a:r>
              <a:rPr lang="ru-RU" sz="2000" i="1" dirty="0">
                <a:latin typeface="Times New Roman" panose="02020603050405020304" pitchFamily="18" charset="0"/>
                <a:cs typeface="Times New Roman" panose="02020603050405020304" pitchFamily="18" charset="0"/>
              </a:rPr>
              <a:t>p</a:t>
            </a:r>
            <a:r>
              <a:rPr lang="ru-RU" sz="2000" baseline="-25000" dirty="0">
                <a:latin typeface="Times New Roman" panose="02020603050405020304" pitchFamily="18" charset="0"/>
                <a:cs typeface="Times New Roman" panose="02020603050405020304" pitchFamily="18" charset="0"/>
              </a:rPr>
              <a:t>2</a:t>
            </a:r>
            <a:r>
              <a:rPr lang="ru-RU" sz="2000" dirty="0">
                <a:latin typeface="Times New Roman" panose="02020603050405020304" pitchFamily="18" charset="0"/>
                <a:cs typeface="Times New Roman" panose="02020603050405020304" pitchFamily="18" charset="0"/>
              </a:rPr>
              <a:t> = 0,1607 (16,07%). Также </a:t>
            </a:r>
            <a:r>
              <a:rPr lang="ru-RU" sz="2000" dirty="0" smtClean="0">
                <a:latin typeface="Times New Roman" panose="02020603050405020304" pitchFamily="18" charset="0"/>
                <a:cs typeface="Times New Roman" panose="02020603050405020304" pitchFamily="18" charset="0"/>
              </a:rPr>
              <a:t>отмечено, </a:t>
            </a:r>
            <a:r>
              <a:rPr lang="ru-RU" sz="2000" dirty="0">
                <a:latin typeface="Times New Roman" panose="02020603050405020304" pitchFamily="18" charset="0"/>
                <a:cs typeface="Times New Roman" panose="02020603050405020304" pitchFamily="18" charset="0"/>
              </a:rPr>
              <a:t>что при этих условиях средний финансовый результат (валовая прибыль) рассматриваемой медицинской организации стоматологического профиля и относительный средний прирост финансового результата максимальны и равны 5 018,18 руб. и 64,42% соответственно</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79875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332656"/>
          </a:xfrm>
        </p:spPr>
        <p:txBody>
          <a:bodyPr>
            <a:normAutofit fontScale="90000"/>
          </a:bodyPr>
          <a:lstStyle/>
          <a:p>
            <a:r>
              <a:rPr lang="ru-RU" sz="2000" b="1" dirty="0" smtClean="0">
                <a:latin typeface="Times New Roman" pitchFamily="18" charset="0"/>
                <a:cs typeface="Times New Roman" pitchFamily="18" charset="0"/>
              </a:rPr>
              <a:t>ОСНОВНЫЕ ВЫВОДЫ И ПОЛУЧЕННЫЕ РЕЗУЛЬТАТЫ (</a:t>
            </a:r>
            <a:r>
              <a:rPr lang="ru-RU" sz="2000" b="1" i="1" dirty="0" smtClean="0">
                <a:latin typeface="Times New Roman" pitchFamily="18" charset="0"/>
                <a:cs typeface="Times New Roman" pitchFamily="18" charset="0"/>
              </a:rPr>
              <a:t>окончание</a:t>
            </a:r>
            <a:r>
              <a:rPr lang="ru-RU" sz="2000" b="1" dirty="0" smtClean="0">
                <a:latin typeface="Times New Roman" pitchFamily="18" charset="0"/>
                <a:cs typeface="Times New Roman" pitchFamily="18" charset="0"/>
              </a:rPr>
              <a:t>)</a:t>
            </a:r>
            <a:endParaRPr lang="ru-RU" sz="2000" i="1"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786842" y="6492875"/>
            <a:ext cx="357158" cy="365125"/>
          </a:xfrm>
        </p:spPr>
        <p:txBody>
          <a:bodyPr/>
          <a:lstStyle/>
          <a:p>
            <a:fld id="{AB7C7D02-7D08-4593-9CA8-598C0DC12764}" type="slidenum">
              <a:rPr lang="ru-RU" smtClean="0"/>
              <a:pPr/>
              <a:t>21</a:t>
            </a:fld>
            <a:endParaRPr lang="ru-RU" dirty="0"/>
          </a:p>
        </p:txBody>
      </p:sp>
      <p:sp>
        <p:nvSpPr>
          <p:cNvPr id="51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Содержимое 6"/>
          <p:cNvSpPr>
            <a:spLocks noGrp="1"/>
          </p:cNvSpPr>
          <p:nvPr>
            <p:ph idx="1"/>
          </p:nvPr>
        </p:nvSpPr>
        <p:spPr>
          <a:xfrm>
            <a:off x="-13729" y="345922"/>
            <a:ext cx="9144000" cy="6525344"/>
          </a:xfrm>
        </p:spPr>
        <p:txBody>
          <a:bodyPr>
            <a:noAutofit/>
          </a:bodyPr>
          <a:lstStyle/>
          <a:p>
            <a:pPr marL="0" lvl="0" indent="0">
              <a:buNone/>
            </a:pPr>
            <a:r>
              <a:rPr lang="ru-RU" sz="2400" b="1" dirty="0" smtClean="0">
                <a:latin typeface="Times New Roman" panose="02020603050405020304" pitchFamily="18" charset="0"/>
                <a:cs typeface="Times New Roman" panose="02020603050405020304" pitchFamily="18" charset="0"/>
              </a:rPr>
              <a:t>5.</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Расчётами </a:t>
            </a:r>
            <a:r>
              <a:rPr lang="ru-RU" sz="2400" dirty="0" smtClean="0">
                <a:latin typeface="Times New Roman" panose="02020603050405020304" pitchFamily="18" charset="0"/>
                <a:cs typeface="Times New Roman" panose="02020603050405020304" pitchFamily="18" charset="0"/>
              </a:rPr>
              <a:t>определено, </a:t>
            </a:r>
            <a:r>
              <a:rPr lang="ru-RU" sz="2400" dirty="0">
                <a:latin typeface="Times New Roman" panose="02020603050405020304" pitchFamily="18" charset="0"/>
                <a:cs typeface="Times New Roman" panose="02020603050405020304" pitchFamily="18" charset="0"/>
              </a:rPr>
              <a:t>что пороговое значение φ = 0,637. Это значит, что при доле возвратов пациентов, составляющей 63,7%, финансовый результат (валовая прибыль) </a:t>
            </a:r>
            <a:r>
              <a:rPr lang="ru-RU" sz="2400" dirty="0" smtClean="0">
                <a:latin typeface="Times New Roman" panose="02020603050405020304" pitchFamily="18" charset="0"/>
                <a:cs typeface="Times New Roman" panose="02020603050405020304" pitchFamily="18" charset="0"/>
              </a:rPr>
              <a:t>коммерческой стоматологической клиники при </a:t>
            </a:r>
            <a:r>
              <a:rPr lang="ru-RU" sz="2400" dirty="0">
                <a:latin typeface="Times New Roman" panose="02020603050405020304" pitchFamily="18" charset="0"/>
                <a:cs typeface="Times New Roman" panose="02020603050405020304" pitchFamily="18" charset="0"/>
              </a:rPr>
              <a:t>увеличении гарантийного срока остаётся неизменным; если доля возвратов пациентов превышает 63,7%, то финансовый результат растёт, а если меньше 63,7%, то финансовый результат падает.</a:t>
            </a:r>
          </a:p>
          <a:p>
            <a:pPr marL="0" lvl="0" indent="0">
              <a:buNone/>
            </a:pPr>
            <a:r>
              <a:rPr lang="ru-RU" sz="2400" b="1" dirty="0">
                <a:latin typeface="Times New Roman" panose="02020603050405020304" pitchFamily="18" charset="0"/>
                <a:cs typeface="Times New Roman" panose="02020603050405020304" pitchFamily="18" charset="0"/>
              </a:rPr>
              <a:t>6</a:t>
            </a:r>
            <a:r>
              <a:rPr lang="ru-RU" sz="2400" b="1"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При </a:t>
            </a:r>
            <a:r>
              <a:rPr lang="ru-RU" sz="2400" dirty="0">
                <a:latin typeface="Times New Roman" panose="02020603050405020304" pitchFamily="18" charset="0"/>
                <a:cs typeface="Times New Roman" panose="02020603050405020304" pitchFamily="18" charset="0"/>
              </a:rPr>
              <a:t>небольшом увеличении гарантийного </a:t>
            </a:r>
            <a:r>
              <a:rPr lang="ru-RU" sz="2400" dirty="0" smtClean="0">
                <a:latin typeface="Times New Roman" panose="02020603050405020304" pitchFamily="18" charset="0"/>
                <a:cs typeface="Times New Roman" panose="02020603050405020304" pitchFamily="18" charset="0"/>
              </a:rPr>
              <a:t>срока 1 </a:t>
            </a:r>
            <a:r>
              <a:rPr lang="ru-RU"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m</a:t>
            </a:r>
            <a:r>
              <a:rPr lang="ru-RU" sz="2400" dirty="0">
                <a:latin typeface="Times New Roman" panose="02020603050405020304" pitchFamily="18" charset="0"/>
                <a:cs typeface="Times New Roman" panose="02020603050405020304" pitchFamily="18" charset="0"/>
              </a:rPr>
              <a:t> ≤ 3 финансовый результат (валовая прибыль) растёт быстрее, чем при значениях 3 &lt; </a:t>
            </a:r>
            <a:r>
              <a:rPr lang="en-US" sz="2400" i="1" dirty="0">
                <a:latin typeface="Times New Roman" panose="02020603050405020304" pitchFamily="18" charset="0"/>
                <a:cs typeface="Times New Roman" panose="02020603050405020304" pitchFamily="18" charset="0"/>
              </a:rPr>
              <a:t>m</a:t>
            </a:r>
            <a:r>
              <a:rPr lang="ru-RU" sz="2400" dirty="0">
                <a:latin typeface="Times New Roman" panose="02020603050405020304" pitchFamily="18" charset="0"/>
                <a:cs typeface="Times New Roman" panose="02020603050405020304" pitchFamily="18" charset="0"/>
              </a:rPr>
              <a:t> ≤ 5. Поэтому рекомендуется для рассматриваемой медицинской организации стоматологического профиля увеличение гарантийного срока обслуживания не более чем в три раза, по котором Δ</a:t>
            </a:r>
            <a:r>
              <a:rPr lang="en-US" sz="2400" i="1" dirty="0">
                <a:latin typeface="Times New Roman" panose="02020603050405020304" pitchFamily="18" charset="0"/>
                <a:cs typeface="Times New Roman" panose="02020603050405020304" pitchFamily="18" charset="0"/>
              </a:rPr>
              <a:t>FR</a:t>
            </a:r>
            <a:r>
              <a:rPr lang="ru-RU" sz="2400" dirty="0">
                <a:latin typeface="Times New Roman" panose="02020603050405020304" pitchFamily="18" charset="0"/>
                <a:cs typeface="Times New Roman" panose="02020603050405020304" pitchFamily="18" charset="0"/>
              </a:rPr>
              <a:t> = 1,4851 (48,51%). Для достижения относительного среднего прироста финансового результата в 1,5 раза гарантийный срок на оказанные стоматологические услуги должен </a:t>
            </a:r>
            <a:r>
              <a:rPr lang="ru-RU" sz="2400" dirty="0" smtClean="0">
                <a:latin typeface="Times New Roman" panose="02020603050405020304" pitchFamily="18" charset="0"/>
                <a:cs typeface="Times New Roman" panose="02020603050405020304" pitchFamily="18" charset="0"/>
              </a:rPr>
              <a:t>составлять</a:t>
            </a:r>
            <a:br>
              <a:rPr lang="ru-RU" sz="2400" dirty="0" smtClean="0">
                <a:latin typeface="Times New Roman" panose="02020603050405020304" pitchFamily="18" charset="0"/>
                <a:cs typeface="Times New Roman" panose="02020603050405020304" pitchFamily="18" charset="0"/>
              </a:rPr>
            </a:br>
            <a:r>
              <a:rPr lang="en-US" sz="2400" i="1" dirty="0" smtClean="0">
                <a:latin typeface="Times New Roman" panose="02020603050405020304" pitchFamily="18" charset="0"/>
                <a:cs typeface="Times New Roman" panose="02020603050405020304" pitchFamily="18" charset="0"/>
              </a:rPr>
              <a:t>m</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3,13.</a:t>
            </a:r>
          </a:p>
          <a:p>
            <a:pPr marL="0" indent="0">
              <a:spcBef>
                <a:spcPts val="600"/>
              </a:spcBef>
              <a:spcAft>
                <a:spcPts val="600"/>
              </a:spcAft>
              <a:buNone/>
            </a:pP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12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634" y="5032911"/>
            <a:ext cx="9036496" cy="1323439"/>
          </a:xfrm>
          <a:prstGeom prst="rect">
            <a:avLst/>
          </a:prstGeom>
        </p:spPr>
        <p:txBody>
          <a:bodyPr wrap="square">
            <a:spAutoFit/>
          </a:bodyPr>
          <a:lstStyle/>
          <a:p>
            <a:pPr lvl="0"/>
            <a:r>
              <a:rPr lang="ru-RU" sz="2000" dirty="0" smtClean="0">
                <a:latin typeface="Times New Roman" panose="02020603050405020304" pitchFamily="18" charset="0"/>
                <a:cs typeface="Times New Roman" panose="02020603050405020304" pitchFamily="18" charset="0"/>
              </a:rPr>
              <a:t>Аспирант кафедры ИБМ5 «Финансы»</a:t>
            </a:r>
          </a:p>
          <a:p>
            <a:pPr lvl="0"/>
            <a:r>
              <a:rPr lang="ru-RU" sz="2000" dirty="0" smtClean="0">
                <a:latin typeface="Times New Roman" panose="02020603050405020304" pitchFamily="18" charset="0"/>
                <a:cs typeface="Times New Roman" panose="02020603050405020304" pitchFamily="18" charset="0"/>
              </a:rPr>
              <a:t>МГТУ им. Н.Э. Баумана</a:t>
            </a:r>
            <a:r>
              <a:rPr lang="ru-RU"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Г.Г</a:t>
            </a:r>
            <a:r>
              <a:rPr lang="ru-RU" sz="2000" dirty="0" smtClean="0">
                <a:latin typeface="Times New Roman" panose="02020603050405020304" pitchFamily="18" charset="0"/>
                <a:cs typeface="Times New Roman" panose="02020603050405020304" pitchFamily="18" charset="0"/>
              </a:rPr>
              <a:t>. Багдасарян </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тел.: </a:t>
            </a:r>
            <a:r>
              <a:rPr lang="ru-RU" sz="2000" dirty="0">
                <a:latin typeface="Times New Roman" panose="02020603050405020304" pitchFamily="18" charset="0"/>
                <a:cs typeface="Times New Roman" panose="02020603050405020304" pitchFamily="18" charset="0"/>
              </a:rPr>
              <a:t>8 </a:t>
            </a:r>
            <a:r>
              <a:rPr lang="ru-RU" sz="2000" dirty="0" smtClean="0">
                <a:latin typeface="Times New Roman" panose="02020603050405020304" pitchFamily="18" charset="0"/>
                <a:cs typeface="Times New Roman" panose="02020603050405020304" pitchFamily="18" charset="0"/>
              </a:rPr>
              <a:t>905 584 07 24 </a:t>
            </a:r>
          </a:p>
          <a:p>
            <a:pPr lvl="0"/>
            <a:r>
              <a:rPr lang="en-US" sz="2000" dirty="0" err="1">
                <a:latin typeface="Times New Roman" panose="02020603050405020304" pitchFamily="18" charset="0"/>
                <a:cs typeface="Times New Roman" panose="02020603050405020304" pitchFamily="18" charset="0"/>
              </a:rPr>
              <a:t>d</a:t>
            </a:r>
            <a:r>
              <a:rPr lang="en-US" sz="2000" dirty="0" err="1" smtClean="0">
                <a:latin typeface="Times New Roman" panose="02020603050405020304" pitchFamily="18" charset="0"/>
                <a:cs typeface="Times New Roman" panose="02020603050405020304" pitchFamily="18" charset="0"/>
              </a:rPr>
              <a:t>r.bagdasaryan</a:t>
            </a:r>
            <a:r>
              <a:rPr lang="ru-RU" sz="2000" dirty="0" smtClean="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mail</a:t>
            </a:r>
            <a:r>
              <a:rPr lang="ru-RU"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ru</a:t>
            </a:r>
            <a:endParaRPr lang="ru-RU" sz="2000" dirty="0">
              <a:latin typeface="Times New Roman" panose="02020603050405020304" pitchFamily="18"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40F62D2A-937C-45CF-A20B-89CFB7ED1367}" type="slidenum">
              <a:rPr lang="ru-RU" smtClean="0"/>
              <a:pPr/>
              <a:t>22</a:t>
            </a:fld>
            <a:endParaRPr lang="ru-RU"/>
          </a:p>
        </p:txBody>
      </p:sp>
      <p:sp>
        <p:nvSpPr>
          <p:cNvPr id="6" name="Прямоугольник 5"/>
          <p:cNvSpPr/>
          <p:nvPr/>
        </p:nvSpPr>
        <p:spPr>
          <a:xfrm>
            <a:off x="132836" y="1124744"/>
            <a:ext cx="8532440" cy="2400657"/>
          </a:xfrm>
          <a:prstGeom prst="rect">
            <a:avLst/>
          </a:prstGeom>
        </p:spPr>
        <p:txBody>
          <a:bodyPr wrap="square">
            <a:spAutoFit/>
          </a:bodyPr>
          <a:lstStyle/>
          <a:p>
            <a:pPr algn="ctr"/>
            <a:r>
              <a:rPr lang="ru-RU" sz="6600" b="1" dirty="0" smtClean="0">
                <a:latin typeface="Times New Roman" panose="02020603050405020304" pitchFamily="18" charset="0"/>
                <a:cs typeface="Times New Roman" panose="02020603050405020304" pitchFamily="18" charset="0"/>
              </a:rPr>
              <a:t>Спасибо за внимание!</a:t>
            </a:r>
            <a:endParaRPr lang="ru-RU" dirty="0" smtClean="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08724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4438</TotalTime>
  <Words>4596</Words>
  <Application>Microsoft Office PowerPoint</Application>
  <PresentationFormat>Экран (4:3)</PresentationFormat>
  <Paragraphs>772</Paragraphs>
  <Slides>22</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22</vt:i4>
      </vt:variant>
    </vt:vector>
  </HeadingPairs>
  <TitlesOfParts>
    <vt:vector size="26" baseType="lpstr">
      <vt:lpstr>Arial</vt:lpstr>
      <vt:lpstr>Calibri</vt:lpstr>
      <vt:lpstr>Times New Roman</vt:lpstr>
      <vt:lpstr>Тема Office</vt:lpstr>
      <vt:lpstr>Модели управления стоматологическими услугами</vt:lpstr>
      <vt:lpstr>Актуальность исследования</vt:lpstr>
      <vt:lpstr>Степень разработанности проблемы исследования</vt:lpstr>
      <vt:lpstr>Цель и задачи исследования</vt:lpstr>
      <vt:lpstr>Объект и предмет исследования</vt:lpstr>
      <vt:lpstr>Презентация PowerPoint</vt:lpstr>
      <vt:lpstr>Презентация PowerPoint</vt:lpstr>
      <vt:lpstr>Первый научный результат Проведён анализ особенностей финансирования и структуры управления стоматологическими услугами. Разработана целевая функция комплексной модели управления стоматологическими услугами</vt:lpstr>
      <vt:lpstr>Первый научный результат</vt:lpstr>
      <vt:lpstr>Второй научный результат На основе использования структурного системного анализа разработана функциональная модель комплексной системы управления стоматологическими услугами</vt:lpstr>
      <vt:lpstr>Третий научный результат Разработана экономико-математическая модель управления платными стоматологическими услугами с использованием социальных финансовых технологий, цифровых и аналоговых методов</vt:lpstr>
      <vt:lpstr>Четвёртый научный результат Разработан граф состояний процесса оказания стоматологической помощи населению и создана математическая модель управления стоматологическими услугами как марковским случайным процессом</vt:lpstr>
      <vt:lpstr>Пятый научный результат Разработана инновационная бизнес-модель развития МОСП, оказывающей платные стоматологические услуги, и план погашения задолженности по банковскому кредиту, который учитывает индивидуальный вклад каждого врача-стоматолога в развитие МОСП за счёт заёмных средств, параметры кредита и интересы инвесторов и собственников стоматологического бизнеса</vt:lpstr>
      <vt:lpstr>Пятый научный результат На основе результатов исследования структуры доходов и расходов  медицинской организации разработана экономико-математическая модель  анализа безубыточности медицинской деятельности</vt:lpstr>
      <vt:lpstr>Практическая реализация экономико-математической модели на примере результатов работы врача-стоматолога коммерческой стоматологической клиники при оказании платных стоматологических услуг</vt:lpstr>
      <vt:lpstr>Результаты моделирования работы врача-стоматолога коммерческой стоматологической клиники</vt:lpstr>
      <vt:lpstr>Результаты моделирования работы врача-стоматолога коммерческой стоматологической клиники (продолжение)</vt:lpstr>
      <vt:lpstr>Преимущества цифровых технологий над аналоговыми в стоматологии</vt:lpstr>
      <vt:lpstr>ОСНОВНЫЕ ВЫВОДЫ И ПОЛУЧЕННЫЕ РЕЗУЛЬТАТЫ</vt:lpstr>
      <vt:lpstr>ОСНОВНЫЕ ВЫВОДЫ И ПОЛУЧЕННЫЕ РЕЗУЛЬТАТЫ (продолжение)</vt:lpstr>
      <vt:lpstr>ОСНОВНЫЕ ВЫВОДЫ И ПОЛУЧЕННЫЕ РЕЗУЛЬТАТЫ (окончание)</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Костырин Евгений Вячеславович  Модели управления медицинскими организациями</dc:title>
  <dc:creator>EKostyrin</dc:creator>
  <cp:lastModifiedBy>ИБМ5</cp:lastModifiedBy>
  <cp:revision>376</cp:revision>
  <cp:lastPrinted>2019-05-22T08:34:58Z</cp:lastPrinted>
  <dcterms:created xsi:type="dcterms:W3CDTF">2019-02-05T16:11:02Z</dcterms:created>
  <dcterms:modified xsi:type="dcterms:W3CDTF">2024-06-07T17:47:14Z</dcterms:modified>
</cp:coreProperties>
</file>